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sldIdLst>
    <p:sldId id="256" r:id="rId6"/>
    <p:sldId id="316" r:id="rId8"/>
    <p:sldId id="408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462" r:id="rId29"/>
    <p:sldId id="463" r:id="rId30"/>
    <p:sldId id="464" r:id="rId31"/>
    <p:sldId id="465" r:id="rId32"/>
    <p:sldId id="466" r:id="rId33"/>
    <p:sldId id="467" r:id="rId34"/>
    <p:sldId id="468" r:id="rId35"/>
    <p:sldId id="469" r:id="rId36"/>
    <p:sldId id="470" r:id="rId37"/>
    <p:sldId id="471" r:id="rId38"/>
    <p:sldId id="472" r:id="rId39"/>
    <p:sldId id="473" r:id="rId40"/>
    <p:sldId id="474" r:id="rId41"/>
    <p:sldId id="475" r:id="rId42"/>
    <p:sldId id="476" r:id="rId43"/>
    <p:sldId id="477" r:id="rId44"/>
    <p:sldId id="478" r:id="rId45"/>
    <p:sldId id="479" r:id="rId46"/>
    <p:sldId id="480" r:id="rId47"/>
    <p:sldId id="481" r:id="rId48"/>
    <p:sldId id="482" r:id="rId49"/>
    <p:sldId id="483" r:id="rId50"/>
    <p:sldId id="484" r:id="rId51"/>
    <p:sldId id="485" r:id="rId52"/>
    <p:sldId id="486" r:id="rId53"/>
    <p:sldId id="487" r:id="rId54"/>
    <p:sldId id="488" r:id="rId55"/>
    <p:sldId id="489" r:id="rId56"/>
    <p:sldId id="490" r:id="rId57"/>
    <p:sldId id="491" r:id="rId58"/>
    <p:sldId id="492" r:id="rId59"/>
    <p:sldId id="493" r:id="rId60"/>
    <p:sldId id="494" r:id="rId61"/>
    <p:sldId id="495" r:id="rId62"/>
    <p:sldId id="496" r:id="rId63"/>
    <p:sldId id="497" r:id="rId64"/>
    <p:sldId id="498" r:id="rId65"/>
    <p:sldId id="499" r:id="rId66"/>
    <p:sldId id="500" r:id="rId67"/>
    <p:sldId id="435" r:id="rId68"/>
    <p:sldId id="437" r:id="rId69"/>
    <p:sldId id="434" r:id="rId70"/>
  </p:sldIdLst>
  <p:sldSz cx="9144000" cy="6858000" type="screen4x3"/>
  <p:notesSz cx="6858000" cy="9144000"/>
  <p:defaultTextStyle>
    <a:defPPr>
      <a:defRPr lang="en-GB"/>
    </a:defPPr>
    <a:lvl1pPr marL="0" lvl="0" indent="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1pPr>
    <a:lvl2pPr marL="742950" lvl="1" indent="-28575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2pPr>
    <a:lvl3pPr marL="1143000" lvl="2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3pPr>
    <a:lvl4pPr marL="1600200" lvl="3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4pPr>
    <a:lvl5pPr marL="2057400" lvl="4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CCFF"/>
    <a:srgbClr val="FF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-1324" y="-68"/>
      </p:cViewPr>
      <p:guideLst>
        <p:guide orient="horz" pos="2219"/>
        <p:guide pos="2954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slide" Target="slides/slide64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3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圆角矩形 5120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" name="圆角矩形 5121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3" name="幻灯片图像占位符 5122"/>
          <p:cNvSpPr>
            <a:spLocks noGrp="1" noRot="1" noChangeAspect="1"/>
          </p:cNvSpPr>
          <p:nvPr>
            <p:ph type="sldImg"/>
          </p:nvPr>
        </p:nvSpPr>
        <p:spPr>
          <a:xfrm>
            <a:off x="-11798300" y="-11796712"/>
            <a:ext cx="11795125" cy="124888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lvl="0"/>
          </a:p>
        </p:txBody>
      </p:sp>
      <p:sp>
        <p:nvSpPr>
          <p:cNvPr id="5124" name="文本占位符 512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lvl="0" indent="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1pPr>
    <a:lvl2pPr marL="742950" lvl="1" indent="-28575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2pPr>
    <a:lvl3pPr marL="1143000" lvl="2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3pPr>
    <a:lvl4pPr marL="1600200" lvl="3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4pPr>
    <a:lvl5pPr marL="2057400" lvl="4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5pPr>
    <a:lvl6pPr marL="2286000" lvl="5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6pPr>
    <a:lvl7pPr marL="2743200" lvl="6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7pPr>
    <a:lvl8pPr marL="3200400" lvl="7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8pPr>
    <a:lvl9pPr marL="3657600" lvl="8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9216"/>
          <p:cNvSpPr txBox="1">
            <a:spLocks noGrp="1" noRot="1" noChangeAspect="1"/>
          </p:cNvSpPr>
          <p:nvPr>
            <p:ph type="sldImg"/>
          </p:nvPr>
        </p:nvSpPr>
        <p:spPr>
          <a:xfrm>
            <a:off x="-14225587" y="-11796712"/>
            <a:ext cx="16651287" cy="124904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8" name="文本占位符 9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0948" cy="4522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2677" y="1604963"/>
            <a:ext cx="4030948" cy="4522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019" y="273050"/>
            <a:ext cx="2056606" cy="5854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50595" cy="5854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7" Type="http://schemas.openxmlformats.org/officeDocument/2006/relationships/theme" Target="../theme/theme2.xml"/><Relationship Id="rId26" Type="http://schemas.openxmlformats.org/officeDocument/2006/relationships/image" Target="../media/image15.jpeg"/><Relationship Id="rId25" Type="http://schemas.openxmlformats.org/officeDocument/2006/relationships/image" Target="../media/image14.jpeg"/><Relationship Id="rId24" Type="http://schemas.openxmlformats.org/officeDocument/2006/relationships/image" Target="../media/image13.jpeg"/><Relationship Id="rId23" Type="http://schemas.openxmlformats.org/officeDocument/2006/relationships/image" Target="../media/image12.jpeg"/><Relationship Id="rId22" Type="http://schemas.openxmlformats.org/officeDocument/2006/relationships/image" Target="../media/image11.jpeg"/><Relationship Id="rId21" Type="http://schemas.openxmlformats.org/officeDocument/2006/relationships/image" Target="../media/image10.jpeg"/><Relationship Id="rId20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9" Type="http://schemas.openxmlformats.org/officeDocument/2006/relationships/image" Target="../media/image8.png"/><Relationship Id="rId18" Type="http://schemas.openxmlformats.org/officeDocument/2006/relationships/image" Target="../media/image7.png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矩形 1024"/>
          <p:cNvSpPr/>
          <p:nvPr/>
        </p:nvSpPr>
        <p:spPr>
          <a:xfrm>
            <a:off x="838200" y="685800"/>
            <a:ext cx="8305800" cy="55626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26" name="图片 1025"/>
          <p:cNvPicPr>
            <a:picLocks noChangeAspect="1"/>
          </p:cNvPicPr>
          <p:nvPr/>
        </p:nvPicPr>
        <p:blipFill>
          <a:blip r:embed="rId12"/>
          <a:srcRect l="2174"/>
          <a:stretch>
            <a:fillRect/>
          </a:stretch>
        </p:blipFill>
        <p:spPr>
          <a:xfrm>
            <a:off x="685800" y="685800"/>
            <a:ext cx="8458200" cy="5192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矩形 1026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28" name="组合 1027"/>
          <p:cNvGrpSpPr/>
          <p:nvPr/>
        </p:nvGrpSpPr>
        <p:grpSpPr>
          <a:xfrm>
            <a:off x="8385175" y="3175"/>
            <a:ext cx="763588" cy="684213"/>
            <a:chOff x="5282" y="2"/>
            <a:chExt cx="481" cy="431"/>
          </a:xfrm>
        </p:grpSpPr>
        <p:sp>
          <p:nvSpPr>
            <p:cNvPr id="1029" name="矩形 1028"/>
            <p:cNvSpPr/>
            <p:nvPr/>
          </p:nvSpPr>
          <p:spPr>
            <a:xfrm rot="5400000">
              <a:off x="5626" y="295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" name="矩形 1029"/>
            <p:cNvSpPr/>
            <p:nvPr/>
          </p:nvSpPr>
          <p:spPr>
            <a:xfrm rot="5400000">
              <a:off x="5457" y="295"/>
              <a:ext cx="132" cy="14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" name="矩形 1030"/>
            <p:cNvSpPr/>
            <p:nvPr/>
          </p:nvSpPr>
          <p:spPr>
            <a:xfrm rot="5400000">
              <a:off x="5291" y="295"/>
              <a:ext cx="132" cy="148"/>
            </a:xfrm>
            <a:prstGeom prst="rect">
              <a:avLst/>
            </a:prstGeom>
            <a:solidFill>
              <a:srgbClr val="297CDD">
                <a:alpha val="84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矩形 1031"/>
            <p:cNvSpPr/>
            <p:nvPr/>
          </p:nvSpPr>
          <p:spPr>
            <a:xfrm rot="5400000">
              <a:off x="5457" y="146"/>
              <a:ext cx="132" cy="148"/>
            </a:xfrm>
            <a:prstGeom prst="rect">
              <a:avLst/>
            </a:prstGeom>
            <a:solidFill>
              <a:srgbClr val="297CDD"/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矩形 1032"/>
            <p:cNvSpPr/>
            <p:nvPr/>
          </p:nvSpPr>
          <p:spPr>
            <a:xfrm rot="5400000">
              <a:off x="5626" y="146"/>
              <a:ext cx="132" cy="147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矩形 1033"/>
            <p:cNvSpPr/>
            <p:nvPr/>
          </p:nvSpPr>
          <p:spPr>
            <a:xfrm rot="5400000">
              <a:off x="5626" y="-4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5" name="矩形 1034"/>
          <p:cNvSpPr/>
          <p:nvPr/>
        </p:nvSpPr>
        <p:spPr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6" name="矩形 1035"/>
          <p:cNvSpPr/>
          <p:nvPr/>
        </p:nvSpPr>
        <p:spPr>
          <a:xfrm>
            <a:off x="-11112" y="0"/>
            <a:ext cx="328612" cy="6884988"/>
          </a:xfrm>
          <a:prstGeom prst="rect">
            <a:avLst/>
          </a:prstGeom>
          <a:gradFill rotWithShape="0">
            <a:gsLst>
              <a:gs pos="0">
                <a:srgbClr val="4A9ACC"/>
              </a:gs>
              <a:gs pos="100000">
                <a:srgbClr val="152C3A"/>
              </a:gs>
            </a:gsLst>
            <a:lin ang="135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7" name="矩形 1036"/>
          <p:cNvSpPr/>
          <p:nvPr/>
        </p:nvSpPr>
        <p:spPr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8" name="矩形 1037"/>
          <p:cNvSpPr/>
          <p:nvPr/>
        </p:nvSpPr>
        <p:spPr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3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9" name="矩形 1038"/>
          <p:cNvSpPr/>
          <p:nvPr/>
        </p:nvSpPr>
        <p:spPr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7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40" name="图片 10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3800" y="6403975"/>
            <a:ext cx="392113" cy="37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1" name="文本框 1040"/>
          <p:cNvSpPr txBox="1"/>
          <p:nvPr/>
        </p:nvSpPr>
        <p:spPr>
          <a:xfrm>
            <a:off x="7853363" y="6400800"/>
            <a:ext cx="893762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lvl="0" defTabSz="0" eaLnBrk="1" hangingPunct="1">
              <a:lnSpc>
                <a:spcPct val="100000"/>
              </a:lnSpc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zh-CN" altLang="en-US" sz="1400">
                <a:solidFill>
                  <a:srgbClr val="00B0F0"/>
                </a:solidFill>
                <a:latin typeface="草檀斋毛泽东字体" charset="-122"/>
                <a:ea typeface="草檀斋毛泽东字体" charset="-122"/>
              </a:rPr>
              <a:t>复旦大学</a:t>
            </a:r>
            <a:endParaRPr lang="zh-CN" altLang="en-US" sz="1400">
              <a:solidFill>
                <a:srgbClr val="00B0F0"/>
              </a:solidFill>
              <a:latin typeface="草檀斋毛泽东字体" charset="-122"/>
              <a:ea typeface="草檀斋毛泽东字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marL="0" lvl="0" indent="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2pPr>
      <a:lvl3pPr marL="1143000" lvl="2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3pPr>
      <a:lvl4pPr marL="1600200" lvl="3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4pPr>
      <a:lvl5pPr marL="2057400" lvl="4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5pPr>
    </p:titleStyle>
    <p:bodyStyle>
      <a:lvl1pPr marL="238125" lvl="0" indent="-238125" algn="l" defTabSz="449580" eaLnBrk="1" fontAlgn="base" latinLnBrk="0" hangingPunct="1">
        <a:lnSpc>
          <a:spcPct val="100000"/>
        </a:lnSpc>
        <a:spcBef>
          <a:spcPts val="5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19430" lvl="1" indent="-200025" algn="l" defTabSz="449580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798830" lvl="2" indent="-158750" algn="l" defTabSz="449580" eaLnBrk="1" fontAlgn="base" latinLnBrk="0" hangingPunct="1">
        <a:lnSpc>
          <a:spcPct val="100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120775" lvl="3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443355" lvl="4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矩形 2048"/>
          <p:cNvSpPr/>
          <p:nvPr/>
        </p:nvSpPr>
        <p:spPr>
          <a:xfrm>
            <a:off x="838200" y="685800"/>
            <a:ext cx="8305800" cy="55626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0" name="图片 2049"/>
          <p:cNvPicPr>
            <a:picLocks noChangeAspect="1"/>
          </p:cNvPicPr>
          <p:nvPr/>
        </p:nvPicPr>
        <p:blipFill>
          <a:blip r:embed="rId12"/>
          <a:srcRect l="2174"/>
          <a:stretch>
            <a:fillRect/>
          </a:stretch>
        </p:blipFill>
        <p:spPr>
          <a:xfrm>
            <a:off x="685800" y="685800"/>
            <a:ext cx="8458200" cy="5192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矩形 2050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52" name="组合 2051"/>
          <p:cNvGrpSpPr/>
          <p:nvPr/>
        </p:nvGrpSpPr>
        <p:grpSpPr>
          <a:xfrm>
            <a:off x="8385175" y="3175"/>
            <a:ext cx="763588" cy="684213"/>
            <a:chOff x="5282" y="2"/>
            <a:chExt cx="481" cy="431"/>
          </a:xfrm>
        </p:grpSpPr>
        <p:sp>
          <p:nvSpPr>
            <p:cNvPr id="2053" name="矩形 2052"/>
            <p:cNvSpPr/>
            <p:nvPr/>
          </p:nvSpPr>
          <p:spPr>
            <a:xfrm rot="5400000">
              <a:off x="5626" y="295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" name="矩形 2053"/>
            <p:cNvSpPr/>
            <p:nvPr/>
          </p:nvSpPr>
          <p:spPr>
            <a:xfrm rot="5400000">
              <a:off x="5457" y="295"/>
              <a:ext cx="132" cy="14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" name="矩形 2054"/>
            <p:cNvSpPr/>
            <p:nvPr/>
          </p:nvSpPr>
          <p:spPr>
            <a:xfrm rot="5400000">
              <a:off x="5291" y="295"/>
              <a:ext cx="132" cy="148"/>
            </a:xfrm>
            <a:prstGeom prst="rect">
              <a:avLst/>
            </a:prstGeom>
            <a:solidFill>
              <a:srgbClr val="297CDD">
                <a:alpha val="84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矩形 2055"/>
            <p:cNvSpPr/>
            <p:nvPr/>
          </p:nvSpPr>
          <p:spPr>
            <a:xfrm rot="5400000">
              <a:off x="5457" y="146"/>
              <a:ext cx="132" cy="148"/>
            </a:xfrm>
            <a:prstGeom prst="rect">
              <a:avLst/>
            </a:prstGeom>
            <a:solidFill>
              <a:srgbClr val="297CDD"/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" name="矩形 2056"/>
            <p:cNvSpPr/>
            <p:nvPr/>
          </p:nvSpPr>
          <p:spPr>
            <a:xfrm rot="5400000">
              <a:off x="5626" y="146"/>
              <a:ext cx="132" cy="147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矩形 2057"/>
            <p:cNvSpPr/>
            <p:nvPr/>
          </p:nvSpPr>
          <p:spPr>
            <a:xfrm rot="5400000">
              <a:off x="5626" y="-4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9" name="矩形 2058"/>
          <p:cNvSpPr/>
          <p:nvPr/>
        </p:nvSpPr>
        <p:spPr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0" name="矩形 2059"/>
          <p:cNvSpPr/>
          <p:nvPr/>
        </p:nvSpPr>
        <p:spPr>
          <a:xfrm>
            <a:off x="-11112" y="0"/>
            <a:ext cx="328612" cy="6884988"/>
          </a:xfrm>
          <a:prstGeom prst="rect">
            <a:avLst/>
          </a:prstGeom>
          <a:gradFill rotWithShape="0">
            <a:gsLst>
              <a:gs pos="0">
                <a:srgbClr val="4A9ACC"/>
              </a:gs>
              <a:gs pos="100000">
                <a:srgbClr val="152C3A"/>
              </a:gs>
            </a:gsLst>
            <a:lin ang="135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1" name="矩形 2060"/>
          <p:cNvSpPr/>
          <p:nvPr/>
        </p:nvSpPr>
        <p:spPr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2" name="矩形 2061"/>
          <p:cNvSpPr/>
          <p:nvPr/>
        </p:nvSpPr>
        <p:spPr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3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3" name="矩形 2062"/>
          <p:cNvSpPr/>
          <p:nvPr/>
        </p:nvSpPr>
        <p:spPr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7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64" name="图片 206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3800" y="6403975"/>
            <a:ext cx="392113" cy="37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5" name="文本框 2064"/>
          <p:cNvSpPr txBox="1"/>
          <p:nvPr/>
        </p:nvSpPr>
        <p:spPr>
          <a:xfrm>
            <a:off x="7853363" y="6400800"/>
            <a:ext cx="893762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lvl="0" defTabSz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zh-CN" altLang="en-GB" sz="1400">
                <a:solidFill>
                  <a:srgbClr val="00B0F0"/>
                </a:solidFill>
                <a:latin typeface="草檀斋毛泽东字体" charset="-122"/>
                <a:ea typeface="草檀斋毛泽东字体" charset="-122"/>
              </a:rPr>
              <a:t>复旦大学</a:t>
            </a:r>
            <a:endParaRPr lang="zh-CN" altLang="en-GB" sz="1400">
              <a:solidFill>
                <a:srgbClr val="00B0F0"/>
              </a:solidFill>
              <a:latin typeface="草檀斋毛泽东字体" charset="-122"/>
              <a:ea typeface="草檀斋毛泽东字体" charset="-122"/>
            </a:endParaRPr>
          </a:p>
        </p:txBody>
      </p:sp>
      <p:pic>
        <p:nvPicPr>
          <p:cNvPr id="2066" name="图片 206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7" name="图片 2066"/>
          <p:cNvPicPr>
            <a:picLocks noChangeAspect="1"/>
          </p:cNvPicPr>
          <p:nvPr/>
        </p:nvPicPr>
        <p:blipFill>
          <a:blip r:embed="rId12"/>
          <a:srcRect l="2174"/>
          <a:stretch>
            <a:fillRect/>
          </a:stretch>
        </p:blipFill>
        <p:spPr>
          <a:xfrm>
            <a:off x="0" y="0"/>
            <a:ext cx="9144000" cy="530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8" name="矩形 2067"/>
          <p:cNvSpPr/>
          <p:nvPr/>
        </p:nvSpPr>
        <p:spPr>
          <a:xfrm>
            <a:off x="0" y="2565400"/>
            <a:ext cx="9144000" cy="1066800"/>
          </a:xfrm>
          <a:prstGeom prst="rect">
            <a:avLst/>
          </a:prstGeom>
          <a:gradFill rotWithShape="0">
            <a:gsLst>
              <a:gs pos="0">
                <a:srgbClr val="3191D3"/>
              </a:gs>
              <a:gs pos="100000">
                <a:srgbClr val="174362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6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69" name="矩形 2068"/>
          <p:cNvSpPr/>
          <p:nvPr/>
        </p:nvSpPr>
        <p:spPr>
          <a:xfrm>
            <a:off x="8153400" y="4967288"/>
            <a:ext cx="969963" cy="900112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0" name="矩形 2069"/>
          <p:cNvSpPr/>
          <p:nvPr/>
        </p:nvSpPr>
        <p:spPr>
          <a:xfrm>
            <a:off x="8153400" y="3976688"/>
            <a:ext cx="969963" cy="900112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1" name="矩形 2070"/>
          <p:cNvSpPr/>
          <p:nvPr/>
        </p:nvSpPr>
        <p:spPr>
          <a:xfrm>
            <a:off x="6065838" y="5948363"/>
            <a:ext cx="1006475" cy="865187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2" name="矩形 2071"/>
          <p:cNvSpPr/>
          <p:nvPr/>
        </p:nvSpPr>
        <p:spPr>
          <a:xfrm>
            <a:off x="7134225" y="5943600"/>
            <a:ext cx="969963" cy="900113"/>
          </a:xfrm>
          <a:prstGeom prst="rect">
            <a:avLst/>
          </a:prstGeom>
          <a:blipFill rotWithShape="0">
            <a:blip r:embed="rId18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3" name="矩形 2072"/>
          <p:cNvSpPr/>
          <p:nvPr/>
        </p:nvSpPr>
        <p:spPr>
          <a:xfrm>
            <a:off x="7107238" y="4967288"/>
            <a:ext cx="969962" cy="900112"/>
          </a:xfrm>
          <a:prstGeom prst="rect">
            <a:avLst/>
          </a:prstGeom>
          <a:blipFill rotWithShape="0">
            <a:blip r:embed="rId19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4" name="矩形 2073"/>
          <p:cNvSpPr/>
          <p:nvPr/>
        </p:nvSpPr>
        <p:spPr>
          <a:xfrm>
            <a:off x="8174038" y="5957888"/>
            <a:ext cx="969962" cy="900112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5" name="直接连接符 2074"/>
          <p:cNvSpPr/>
          <p:nvPr/>
        </p:nvSpPr>
        <p:spPr>
          <a:xfrm>
            <a:off x="0" y="3657600"/>
            <a:ext cx="9144000" cy="1588"/>
          </a:xfrm>
          <a:prstGeom prst="line">
            <a:avLst/>
          </a:prstGeom>
          <a:ln w="3816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76" name="直接连接符 2075"/>
          <p:cNvSpPr/>
          <p:nvPr/>
        </p:nvSpPr>
        <p:spPr>
          <a:xfrm>
            <a:off x="0" y="2590800"/>
            <a:ext cx="9144000" cy="1588"/>
          </a:xfrm>
          <a:prstGeom prst="line">
            <a:avLst/>
          </a:prstGeom>
          <a:ln w="3816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77" name="矩形 2076"/>
          <p:cNvSpPr/>
          <p:nvPr/>
        </p:nvSpPr>
        <p:spPr>
          <a:xfrm>
            <a:off x="0" y="0"/>
            <a:ext cx="9142413" cy="1447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8" name="矩形 2077"/>
          <p:cNvSpPr/>
          <p:nvPr/>
        </p:nvSpPr>
        <p:spPr>
          <a:xfrm>
            <a:off x="0" y="1439863"/>
            <a:ext cx="9144000" cy="11430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9" name="直接连接符 2078"/>
          <p:cNvSpPr/>
          <p:nvPr/>
        </p:nvSpPr>
        <p:spPr>
          <a:xfrm>
            <a:off x="0" y="2590800"/>
            <a:ext cx="9144000" cy="1588"/>
          </a:xfrm>
          <a:prstGeom prst="line">
            <a:avLst/>
          </a:prstGeom>
          <a:ln w="3816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80" name="文本框 2079"/>
          <p:cNvSpPr txBox="1"/>
          <p:nvPr/>
        </p:nvSpPr>
        <p:spPr>
          <a:xfrm>
            <a:off x="2830513" y="1851025"/>
            <a:ext cx="2924175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lvl="0" algn="ctr" defTabSz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zh-CN" altLang="en-GB" sz="3600" dirty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成都东软学院</a:t>
            </a:r>
            <a:endParaRPr lang="zh-CN" altLang="en-GB" sz="360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084" name="图片 2083" descr="20110628100630_67615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191500" y="5975350"/>
            <a:ext cx="936625" cy="8397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5" name="图片 2084" descr="e012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6107113" y="5959475"/>
            <a:ext cx="931862" cy="841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6" name="图片 2085" descr="u=149333713,439651699&amp;fm=52&amp;gp=0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8169275" y="4014788"/>
            <a:ext cx="936625" cy="847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7" name="图片 2086" descr="u=2356377232,386728071&amp;fm=52&amp;gp=0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7164388" y="5959475"/>
            <a:ext cx="936625" cy="86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8" name="图片 2087" descr="u=2436646101,3526013775&amp;fm=52&amp;gp=0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8172450" y="4979988"/>
            <a:ext cx="936625" cy="86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9" name="图片 2088" descr="u=4274217244,516718485&amp;fm=52&amp;gp=0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7135813" y="5013325"/>
            <a:ext cx="903287" cy="8175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marL="0" lvl="0" indent="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2pPr>
      <a:lvl3pPr marL="1143000" lvl="2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3pPr>
      <a:lvl4pPr marL="1600200" lvl="3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4pPr>
      <a:lvl5pPr marL="2057400" lvl="4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5pPr>
    </p:titleStyle>
    <p:bodyStyle>
      <a:lvl1pPr marL="238125" lvl="0" indent="-238125" algn="l" defTabSz="449580" eaLnBrk="1" fontAlgn="base" latinLnBrk="0" hangingPunct="1">
        <a:lnSpc>
          <a:spcPct val="100000"/>
        </a:lnSpc>
        <a:spcBef>
          <a:spcPts val="5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19430" lvl="1" indent="-200025" algn="l" defTabSz="449580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798830" lvl="2" indent="-158750" algn="l" defTabSz="449580" eaLnBrk="1" fontAlgn="base" latinLnBrk="0" hangingPunct="1">
        <a:lnSpc>
          <a:spcPct val="100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120775" lvl="3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443355" lvl="4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矩形 3072"/>
          <p:cNvSpPr/>
          <p:nvPr/>
        </p:nvSpPr>
        <p:spPr>
          <a:xfrm>
            <a:off x="838200" y="685800"/>
            <a:ext cx="8305800" cy="55626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4" name="图片 3073"/>
          <p:cNvPicPr>
            <a:picLocks noChangeAspect="1"/>
          </p:cNvPicPr>
          <p:nvPr/>
        </p:nvPicPr>
        <p:blipFill>
          <a:blip r:embed="rId12"/>
          <a:srcRect l="2174"/>
          <a:stretch>
            <a:fillRect/>
          </a:stretch>
        </p:blipFill>
        <p:spPr>
          <a:xfrm>
            <a:off x="685800" y="685800"/>
            <a:ext cx="8458200" cy="5192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矩形 3074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076" name="组合 3075"/>
          <p:cNvGrpSpPr/>
          <p:nvPr/>
        </p:nvGrpSpPr>
        <p:grpSpPr>
          <a:xfrm>
            <a:off x="8385175" y="3175"/>
            <a:ext cx="763588" cy="684213"/>
            <a:chOff x="5282" y="2"/>
            <a:chExt cx="481" cy="431"/>
          </a:xfrm>
        </p:grpSpPr>
        <p:sp>
          <p:nvSpPr>
            <p:cNvPr id="3077" name="矩形 3076"/>
            <p:cNvSpPr/>
            <p:nvPr/>
          </p:nvSpPr>
          <p:spPr>
            <a:xfrm rot="5400000">
              <a:off x="5626" y="295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" name="矩形 3077"/>
            <p:cNvSpPr/>
            <p:nvPr/>
          </p:nvSpPr>
          <p:spPr>
            <a:xfrm rot="5400000">
              <a:off x="5457" y="295"/>
              <a:ext cx="132" cy="14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矩形 3078"/>
            <p:cNvSpPr/>
            <p:nvPr/>
          </p:nvSpPr>
          <p:spPr>
            <a:xfrm rot="5400000">
              <a:off x="5291" y="295"/>
              <a:ext cx="132" cy="148"/>
            </a:xfrm>
            <a:prstGeom prst="rect">
              <a:avLst/>
            </a:prstGeom>
            <a:solidFill>
              <a:srgbClr val="297CDD">
                <a:alpha val="84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矩形 3079"/>
            <p:cNvSpPr/>
            <p:nvPr/>
          </p:nvSpPr>
          <p:spPr>
            <a:xfrm rot="5400000">
              <a:off x="5457" y="146"/>
              <a:ext cx="132" cy="148"/>
            </a:xfrm>
            <a:prstGeom prst="rect">
              <a:avLst/>
            </a:prstGeom>
            <a:solidFill>
              <a:srgbClr val="297CDD"/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矩形 3080"/>
            <p:cNvSpPr/>
            <p:nvPr/>
          </p:nvSpPr>
          <p:spPr>
            <a:xfrm rot="5400000">
              <a:off x="5626" y="146"/>
              <a:ext cx="132" cy="147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矩形 3081"/>
            <p:cNvSpPr/>
            <p:nvPr/>
          </p:nvSpPr>
          <p:spPr>
            <a:xfrm rot="5400000">
              <a:off x="5626" y="-4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83" name="矩形 3082"/>
          <p:cNvSpPr/>
          <p:nvPr/>
        </p:nvSpPr>
        <p:spPr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4" name="矩形 3083"/>
          <p:cNvSpPr/>
          <p:nvPr/>
        </p:nvSpPr>
        <p:spPr>
          <a:xfrm>
            <a:off x="-11112" y="0"/>
            <a:ext cx="328612" cy="6884988"/>
          </a:xfrm>
          <a:prstGeom prst="rect">
            <a:avLst/>
          </a:prstGeom>
          <a:gradFill rotWithShape="0">
            <a:gsLst>
              <a:gs pos="0">
                <a:srgbClr val="4A9ACC"/>
              </a:gs>
              <a:gs pos="100000">
                <a:srgbClr val="152C3A"/>
              </a:gs>
            </a:gsLst>
            <a:lin ang="135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5" name="矩形 3084"/>
          <p:cNvSpPr/>
          <p:nvPr/>
        </p:nvSpPr>
        <p:spPr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6" name="矩形 3085"/>
          <p:cNvSpPr/>
          <p:nvPr/>
        </p:nvSpPr>
        <p:spPr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3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7" name="矩形 3086"/>
          <p:cNvSpPr/>
          <p:nvPr/>
        </p:nvSpPr>
        <p:spPr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7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8" name="文本框 3087"/>
          <p:cNvSpPr txBox="1"/>
          <p:nvPr/>
        </p:nvSpPr>
        <p:spPr>
          <a:xfrm>
            <a:off x="7920038" y="6308725"/>
            <a:ext cx="1069975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lvl="0" defTabSz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zh-CN" sz="2000" b="1">
                <a:solidFill>
                  <a:srgbClr val="00B0F0"/>
                </a:solidFill>
                <a:latin typeface="草檀斋毛泽东字体" charset="-122"/>
                <a:ea typeface="草檀斋毛泽东字体" charset="-122"/>
              </a:rPr>
              <a:t>NEUSOFT</a:t>
            </a:r>
            <a:endParaRPr lang="zh-CN" altLang="en-GB" sz="2000" b="1">
              <a:solidFill>
                <a:srgbClr val="00B0F0"/>
              </a:solidFill>
              <a:latin typeface="草檀斋毛泽东字体" charset="-122"/>
              <a:ea typeface="草檀斋毛泽东字体" charset="-122"/>
            </a:endParaRPr>
          </a:p>
        </p:txBody>
      </p:sp>
      <p:sp>
        <p:nvSpPr>
          <p:cNvPr id="3089" name="日期占位符 3088"/>
          <p:cNvSpPr>
            <a:spLocks noGrp="1"/>
          </p:cNvSpPr>
          <p:nvPr>
            <p:ph type="dt"/>
          </p:nvPr>
        </p:nvSpPr>
        <p:spPr>
          <a:xfrm>
            <a:off x="457200" y="6356350"/>
            <a:ext cx="2128838" cy="45878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>
              <a:defRPr sz="2400">
                <a:latin typeface="Times New Roman" panose="02020603050405020304" pitchFamily="18" charset="0"/>
              </a:defRPr>
            </a:lvl1pPr>
          </a:lstStyle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3090" name="文本框 3089"/>
          <p:cNvSpPr txBox="1"/>
          <p:nvPr/>
        </p:nvSpPr>
        <p:spPr>
          <a:xfrm>
            <a:off x="3124200" y="6356350"/>
            <a:ext cx="2895600" cy="460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1" name="灯片编号占位符 3090"/>
          <p:cNvSpPr>
            <a:spLocks noGrp="1"/>
          </p:cNvSpPr>
          <p:nvPr>
            <p:ph type="sldNum"/>
          </p:nvPr>
        </p:nvSpPr>
        <p:spPr>
          <a:xfrm>
            <a:off x="5789613" y="4940300"/>
            <a:ext cx="2128837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  <p:sp>
        <p:nvSpPr>
          <p:cNvPr id="3092" name="标题 309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6425" cy="11414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pPr lvl="0"/>
            <a:r>
              <a:rPr lang="zh-CN" altLang="en-GB" dirty="0"/>
              <a:t>单击此处编辑标题文的格式</a:t>
            </a:r>
            <a:endParaRPr lang="zh-CN" altLang="en-GB" dirty="0"/>
          </a:p>
        </p:txBody>
      </p:sp>
      <p:sp>
        <p:nvSpPr>
          <p:cNvPr id="3093" name="文本占位符 3092"/>
          <p:cNvSpPr>
            <a:spLocks noGrp="1"/>
          </p:cNvSpPr>
          <p:nvPr>
            <p:ph type="body" idx="1"/>
          </p:nvPr>
        </p:nvSpPr>
        <p:spPr>
          <a:xfrm>
            <a:off x="457200" y="1604963"/>
            <a:ext cx="8226425" cy="45227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lvl="0"/>
            <a:r>
              <a:rPr lang="zh-CN" altLang="en-GB" dirty="0"/>
              <a:t>单击此处编辑大纲正文的格式</a:t>
            </a:r>
            <a:endParaRPr lang="zh-CN" altLang="en-GB" dirty="0"/>
          </a:p>
          <a:p>
            <a:pPr lvl="1"/>
            <a:r>
              <a:rPr lang="zh-CN" altLang="en-GB" dirty="0"/>
              <a:t>第二个大纲级</a:t>
            </a:r>
            <a:endParaRPr lang="zh-CN" altLang="en-GB" dirty="0"/>
          </a:p>
          <a:p>
            <a:pPr lvl="2"/>
            <a:r>
              <a:rPr lang="zh-CN" altLang="en-GB" dirty="0"/>
              <a:t>第三个大纲级</a:t>
            </a:r>
            <a:endParaRPr lang="zh-CN" altLang="en-GB" dirty="0"/>
          </a:p>
          <a:p>
            <a:pPr lvl="3"/>
            <a:r>
              <a:rPr lang="zh-CN" altLang="en-GB" dirty="0"/>
              <a:t>第四个大纲级</a:t>
            </a:r>
            <a:endParaRPr lang="zh-CN" altLang="en-GB" dirty="0"/>
          </a:p>
          <a:p>
            <a:pPr lvl="4"/>
            <a:r>
              <a:rPr lang="zh-CN" altLang="en-GB" dirty="0"/>
              <a:t>第五个大纲级</a:t>
            </a:r>
            <a:endParaRPr lang="zh-CN" altLang="en-GB" dirty="0"/>
          </a:p>
          <a:p>
            <a:pPr lvl="4"/>
            <a:r>
              <a:rPr lang="zh-CN" altLang="en-GB" dirty="0"/>
              <a:t>第六个大纲级</a:t>
            </a:r>
            <a:endParaRPr lang="zh-CN" altLang="en-GB" dirty="0"/>
          </a:p>
          <a:p>
            <a:pPr lvl="4"/>
            <a:r>
              <a:rPr lang="zh-CN" altLang="en-GB" dirty="0"/>
              <a:t>第七个大纲级</a:t>
            </a:r>
            <a:endParaRPr lang="zh-CN" altLang="en-GB" dirty="0"/>
          </a:p>
          <a:p>
            <a:pPr lvl="4"/>
            <a:r>
              <a:rPr lang="zh-CN" altLang="en-GB" dirty="0"/>
              <a:t>第八个大纲级</a:t>
            </a:r>
            <a:endParaRPr lang="zh-CN" altLang="en-GB" dirty="0"/>
          </a:p>
          <a:p>
            <a:pPr lvl="4"/>
            <a:r>
              <a:rPr lang="zh-CN" altLang="en-GB" dirty="0"/>
              <a:t>第九个大纲级</a:t>
            </a:r>
            <a:endParaRPr lang="zh-CN" alt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marL="0" lvl="0" indent="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2pPr>
      <a:lvl3pPr marL="1143000" lvl="2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3pPr>
      <a:lvl4pPr marL="1600200" lvl="3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4pPr>
      <a:lvl5pPr marL="2057400" lvl="4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5pPr>
    </p:titleStyle>
    <p:bodyStyle>
      <a:lvl1pPr marL="238125" lvl="0" indent="-238125" algn="l" defTabSz="449580" eaLnBrk="1" fontAlgn="base" latinLnBrk="0" hangingPunct="1">
        <a:lnSpc>
          <a:spcPct val="100000"/>
        </a:lnSpc>
        <a:spcBef>
          <a:spcPts val="5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19430" lvl="1" indent="-200025" algn="l" defTabSz="449580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798830" lvl="2" indent="-158750" algn="l" defTabSz="449580" eaLnBrk="1" fontAlgn="base" latinLnBrk="0" hangingPunct="1">
        <a:lnSpc>
          <a:spcPct val="100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120775" lvl="3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443355" lvl="4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4096"/>
          <p:cNvSpPr/>
          <p:nvPr/>
        </p:nvSpPr>
        <p:spPr>
          <a:xfrm>
            <a:off x="838200" y="685800"/>
            <a:ext cx="8305800" cy="55626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" name="矩形 4097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099" name="组合 4098"/>
          <p:cNvGrpSpPr/>
          <p:nvPr/>
        </p:nvGrpSpPr>
        <p:grpSpPr>
          <a:xfrm>
            <a:off x="8385175" y="3175"/>
            <a:ext cx="763588" cy="684213"/>
            <a:chOff x="5282" y="2"/>
            <a:chExt cx="481" cy="431"/>
          </a:xfrm>
        </p:grpSpPr>
        <p:sp>
          <p:nvSpPr>
            <p:cNvPr id="4100" name="矩形 4099"/>
            <p:cNvSpPr/>
            <p:nvPr/>
          </p:nvSpPr>
          <p:spPr>
            <a:xfrm rot="5400000">
              <a:off x="5626" y="295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" name="矩形 4100"/>
            <p:cNvSpPr/>
            <p:nvPr/>
          </p:nvSpPr>
          <p:spPr>
            <a:xfrm rot="5400000">
              <a:off x="5457" y="295"/>
              <a:ext cx="132" cy="14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" name="矩形 4101"/>
            <p:cNvSpPr/>
            <p:nvPr/>
          </p:nvSpPr>
          <p:spPr>
            <a:xfrm rot="5400000">
              <a:off x="5291" y="295"/>
              <a:ext cx="132" cy="148"/>
            </a:xfrm>
            <a:prstGeom prst="rect">
              <a:avLst/>
            </a:prstGeom>
            <a:solidFill>
              <a:srgbClr val="297CDD">
                <a:alpha val="84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" name="矩形 4102"/>
            <p:cNvSpPr/>
            <p:nvPr/>
          </p:nvSpPr>
          <p:spPr>
            <a:xfrm rot="5400000">
              <a:off x="5457" y="146"/>
              <a:ext cx="132" cy="148"/>
            </a:xfrm>
            <a:prstGeom prst="rect">
              <a:avLst/>
            </a:prstGeom>
            <a:solidFill>
              <a:srgbClr val="297CDD"/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" name="矩形 4103"/>
            <p:cNvSpPr/>
            <p:nvPr/>
          </p:nvSpPr>
          <p:spPr>
            <a:xfrm rot="5400000">
              <a:off x="5626" y="146"/>
              <a:ext cx="132" cy="147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" name="矩形 4104"/>
            <p:cNvSpPr/>
            <p:nvPr/>
          </p:nvSpPr>
          <p:spPr>
            <a:xfrm rot="5400000">
              <a:off x="5626" y="-4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6" name="矩形 4105"/>
          <p:cNvSpPr/>
          <p:nvPr/>
        </p:nvSpPr>
        <p:spPr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7" name="矩形 4106"/>
          <p:cNvSpPr/>
          <p:nvPr/>
        </p:nvSpPr>
        <p:spPr>
          <a:xfrm>
            <a:off x="-11112" y="0"/>
            <a:ext cx="328612" cy="6884988"/>
          </a:xfrm>
          <a:prstGeom prst="rect">
            <a:avLst/>
          </a:prstGeom>
          <a:gradFill rotWithShape="0">
            <a:gsLst>
              <a:gs pos="0">
                <a:srgbClr val="4A9ACC"/>
              </a:gs>
              <a:gs pos="100000">
                <a:srgbClr val="152C3A"/>
              </a:gs>
            </a:gsLst>
            <a:lin ang="135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8" name="矩形 4107"/>
          <p:cNvSpPr/>
          <p:nvPr/>
        </p:nvSpPr>
        <p:spPr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9" name="矩形 4108"/>
          <p:cNvSpPr/>
          <p:nvPr/>
        </p:nvSpPr>
        <p:spPr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3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0" name="矩形 4109"/>
          <p:cNvSpPr/>
          <p:nvPr/>
        </p:nvSpPr>
        <p:spPr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7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1" name="文本框 4110"/>
          <p:cNvSpPr txBox="1"/>
          <p:nvPr/>
        </p:nvSpPr>
        <p:spPr>
          <a:xfrm>
            <a:off x="8120063" y="6400800"/>
            <a:ext cx="358775" cy="3063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2" name="日期占位符 4111"/>
          <p:cNvSpPr>
            <a:spLocks noGrp="1"/>
          </p:cNvSpPr>
          <p:nvPr>
            <p:ph type="dt"/>
          </p:nvPr>
        </p:nvSpPr>
        <p:spPr>
          <a:xfrm>
            <a:off x="457200" y="6356350"/>
            <a:ext cx="2128838" cy="458788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lstStyle>
            <a:lvl1pPr>
              <a:defRPr sz="2400">
                <a:latin typeface="Times New Roman" panose="02020603050405020304" pitchFamily="18" charset="0"/>
              </a:defRPr>
            </a:lvl1pPr>
          </a:lstStyle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  <p:sp>
        <p:nvSpPr>
          <p:cNvPr id="4113" name="文本框 4112"/>
          <p:cNvSpPr txBox="1"/>
          <p:nvPr/>
        </p:nvSpPr>
        <p:spPr>
          <a:xfrm>
            <a:off x="3124200" y="6356350"/>
            <a:ext cx="2895600" cy="460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4" name="文本框 4113"/>
          <p:cNvSpPr txBox="1"/>
          <p:nvPr/>
        </p:nvSpPr>
        <p:spPr>
          <a:xfrm>
            <a:off x="6480175" y="6342063"/>
            <a:ext cx="866775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/>
          <a:lstStyle/>
          <a:p>
            <a:pPr lvl="0" defTabSz="0" eaLnBrk="1" hangingPunct="1">
              <a:lnSpc>
                <a:spcPct val="100000"/>
              </a:lnSpc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GB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marL="0" lvl="0" indent="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2pPr>
      <a:lvl3pPr marL="1143000" lvl="2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3pPr>
      <a:lvl4pPr marL="1600200" lvl="3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4pPr>
      <a:lvl5pPr marL="2057400" lvl="4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5pPr>
    </p:titleStyle>
    <p:bodyStyle>
      <a:lvl1pPr marL="238125" lvl="0" indent="-238125" algn="l" defTabSz="449580" eaLnBrk="1" fontAlgn="base" latinLnBrk="0" hangingPunct="1">
        <a:lnSpc>
          <a:spcPct val="100000"/>
        </a:lnSpc>
        <a:spcBef>
          <a:spcPts val="5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19430" lvl="1" indent="-200025" algn="l" defTabSz="449580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798830" lvl="2" indent="-158750" algn="l" defTabSz="449580" eaLnBrk="1" fontAlgn="base" latinLnBrk="0" hangingPunct="1">
        <a:lnSpc>
          <a:spcPct val="100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120775" lvl="3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443355" lvl="4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hyperlink" Target="http://www.crummy.com/software/BeautifulSoup/bs4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6144"/>
          <p:cNvSpPr txBox="1"/>
          <p:nvPr/>
        </p:nvSpPr>
        <p:spPr>
          <a:xfrm>
            <a:off x="1663700" y="2781300"/>
            <a:ext cx="5356225" cy="7080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lvl="0" algn="ctr" defTabSz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zh-CN" altLang="en-GB" sz="40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文本大数据</a:t>
            </a:r>
            <a:r>
              <a:rPr lang="zh-CN" altLang="en-GB" sz="40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处理</a:t>
            </a:r>
            <a:endParaRPr lang="zh-CN" altLang="en-GB" sz="4000" dirty="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57200" y="57785"/>
            <a:ext cx="8226425" cy="1141413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网页爬虫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317943"/>
            <a:ext cx="8226425" cy="4522787"/>
          </a:xfrm>
        </p:spPr>
        <p:txBody>
          <a:bodyPr vert="horz" wrap="square" lIns="91440" tIns="45720" rIns="91440" bIns="45720" anchor="t" anchorCtr="0"/>
          <a:p>
            <a:r>
              <a:rPr lang="zh-CN" altLang="en-US" sz="2000" dirty="0"/>
              <a:t>使用</a:t>
            </a:r>
            <a:r>
              <a:rPr lang="en-US" altLang="zh-CN" sz="2000" dirty="0"/>
              <a:t>Python </a:t>
            </a:r>
            <a:r>
              <a:rPr lang="zh-CN" altLang="en-US" sz="2000" dirty="0"/>
              <a:t>语言实现网络爬虫和信息提交是非常简单的事情，代码行数很少，也无须知道网络通信等方面知识，非常适合非专业读者使用。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然而，肆意的爬取网络数据并不是文明现象，通过程序自动提交内容争取竞争性资源也不公平。就像那些肆意的推销电话一样，他们无视接听者意愿，不仅令人讨厌也有可能引发法律纠纷。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拓展：</a:t>
            </a: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Robots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排除协议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1600" dirty="0"/>
              <a:t>Robots </a:t>
            </a:r>
            <a:r>
              <a:rPr lang="zh-CN" altLang="en-US" sz="1600" dirty="0"/>
              <a:t>排除协议（</a:t>
            </a:r>
            <a:r>
              <a:rPr lang="en-US" altLang="zh-CN" sz="1600" dirty="0"/>
              <a:t>Robots Exclusion Protocol</a:t>
            </a:r>
            <a:r>
              <a:rPr lang="zh-CN" altLang="en-US" sz="1600" dirty="0"/>
              <a:t>），也被称为爬虫协议，它是网站管理者表达是否希望爬虫自动获取网络信息意愿的方法。</a:t>
            </a:r>
            <a:endParaRPr lang="zh-CN" altLang="en-US" sz="1600" dirty="0"/>
          </a:p>
          <a:p>
            <a:r>
              <a:rPr lang="zh-CN" altLang="en-US" sz="1600" dirty="0"/>
              <a:t>管理者可以在网站根目录放置一个</a:t>
            </a:r>
            <a:r>
              <a:rPr lang="en-US" altLang="zh-CN" sz="1600" dirty="0"/>
              <a:t>robots.txt </a:t>
            </a:r>
            <a:r>
              <a:rPr lang="zh-CN" altLang="en-US" sz="1600" dirty="0"/>
              <a:t>文件，并在文件中列出哪些链接不允许爬虫爬取。一般搜索引擎的爬虫会首先捕获这个文件，并根据文件要求爬取网站内容。</a:t>
            </a:r>
            <a:endParaRPr lang="zh-CN" altLang="en-US" sz="1600" dirty="0"/>
          </a:p>
          <a:p>
            <a:r>
              <a:rPr lang="en-US" altLang="zh-CN" sz="1600" dirty="0"/>
              <a:t>Robots </a:t>
            </a:r>
            <a:r>
              <a:rPr lang="zh-CN" altLang="en-US" sz="1600" dirty="0"/>
              <a:t>排除协议重点约定不希望爬虫获取的内容，如果没有该文件则表示网站内容可以被爬虫获得，然而，</a:t>
            </a:r>
            <a:r>
              <a:rPr lang="en-US" altLang="zh-CN" sz="1600" dirty="0"/>
              <a:t>Robots </a:t>
            </a:r>
            <a:r>
              <a:rPr lang="zh-CN" altLang="en-US" sz="1600" dirty="0"/>
              <a:t>协议不是命令和强制手段，只是国际互联网的一种通用道德规范。</a:t>
            </a:r>
            <a:endParaRPr lang="zh-CN" altLang="en-US" sz="1600" dirty="0"/>
          </a:p>
          <a:p>
            <a:r>
              <a:rPr lang="zh-CN" altLang="en-US" sz="1600" dirty="0"/>
              <a:t>绝大部分成熟的搜索引擎爬虫都会遵循这个协议，建议个人也能按照互联网规范要求合理使用爬虫技术。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思考与练习：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请思考网络爬虫的可能应用？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458200" cy="102235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模块</a:t>
            </a: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13 requests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库的使用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0483" name="组合 5"/>
          <p:cNvGrpSpPr/>
          <p:nvPr/>
        </p:nvGrpSpPr>
        <p:grpSpPr>
          <a:xfrm>
            <a:off x="5867400" y="6397625"/>
            <a:ext cx="3240088" cy="381000"/>
            <a:chOff x="5904656" y="4720696"/>
            <a:chExt cx="3239344" cy="380994"/>
          </a:xfrm>
        </p:grpSpPr>
        <p:sp>
          <p:nvSpPr>
            <p:cNvPr id="4" name="文本框 6"/>
            <p:cNvSpPr txBox="1">
              <a:spLocks noChangeArrowheads="1"/>
            </p:cNvSpPr>
            <p:nvPr/>
          </p:nvSpPr>
          <p:spPr bwMode="auto">
            <a:xfrm>
              <a:off x="7091833" y="4720696"/>
              <a:ext cx="2052167" cy="38099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嵩天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charset="-122"/>
                <a:cs typeface="Times New Roman" panose="02020603050405020304" pitchFamily="18" charset="0"/>
                <a:sym typeface="Gill Sans"/>
              </a:endParaRPr>
            </a:p>
          </p:txBody>
        </p:sp>
        <p:pic>
          <p:nvPicPr>
            <p:cNvPr id="20485" name="图片 8"/>
            <p:cNvPicPr>
              <a:picLocks noChangeAspect="1"/>
            </p:cNvPicPr>
            <p:nvPr/>
          </p:nvPicPr>
          <p:blipFill>
            <a:blip r:embed="rId1">
              <a:lum bright="70001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requests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库概述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2531" name="内容占位符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sym typeface="+mn-ea"/>
              </a:rPr>
              <a:t>requests </a:t>
            </a:r>
            <a:r>
              <a:rPr lang="zh-CN" altLang="en-US" dirty="0">
                <a:sym typeface="+mn-ea"/>
              </a:rPr>
              <a:t>库是一个简洁且简单的处理</a:t>
            </a:r>
            <a:r>
              <a:rPr lang="en-US" altLang="zh-CN" dirty="0">
                <a:sym typeface="+mn-ea"/>
              </a:rPr>
              <a:t>HTTP</a:t>
            </a:r>
            <a:r>
              <a:rPr lang="zh-CN" altLang="en-US" dirty="0">
                <a:sym typeface="+mn-ea"/>
              </a:rPr>
              <a:t>请求的第三方库。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requests</a:t>
            </a:r>
            <a:r>
              <a:rPr lang="zh-CN" altLang="en-US" dirty="0"/>
              <a:t>的最大优点是程序编写过程更接近正常</a:t>
            </a:r>
            <a:r>
              <a:rPr lang="en-US" altLang="zh-CN" dirty="0"/>
              <a:t>URL </a:t>
            </a:r>
            <a:r>
              <a:rPr lang="zh-CN" altLang="en-US" dirty="0"/>
              <a:t>访问过程。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requests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库概述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3555" name="内容占位符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这个库建立在</a:t>
            </a:r>
            <a:r>
              <a:rPr lang="en-US" altLang="zh-CN" dirty="0"/>
              <a:t>Python </a:t>
            </a:r>
            <a:r>
              <a:rPr lang="zh-CN" altLang="en-US" dirty="0"/>
              <a:t>语言的</a:t>
            </a:r>
            <a:r>
              <a:rPr lang="en-US" altLang="zh-CN" dirty="0"/>
              <a:t>urllib3 </a:t>
            </a:r>
            <a:r>
              <a:rPr lang="zh-CN" altLang="en-US" dirty="0"/>
              <a:t>库基础上，类似这种在其他函数库之上再封装功能提供更友好函数的方式在</a:t>
            </a:r>
            <a:r>
              <a:rPr lang="en-US" altLang="zh-CN" dirty="0"/>
              <a:t>Python </a:t>
            </a:r>
            <a:r>
              <a:rPr lang="zh-CN" altLang="en-US" dirty="0"/>
              <a:t>语言中十分常见。在</a:t>
            </a:r>
            <a:r>
              <a:rPr lang="en-US" altLang="zh-CN" dirty="0"/>
              <a:t>Python </a:t>
            </a:r>
            <a:r>
              <a:rPr lang="zh-CN" altLang="en-US" dirty="0"/>
              <a:t>的生态圈里，任何人都有通过技术创新或体验创新发表意见和展示才华的机会。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requests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库概述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1630" marR="0" lvl="0" indent="-45593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request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库支持非常丰富的链接访问功能，包括：国际域名和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URL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获取、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HTTP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长连接和连接缓存、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HTTP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会话和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Cookie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保持、浏览器使用风格的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SSL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验证、基本的摘要认证、有效的键值对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Cookie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记录、自动解压缩、自动内容解码、文件分块上传、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HTTP(S)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代理功能、连接超时处理、流数据下载等。有关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requests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库的更多介绍请访问：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1630" marR="0" lvl="0" indent="-45593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http://docs.python‐requests.org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1630" marR="0" lvl="0" indent="-45593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requests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库中的网页请求函数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5603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116013" y="1989138"/>
            <a:ext cx="6740525" cy="309562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requests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库中的网页请求函数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6627" name="内容占位符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get()</a:t>
            </a:r>
            <a:r>
              <a:rPr lang="zh-CN" altLang="en-US" dirty="0"/>
              <a:t>是获取网页最常用的方式，在调用</a:t>
            </a:r>
            <a:r>
              <a:rPr lang="en-US" altLang="zh-CN" dirty="0"/>
              <a:t>requests.get()</a:t>
            </a:r>
            <a:r>
              <a:rPr lang="zh-CN" altLang="en-US" dirty="0"/>
              <a:t>函数后，返回的网页内容会保存为一个</a:t>
            </a:r>
            <a:r>
              <a:rPr lang="en-US" altLang="zh-CN" dirty="0"/>
              <a:t>Response </a:t>
            </a:r>
            <a:r>
              <a:rPr lang="zh-CN" altLang="en-US" dirty="0"/>
              <a:t>对象，其中，</a:t>
            </a:r>
            <a:r>
              <a:rPr lang="en-US" altLang="zh-CN" dirty="0"/>
              <a:t>get()</a:t>
            </a:r>
            <a:r>
              <a:rPr lang="zh-CN" altLang="en-US" dirty="0"/>
              <a:t>函数的参数</a:t>
            </a:r>
            <a:r>
              <a:rPr lang="en-US" altLang="zh-CN" dirty="0"/>
              <a:t>url </a:t>
            </a:r>
            <a:r>
              <a:rPr lang="zh-CN" altLang="en-US" dirty="0"/>
              <a:t>必须链接采用</a:t>
            </a:r>
            <a:r>
              <a:rPr lang="en-US" altLang="zh-CN" dirty="0"/>
              <a:t>HTTP </a:t>
            </a:r>
            <a:r>
              <a:rPr lang="zh-CN" altLang="en-US" dirty="0"/>
              <a:t>或</a:t>
            </a:r>
            <a:r>
              <a:rPr lang="en-US" altLang="zh-CN" dirty="0"/>
              <a:t>HTTPS</a:t>
            </a:r>
            <a:r>
              <a:rPr lang="zh-CN" altLang="en-US" dirty="0"/>
              <a:t>方式访问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网页请求函数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7651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63588" y="2420938"/>
            <a:ext cx="7993062" cy="180498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95" y="1556385"/>
            <a:ext cx="7386320" cy="4522470"/>
          </a:xfrm>
        </p:spPr>
        <p:txBody>
          <a:bodyPr/>
          <a:p>
            <a:r>
              <a:rPr lang="en-US" altLang="zh-CN"/>
              <a:t>1.</a:t>
            </a:r>
            <a:r>
              <a:rPr lang="zh-CN" altLang="en-US"/>
              <a:t>网络爬虫</a:t>
            </a:r>
            <a:r>
              <a:rPr lang="zh-CN" altLang="en-US"/>
              <a:t>原理</a:t>
            </a:r>
            <a:endParaRPr lang="zh-CN" altLang="en-US"/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requests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库的使用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beautifulsoup4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库的使用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网页请求函数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和浏览器的交互过程一样，</a:t>
            </a:r>
            <a:r>
              <a:rPr lang="en-US" altLang="zh-CN" dirty="0"/>
              <a:t>requests.get()</a:t>
            </a:r>
            <a:r>
              <a:rPr lang="zh-CN" altLang="en-US" dirty="0"/>
              <a:t>代表请求过程，它返回的</a:t>
            </a:r>
            <a:r>
              <a:rPr lang="en-US" altLang="zh-CN" dirty="0"/>
              <a:t>Response </a:t>
            </a:r>
            <a:r>
              <a:rPr lang="zh-CN" altLang="en-US" dirty="0"/>
              <a:t>对象代表响应。返回内容作为一个对象更便于操作，</a:t>
            </a:r>
            <a:r>
              <a:rPr lang="en-US" altLang="zh-CN" dirty="0"/>
              <a:t>Response </a:t>
            </a:r>
            <a:r>
              <a:rPr lang="zh-CN" altLang="en-US" dirty="0"/>
              <a:t>对象的属性如下表所示，需要采用</a:t>
            </a:r>
            <a:r>
              <a:rPr lang="en-US" altLang="zh-CN" dirty="0"/>
              <a:t>&lt;a&gt;.&lt;b&gt;</a:t>
            </a:r>
            <a:r>
              <a:rPr lang="zh-CN" altLang="en-US" dirty="0"/>
              <a:t>形式使用。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Response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对象的属性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9699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92163" y="2276475"/>
            <a:ext cx="7500937" cy="2160588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Response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对象的属性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status_code </a:t>
            </a:r>
            <a:r>
              <a:rPr lang="zh-CN" altLang="en-US" dirty="0"/>
              <a:t>属性返回请求</a:t>
            </a:r>
            <a:r>
              <a:rPr lang="en-US" altLang="zh-CN" dirty="0"/>
              <a:t>HTTP </a:t>
            </a:r>
            <a:r>
              <a:rPr lang="zh-CN" altLang="en-US" dirty="0"/>
              <a:t>后的状态，在处理数据之前要先判断状态情况，如果请求未被响应，需要终止内容处理。</a:t>
            </a:r>
            <a:endParaRPr lang="en-US" altLang="zh-CN" dirty="0"/>
          </a:p>
          <a:p>
            <a:r>
              <a:rPr lang="en-US" altLang="zh-CN" dirty="0"/>
              <a:t>text </a:t>
            </a:r>
            <a:r>
              <a:rPr lang="zh-CN" altLang="en-US" dirty="0"/>
              <a:t>属性是请求的页面内容，以字符串形式展示。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Response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对象的属性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1630" marR="0" lvl="0" indent="-257175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encoding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属性非常重要，它给出了返回页面内容的编码方式，可以通过对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encoding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属性赋值更改编码方式，以便于处理中文字符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1630" marR="0" lvl="0" indent="-257175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属性是页面内容的二进制形式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1630" marR="0" lvl="0" indent="-45593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Response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对象的属性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2771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985838" y="1736725"/>
            <a:ext cx="7115175" cy="1160463"/>
          </a:xfrm>
        </p:spPr>
      </p:pic>
      <p:pic>
        <p:nvPicPr>
          <p:cNvPr id="3277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8" y="2897188"/>
            <a:ext cx="7132637" cy="2701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Response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对象的方法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3795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42988" y="2205038"/>
            <a:ext cx="7135812" cy="1728787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Response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对象的方法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json()</a:t>
            </a:r>
            <a:r>
              <a:rPr lang="zh-CN" altLang="en-US" dirty="0"/>
              <a:t>方法能够在</a:t>
            </a:r>
            <a:r>
              <a:rPr lang="en-US" altLang="zh-CN" dirty="0"/>
              <a:t>HTTP </a:t>
            </a:r>
            <a:r>
              <a:rPr lang="zh-CN" altLang="en-US" dirty="0"/>
              <a:t>响应内容中解析存在的</a:t>
            </a:r>
            <a:r>
              <a:rPr lang="en-US" altLang="zh-CN" dirty="0"/>
              <a:t>JSON </a:t>
            </a:r>
            <a:r>
              <a:rPr lang="zh-CN" altLang="en-US" dirty="0"/>
              <a:t>数据，这将带来解析</a:t>
            </a:r>
            <a:r>
              <a:rPr lang="en-US" altLang="zh-CN" dirty="0"/>
              <a:t>HTTP</a:t>
            </a:r>
            <a:r>
              <a:rPr lang="zh-CN" altLang="en-US" dirty="0"/>
              <a:t>的便利。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Response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对象的方法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000" dirty="0"/>
              <a:t>raise_for_status()</a:t>
            </a:r>
            <a:r>
              <a:rPr lang="zh-CN" altLang="en-US" sz="2000" dirty="0"/>
              <a:t>方法能在非成功响应后产生异常，即只要返回的请求状态</a:t>
            </a:r>
            <a:r>
              <a:rPr lang="en-US" altLang="zh-CN" sz="2000" dirty="0"/>
              <a:t>status_code </a:t>
            </a:r>
            <a:r>
              <a:rPr lang="zh-CN" altLang="en-US" sz="2000" dirty="0"/>
              <a:t>不是</a:t>
            </a:r>
            <a:r>
              <a:rPr lang="en-US" altLang="zh-CN" sz="2000" dirty="0"/>
              <a:t>200</a:t>
            </a:r>
            <a:r>
              <a:rPr lang="zh-CN" altLang="en-US" sz="2000" dirty="0"/>
              <a:t>，这个方法会产生一个异常，用于</a:t>
            </a:r>
            <a:r>
              <a:rPr lang="en-US" altLang="zh-CN" sz="2000" dirty="0"/>
              <a:t>try…except </a:t>
            </a:r>
            <a:r>
              <a:rPr lang="zh-CN" altLang="en-US" sz="2000" dirty="0"/>
              <a:t>语句。使用异常处理语句可以避免设置一堆复杂的</a:t>
            </a:r>
            <a:r>
              <a:rPr lang="en-US" altLang="zh-CN" sz="2000" dirty="0"/>
              <a:t>if </a:t>
            </a:r>
            <a:r>
              <a:rPr lang="zh-CN" altLang="en-US" sz="2000" dirty="0"/>
              <a:t>语句，只需要在收到响应调用这个方法，就可以避开状态字</a:t>
            </a:r>
            <a:r>
              <a:rPr lang="en-US" altLang="zh-CN" sz="2000" dirty="0"/>
              <a:t>200 </a:t>
            </a:r>
            <a:r>
              <a:rPr lang="zh-CN" altLang="en-US" sz="2000" dirty="0"/>
              <a:t>以外的各种意外情况。</a:t>
            </a:r>
            <a:endParaRPr lang="zh-CN" altLang="en-US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Response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对象的方法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000" dirty="0"/>
              <a:t>requests </a:t>
            </a:r>
            <a:r>
              <a:rPr lang="zh-CN" altLang="en-US" sz="2000" dirty="0"/>
              <a:t>会产生几种常用异常。当遇到网络问题时，如：</a:t>
            </a:r>
            <a:r>
              <a:rPr lang="en-US" altLang="zh-CN" sz="2000" dirty="0"/>
              <a:t>DNS </a:t>
            </a:r>
            <a:r>
              <a:rPr lang="zh-CN" altLang="en-US" sz="2000" dirty="0"/>
              <a:t>查询失败、拒绝连接等，</a:t>
            </a:r>
            <a:r>
              <a:rPr lang="en-US" altLang="zh-CN" sz="2000" dirty="0"/>
              <a:t>requests </a:t>
            </a:r>
            <a:r>
              <a:rPr lang="zh-CN" altLang="en-US" sz="2000" dirty="0"/>
              <a:t>会抛出</a:t>
            </a:r>
            <a:r>
              <a:rPr lang="en-US" altLang="zh-CN" sz="2000" dirty="0"/>
              <a:t>ConnectionError </a:t>
            </a:r>
            <a:r>
              <a:rPr lang="zh-CN" altLang="en-US" sz="2000" dirty="0"/>
              <a:t>异常；遇到无效</a:t>
            </a:r>
            <a:r>
              <a:rPr lang="en-US" altLang="zh-CN" sz="2000" dirty="0"/>
              <a:t>HTTP </a:t>
            </a:r>
            <a:r>
              <a:rPr lang="zh-CN" altLang="en-US" sz="2000" dirty="0"/>
              <a:t>响应时，</a:t>
            </a:r>
            <a:r>
              <a:rPr lang="en-US" altLang="zh-CN" sz="2000" dirty="0"/>
              <a:t>requests </a:t>
            </a:r>
            <a:r>
              <a:rPr lang="zh-CN" altLang="en-US" sz="2000" dirty="0"/>
              <a:t>则会抛出</a:t>
            </a:r>
            <a:r>
              <a:rPr lang="en-US" altLang="zh-CN" sz="2000" dirty="0"/>
              <a:t>HTTPError </a:t>
            </a:r>
            <a:r>
              <a:rPr lang="zh-CN" altLang="en-US" sz="2000" dirty="0"/>
              <a:t>异常；若请求</a:t>
            </a:r>
            <a:r>
              <a:rPr lang="en-US" altLang="zh-CN" sz="2000" dirty="0"/>
              <a:t>url </a:t>
            </a:r>
            <a:r>
              <a:rPr lang="zh-CN" altLang="en-US" sz="2000" dirty="0"/>
              <a:t>超时，则抛出</a:t>
            </a:r>
            <a:r>
              <a:rPr lang="en-US" altLang="zh-CN" sz="2000" dirty="0"/>
              <a:t>Timeout </a:t>
            </a:r>
            <a:r>
              <a:rPr lang="zh-CN" altLang="en-US" sz="2000" dirty="0"/>
              <a:t>异常；若请求超过了设定的最大重定向次数，则会抛出一个</a:t>
            </a:r>
            <a:r>
              <a:rPr lang="en-US" altLang="zh-CN" sz="2000" dirty="0"/>
              <a:t>TooManyRedirects </a:t>
            </a:r>
            <a:r>
              <a:rPr lang="zh-CN" altLang="en-US" sz="2000" dirty="0"/>
              <a:t>异常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获取一个网页内容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7891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403350" y="1844675"/>
            <a:ext cx="6446838" cy="367188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网络爬虫</a:t>
            </a:r>
            <a:r>
              <a:rPr lang="zh-CN" altLang="en-US"/>
              <a:t>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5415"/>
            <a:ext cx="8226425" cy="4712335"/>
          </a:xfrm>
        </p:spPr>
        <p:txBody>
          <a:bodyPr/>
          <a:p>
            <a:endParaRPr lang="zh-CN" altLang="en-US"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拓展：</a:t>
            </a: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HTTP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的</a:t>
            </a: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GET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POST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HTTP </a:t>
            </a:r>
            <a:r>
              <a:rPr lang="zh-CN" altLang="en-US" dirty="0"/>
              <a:t>协议定义了客户端与服务器交互的不同方法，最基本的方法是</a:t>
            </a:r>
            <a:r>
              <a:rPr lang="en-US" altLang="zh-CN" dirty="0"/>
              <a:t>GET </a:t>
            </a:r>
            <a:r>
              <a:rPr lang="zh-CN" altLang="en-US" dirty="0"/>
              <a:t>和</a:t>
            </a:r>
            <a:r>
              <a:rPr lang="en-US" altLang="zh-CN" dirty="0"/>
              <a:t>POST</a:t>
            </a:r>
            <a:r>
              <a:rPr lang="zh-CN" altLang="en-US" dirty="0"/>
              <a:t>。顾名思义，</a:t>
            </a:r>
            <a:r>
              <a:rPr lang="en-US" altLang="zh-CN" dirty="0"/>
              <a:t>GET </a:t>
            </a:r>
            <a:r>
              <a:rPr lang="zh-CN" altLang="en-US" dirty="0"/>
              <a:t>可以根据某链接获得内容，</a:t>
            </a:r>
            <a:r>
              <a:rPr lang="en-US" altLang="zh-CN" dirty="0"/>
              <a:t>POST </a:t>
            </a:r>
            <a:r>
              <a:rPr lang="zh-CN" altLang="en-US" dirty="0"/>
              <a:t>用于发送内容。然而，</a:t>
            </a:r>
            <a:r>
              <a:rPr lang="en-US" altLang="zh-CN" dirty="0"/>
              <a:t>GET </a:t>
            </a:r>
            <a:r>
              <a:rPr lang="zh-CN" altLang="en-US" dirty="0"/>
              <a:t>也可以向链接提交内容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拓展：</a:t>
            </a: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HTTP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的</a:t>
            </a: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GET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POST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GET </a:t>
            </a:r>
            <a:r>
              <a:rPr lang="zh-CN" altLang="en-US" dirty="0"/>
              <a:t>方式可以通过</a:t>
            </a:r>
            <a:r>
              <a:rPr lang="en-US" altLang="zh-CN" dirty="0"/>
              <a:t>URL </a:t>
            </a:r>
            <a:r>
              <a:rPr lang="zh-CN" altLang="en-US" dirty="0"/>
              <a:t>提交数据，待提交数据是</a:t>
            </a:r>
            <a:r>
              <a:rPr lang="en-US" altLang="zh-CN" dirty="0"/>
              <a:t>URL </a:t>
            </a:r>
            <a:r>
              <a:rPr lang="zh-CN" altLang="en-US" dirty="0"/>
              <a:t>的一部分；采用</a:t>
            </a:r>
            <a:r>
              <a:rPr lang="en-US" altLang="zh-CN" dirty="0"/>
              <a:t>POST </a:t>
            </a:r>
            <a:r>
              <a:rPr lang="zh-CN" altLang="en-US" dirty="0"/>
              <a:t>方式，待提交数据放置在</a:t>
            </a:r>
            <a:r>
              <a:rPr lang="en-US" altLang="zh-CN" dirty="0"/>
              <a:t>HTML HEADER </a:t>
            </a:r>
            <a:r>
              <a:rPr lang="zh-CN" altLang="en-US" dirty="0"/>
              <a:t>内；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拓展：</a:t>
            </a: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HTTP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的</a:t>
            </a: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GET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POST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GET </a:t>
            </a:r>
            <a:r>
              <a:rPr lang="zh-CN" altLang="en-US" dirty="0"/>
              <a:t>方式提交的数据最多不超过</a:t>
            </a:r>
            <a:r>
              <a:rPr lang="en-US" altLang="zh-CN" dirty="0"/>
              <a:t>1024 </a:t>
            </a:r>
            <a:r>
              <a:rPr lang="zh-CN" altLang="en-US" dirty="0"/>
              <a:t>字节，</a:t>
            </a:r>
            <a:r>
              <a:rPr lang="en-US" altLang="zh-CN" dirty="0"/>
              <a:t>POST </a:t>
            </a:r>
            <a:r>
              <a:rPr lang="zh-CN" altLang="en-US" dirty="0"/>
              <a:t>没有对提交内容的长度限制。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）安全性问题。如（</a:t>
            </a:r>
            <a:r>
              <a:rPr lang="en-US" altLang="zh-CN" dirty="0"/>
              <a:t>1</a:t>
            </a:r>
            <a:r>
              <a:rPr lang="zh-CN" altLang="en-US" dirty="0"/>
              <a:t>）所述，使用</a:t>
            </a:r>
            <a:r>
              <a:rPr lang="en-US" altLang="zh-CN" dirty="0"/>
              <a:t>GET </a:t>
            </a:r>
            <a:r>
              <a:rPr lang="zh-CN" altLang="en-US" dirty="0"/>
              <a:t>时参数会显示在</a:t>
            </a:r>
            <a:r>
              <a:rPr lang="en-US" altLang="zh-CN" dirty="0"/>
              <a:t>URL </a:t>
            </a:r>
            <a:r>
              <a:rPr lang="zh-CN" altLang="en-US" dirty="0"/>
              <a:t>中，而</a:t>
            </a:r>
            <a:r>
              <a:rPr lang="en-US" altLang="zh-CN" dirty="0"/>
              <a:t>POST</a:t>
            </a:r>
            <a:r>
              <a:rPr lang="zh-CN" altLang="en-US" dirty="0"/>
              <a:t>不会。所以，如果这些数据是非敏感数据，那么使用</a:t>
            </a:r>
            <a:r>
              <a:rPr lang="en-US" altLang="zh-CN" dirty="0"/>
              <a:t>GET</a:t>
            </a:r>
            <a:r>
              <a:rPr lang="zh-CN" altLang="en-US" dirty="0"/>
              <a:t>；如果提交数据是敏感数据，建议采用</a:t>
            </a:r>
            <a:r>
              <a:rPr lang="en-US" altLang="zh-CN" dirty="0"/>
              <a:t>POST </a:t>
            </a:r>
            <a:r>
              <a:rPr lang="zh-CN" altLang="en-US" dirty="0"/>
              <a:t>方式。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思考与练习：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查阅资料更多了解</a:t>
            </a:r>
            <a:r>
              <a:rPr lang="en-US" altLang="zh-CN" dirty="0"/>
              <a:t>HTTP</a:t>
            </a:r>
            <a:r>
              <a:rPr lang="zh-CN" altLang="en-US" dirty="0"/>
              <a:t>协议中</a:t>
            </a:r>
            <a:r>
              <a:rPr lang="en-US" altLang="zh-CN" dirty="0"/>
              <a:t>post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功能的区别和联系。</a:t>
            </a:r>
            <a:endParaRPr lang="zh-CN" altLang="en-US" dirty="0"/>
          </a:p>
          <a:p>
            <a:r>
              <a:rPr lang="en-US" altLang="zh-CN" dirty="0"/>
              <a:t>requests </a:t>
            </a:r>
            <a:r>
              <a:rPr lang="zh-CN" altLang="en-US" dirty="0"/>
              <a:t>库提供了一个</a:t>
            </a:r>
            <a:r>
              <a:rPr lang="en-US" altLang="zh-CN" dirty="0"/>
              <a:t>post()</a:t>
            </a:r>
            <a:r>
              <a:rPr lang="zh-CN" altLang="en-US" dirty="0"/>
              <a:t>函数，查阅资料了解该函数的用法。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思考与练习：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用</a:t>
            </a:r>
            <a:r>
              <a:rPr lang="en-US" altLang="zh-CN" dirty="0"/>
              <a:t>get()</a:t>
            </a:r>
            <a:r>
              <a:rPr lang="zh-CN" altLang="en-US" dirty="0"/>
              <a:t>访问百度页面，用</a:t>
            </a:r>
            <a:r>
              <a:rPr lang="en-US" altLang="zh-CN" dirty="0"/>
              <a:t>len()</a:t>
            </a:r>
            <a:r>
              <a:rPr lang="zh-CN" altLang="en-US" dirty="0"/>
              <a:t>函数分别计算</a:t>
            </a:r>
            <a:r>
              <a:rPr lang="en-US" altLang="zh-CN" dirty="0"/>
              <a:t>text </a:t>
            </a:r>
            <a:r>
              <a:rPr lang="zh-CN" altLang="en-US" dirty="0"/>
              <a:t>属性和</a:t>
            </a:r>
            <a:r>
              <a:rPr lang="en-US" altLang="zh-CN" dirty="0"/>
              <a:t>content </a:t>
            </a:r>
            <a:r>
              <a:rPr lang="zh-CN" altLang="en-US" dirty="0"/>
              <a:t>属性所返回网页内容的长度，思考长度差异产生的原因。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3"/>
          <p:cNvSpPr>
            <a:spLocks noGrp="1"/>
          </p:cNvSpPr>
          <p:nvPr>
            <p:ph type="title"/>
          </p:nvPr>
        </p:nvSpPr>
        <p:spPr>
          <a:xfrm>
            <a:off x="468313" y="2924175"/>
            <a:ext cx="8313737" cy="102235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40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 beautifulsoup4</a:t>
            </a:r>
            <a:r>
              <a:rPr lang="zh-CN" altLang="en-US" sz="4000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库的使用</a:t>
            </a:r>
            <a:endParaRPr lang="zh-CN" altLang="en-US" sz="4000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44035" name="组合 5"/>
          <p:cNvGrpSpPr/>
          <p:nvPr/>
        </p:nvGrpSpPr>
        <p:grpSpPr>
          <a:xfrm>
            <a:off x="5867400" y="6397625"/>
            <a:ext cx="3240088" cy="381000"/>
            <a:chOff x="5904656" y="4720696"/>
            <a:chExt cx="3239344" cy="380994"/>
          </a:xfrm>
        </p:grpSpPr>
        <p:sp>
          <p:nvSpPr>
            <p:cNvPr id="4" name="文本框 6"/>
            <p:cNvSpPr txBox="1">
              <a:spLocks noChangeArrowheads="1"/>
            </p:cNvSpPr>
            <p:nvPr/>
          </p:nvSpPr>
          <p:spPr bwMode="auto">
            <a:xfrm>
              <a:off x="7091833" y="4720696"/>
              <a:ext cx="2052167" cy="38099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嵩天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微软雅黑" panose="020B0503020204020204" charset="-122"/>
                <a:cs typeface="Times New Roman" panose="02020603050405020304" pitchFamily="18" charset="0"/>
                <a:sym typeface="Gill Sans"/>
              </a:endParaRPr>
            </a:p>
          </p:txBody>
        </p:sp>
        <p:pic>
          <p:nvPicPr>
            <p:cNvPr id="44037" name="图片 8"/>
            <p:cNvPicPr>
              <a:picLocks noChangeAspect="1"/>
            </p:cNvPicPr>
            <p:nvPr/>
          </p:nvPicPr>
          <p:blipFill>
            <a:blip r:embed="rId1">
              <a:lum bright="70001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要点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beautifulsoup4 </a:t>
            </a:r>
            <a:r>
              <a:rPr lang="zh-CN" altLang="en-US" dirty="0"/>
              <a:t>库是一个解析和处理</a:t>
            </a:r>
            <a:r>
              <a:rPr lang="en-US" altLang="zh-CN" dirty="0"/>
              <a:t>HTML </a:t>
            </a:r>
            <a:r>
              <a:rPr lang="zh-CN" altLang="en-US" dirty="0"/>
              <a:t>和</a:t>
            </a:r>
            <a:r>
              <a:rPr lang="en-US" altLang="zh-CN" dirty="0"/>
              <a:t>XML </a:t>
            </a:r>
            <a:r>
              <a:rPr lang="zh-CN" altLang="en-US" dirty="0"/>
              <a:t>的第三方库。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beautifulsoup4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库概述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使用</a:t>
            </a:r>
            <a:r>
              <a:rPr lang="en-US" altLang="zh-CN" dirty="0"/>
              <a:t>requests </a:t>
            </a:r>
            <a:r>
              <a:rPr lang="zh-CN" altLang="en-US" dirty="0"/>
              <a:t>库获取</a:t>
            </a:r>
            <a:r>
              <a:rPr lang="en-US" altLang="zh-CN" dirty="0"/>
              <a:t>HTML </a:t>
            </a:r>
            <a:r>
              <a:rPr lang="zh-CN" altLang="en-US" dirty="0"/>
              <a:t>页面并将其转换成字符串后，需要进一步解析</a:t>
            </a:r>
            <a:r>
              <a:rPr lang="en-US" altLang="zh-CN" dirty="0"/>
              <a:t>HTML</a:t>
            </a:r>
            <a:r>
              <a:rPr lang="zh-CN" altLang="en-US" dirty="0"/>
              <a:t>页面格式，提取有用信息，这需要处理</a:t>
            </a:r>
            <a:r>
              <a:rPr lang="en-US" altLang="zh-CN" dirty="0"/>
              <a:t>HTML </a:t>
            </a:r>
            <a:r>
              <a:rPr lang="zh-CN" altLang="en-US" dirty="0"/>
              <a:t>和</a:t>
            </a:r>
            <a:r>
              <a:rPr lang="en-US" altLang="zh-CN" dirty="0"/>
              <a:t>XML </a:t>
            </a:r>
            <a:r>
              <a:rPr lang="zh-CN" altLang="en-US" dirty="0"/>
              <a:t>的函数库。</a:t>
            </a:r>
            <a:endParaRPr lang="en-US" altLang="zh-CN" dirty="0"/>
          </a:p>
          <a:p>
            <a:r>
              <a:rPr lang="en-US" altLang="zh-CN" dirty="0"/>
              <a:t>beautifulsoup4 </a:t>
            </a:r>
            <a:r>
              <a:rPr lang="zh-CN" altLang="en-US" dirty="0"/>
              <a:t>库，也称为</a:t>
            </a:r>
            <a:r>
              <a:rPr lang="en-US" altLang="zh-CN" dirty="0"/>
              <a:t>Beautiful Soup </a:t>
            </a:r>
            <a:r>
              <a:rPr lang="zh-CN" altLang="en-US" dirty="0"/>
              <a:t>库或</a:t>
            </a:r>
            <a:r>
              <a:rPr lang="en-US" altLang="zh-CN" dirty="0"/>
              <a:t>bs4 </a:t>
            </a:r>
            <a:r>
              <a:rPr lang="zh-CN" altLang="en-US" dirty="0"/>
              <a:t>库，用于解析和处理</a:t>
            </a:r>
            <a:r>
              <a:rPr lang="en-US" altLang="zh-CN" dirty="0"/>
              <a:t>HTML</a:t>
            </a:r>
            <a:r>
              <a:rPr lang="zh-CN" altLang="en-US" dirty="0"/>
              <a:t>和</a:t>
            </a:r>
            <a:r>
              <a:rPr lang="en-US" altLang="zh-CN" dirty="0"/>
              <a:t>XML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beautifulsoup4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库概述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需要注意，它不是</a:t>
            </a:r>
            <a:r>
              <a:rPr lang="en-US" altLang="zh-CN" dirty="0"/>
              <a:t>BeautifulSoup </a:t>
            </a:r>
            <a:r>
              <a:rPr lang="zh-CN" altLang="en-US" dirty="0"/>
              <a:t>库。它的最大优点是能根据</a:t>
            </a:r>
            <a:r>
              <a:rPr lang="en-US" altLang="zh-CN" dirty="0"/>
              <a:t>HTML </a:t>
            </a:r>
            <a:r>
              <a:rPr lang="zh-CN" altLang="en-US" dirty="0"/>
              <a:t>和</a:t>
            </a:r>
            <a:r>
              <a:rPr lang="en-US" altLang="zh-CN" dirty="0"/>
              <a:t>XML </a:t>
            </a:r>
            <a:r>
              <a:rPr lang="zh-CN" altLang="en-US" dirty="0"/>
              <a:t>语法建立解析树，进而高效解析其中的内容。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beautifulsoup4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库概述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HTML </a:t>
            </a:r>
            <a:r>
              <a:rPr lang="zh-CN" altLang="en-US" dirty="0"/>
              <a:t>建立的</a:t>
            </a:r>
            <a:r>
              <a:rPr lang="en-US" altLang="zh-CN" dirty="0"/>
              <a:t>Web </a:t>
            </a:r>
            <a:r>
              <a:rPr lang="zh-CN" altLang="en-US" dirty="0"/>
              <a:t>页面一般非常复杂，除了有用的内容信息外，还包括大量用于页面格式的元素，直接解析一个</a:t>
            </a:r>
            <a:r>
              <a:rPr lang="en-US" altLang="zh-CN" dirty="0"/>
              <a:t>Web </a:t>
            </a:r>
            <a:r>
              <a:rPr lang="zh-CN" altLang="en-US" dirty="0"/>
              <a:t>网页需要深入了解</a:t>
            </a:r>
            <a:r>
              <a:rPr lang="en-US" altLang="zh-CN" dirty="0"/>
              <a:t>HTML </a:t>
            </a:r>
            <a:r>
              <a:rPr lang="zh-CN" altLang="en-US" dirty="0"/>
              <a:t>语法，而且比较复杂。</a:t>
            </a:r>
            <a:r>
              <a:rPr lang="en-US" altLang="zh-CN" dirty="0"/>
              <a:t>beautifulsoup4 </a:t>
            </a:r>
            <a:r>
              <a:rPr lang="zh-CN" altLang="en-US" dirty="0"/>
              <a:t>库将专业的</a:t>
            </a:r>
            <a:r>
              <a:rPr lang="en-US" altLang="zh-CN" dirty="0"/>
              <a:t>Web </a:t>
            </a:r>
            <a:r>
              <a:rPr lang="zh-CN" altLang="en-US" dirty="0"/>
              <a:t>页面格式解析部分封装成函数，提供了若干有用且便捷的处理函数。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Python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与网页处理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267" name="内容占位符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Python </a:t>
            </a:r>
            <a:r>
              <a:rPr lang="zh-CN" altLang="en-US" dirty="0"/>
              <a:t>语言发展中有一个里程碑式的应用事件，即美国谷歌（</a:t>
            </a:r>
            <a:r>
              <a:rPr lang="en-US" altLang="zh-CN" dirty="0"/>
              <a:t>GOOGLE</a:t>
            </a:r>
            <a:r>
              <a:rPr lang="zh-CN" altLang="en-US" dirty="0"/>
              <a:t>）公司在搜索引擎后端采用</a:t>
            </a:r>
            <a:r>
              <a:rPr lang="en-US" altLang="zh-CN" dirty="0"/>
              <a:t>Python </a:t>
            </a:r>
            <a:r>
              <a:rPr lang="zh-CN" altLang="en-US" dirty="0"/>
              <a:t>语言进行链接处理和开发，这是该语言发展成熟的重要标志。</a:t>
            </a:r>
            <a:r>
              <a:rPr lang="en-US" altLang="zh-CN" dirty="0"/>
              <a:t>Python </a:t>
            </a:r>
            <a:r>
              <a:rPr lang="zh-CN" altLang="en-US" dirty="0"/>
              <a:t>语言的简洁性和脚本特点非常适合链接和网页处理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beautifulsoup4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库概述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beautifulsoup4 </a:t>
            </a:r>
            <a:r>
              <a:rPr lang="zh-CN" altLang="en-US" dirty="0"/>
              <a:t>库采用面向对象思想实现，简单说，它把每个页面当做一个对象，通过</a:t>
            </a:r>
            <a:r>
              <a:rPr lang="en-US" altLang="zh-CN" dirty="0"/>
              <a:t>&lt;a&gt;.&lt;b&gt;</a:t>
            </a:r>
            <a:r>
              <a:rPr lang="zh-CN" altLang="en-US" dirty="0"/>
              <a:t>的方式调用对象的属性（即包含的内容），或者通过</a:t>
            </a:r>
            <a:r>
              <a:rPr lang="en-US" altLang="zh-CN" dirty="0"/>
              <a:t>&lt;a&gt;.&lt;b&gt;()</a:t>
            </a:r>
            <a:r>
              <a:rPr lang="zh-CN" altLang="en-US" dirty="0"/>
              <a:t>的方式调用方法（即处理函数）。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beautifulsoup4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库概述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1630" marR="0" lvl="0" indent="-45593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在使用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beautifulsoup4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库之前，需要进行引用，由于这个库的名字非常特殊且采用面向对象方式组织，可以用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from…import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方式从库中直接引用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BeautifulSoup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类，方法如下。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&gt;&gt;&gt;from bs4 import BeautifulSoup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beautifulsoup4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库概述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有关</a:t>
            </a:r>
            <a:r>
              <a:rPr lang="en-US" altLang="zh-CN" dirty="0"/>
              <a:t>beautifulsoup4 </a:t>
            </a:r>
            <a:r>
              <a:rPr lang="zh-CN" altLang="en-US" dirty="0"/>
              <a:t>库的更多介绍请参考这个第三方库主页：</a:t>
            </a:r>
            <a:endParaRPr lang="zh-CN" altLang="en-US" dirty="0"/>
          </a:p>
          <a:p>
            <a:r>
              <a:rPr lang="en-US" altLang="zh-CN" dirty="0">
                <a:hlinkClick r:id="rId1"/>
              </a:rPr>
              <a:t>http://www.crummy.com/software/BeautifulSoup/bs4/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beautifulsoup4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库解析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beautifulsoup4 </a:t>
            </a:r>
            <a:r>
              <a:rPr lang="zh-CN" altLang="en-US" dirty="0"/>
              <a:t>库中最主要的是</a:t>
            </a:r>
            <a:r>
              <a:rPr lang="en-US" altLang="zh-CN" dirty="0"/>
              <a:t>BeautifulSoup </a:t>
            </a:r>
            <a:r>
              <a:rPr lang="zh-CN" altLang="en-US" dirty="0"/>
              <a:t>类，每个实例化的对象相当于一个页面。采用</a:t>
            </a:r>
            <a:r>
              <a:rPr lang="en-US" altLang="zh-CN" dirty="0"/>
              <a:t>from…import </a:t>
            </a:r>
            <a:r>
              <a:rPr lang="zh-CN" altLang="en-US" dirty="0"/>
              <a:t>导入库中类后，使用</a:t>
            </a:r>
            <a:r>
              <a:rPr lang="en-US" altLang="zh-CN" dirty="0"/>
              <a:t>BeautifulSoup()</a:t>
            </a:r>
            <a:r>
              <a:rPr lang="zh-CN" altLang="en-US" dirty="0"/>
              <a:t>创建一个</a:t>
            </a:r>
            <a:r>
              <a:rPr lang="en-US" altLang="zh-CN" dirty="0"/>
              <a:t>BeautifulSoup</a:t>
            </a:r>
            <a:r>
              <a:rPr lang="zh-CN" altLang="en-US" dirty="0"/>
              <a:t>对象。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创建一个</a:t>
            </a: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BeautifulSoup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对象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53251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900113" y="2133600"/>
            <a:ext cx="7367587" cy="2879725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创建一个</a:t>
            </a: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BeautifulSoup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对象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sz="2000" dirty="0"/>
              <a:t>创建的</a:t>
            </a:r>
            <a:r>
              <a:rPr lang="en-US" altLang="zh-CN" sz="2000" dirty="0"/>
              <a:t>BeautifulSoup </a:t>
            </a:r>
            <a:r>
              <a:rPr lang="zh-CN" altLang="en-US" sz="2000" dirty="0"/>
              <a:t>对象是一个树形结构，它包含</a:t>
            </a:r>
            <a:r>
              <a:rPr lang="en-US" altLang="zh-CN" sz="2000" dirty="0"/>
              <a:t>HTML </a:t>
            </a:r>
            <a:r>
              <a:rPr lang="zh-CN" altLang="en-US" sz="2000" dirty="0"/>
              <a:t>页面里的每一个</a:t>
            </a:r>
            <a:r>
              <a:rPr lang="en-US" altLang="zh-CN" sz="2000" dirty="0"/>
              <a:t>Tag</a:t>
            </a:r>
            <a:r>
              <a:rPr lang="zh-CN" altLang="en-US" sz="2000" dirty="0"/>
              <a:t>（标签）元素，如</a:t>
            </a:r>
            <a:r>
              <a:rPr lang="en-US" altLang="zh-CN" sz="2000" dirty="0"/>
              <a:t>&lt;head&gt;</a:t>
            </a:r>
            <a:r>
              <a:rPr lang="zh-CN" altLang="en-US" sz="2000" dirty="0"/>
              <a:t>、</a:t>
            </a:r>
            <a:r>
              <a:rPr lang="en-US" altLang="zh-CN" sz="2000" dirty="0"/>
              <a:t>&lt;body&gt;</a:t>
            </a:r>
            <a:r>
              <a:rPr lang="zh-CN" altLang="en-US" sz="2000" dirty="0"/>
              <a:t>等。具体来说，</a:t>
            </a:r>
            <a:r>
              <a:rPr lang="en-US" altLang="zh-CN" sz="2000" dirty="0"/>
              <a:t>HTML </a:t>
            </a:r>
            <a:r>
              <a:rPr lang="zh-CN" altLang="en-US" sz="2000" dirty="0"/>
              <a:t>中的主要结构都变成了</a:t>
            </a:r>
            <a:r>
              <a:rPr lang="en-US" altLang="zh-CN" sz="2000" dirty="0"/>
              <a:t>BeautifulSoup </a:t>
            </a:r>
            <a:r>
              <a:rPr lang="zh-CN" altLang="en-US" sz="2000" dirty="0"/>
              <a:t>对象的一个属性，可以直接用</a:t>
            </a:r>
            <a:r>
              <a:rPr lang="en-US" altLang="zh-CN" sz="2000" dirty="0"/>
              <a:t>&lt;a&gt;.&lt;b&gt;</a:t>
            </a:r>
            <a:r>
              <a:rPr lang="zh-CN" altLang="en-US" sz="2000" dirty="0"/>
              <a:t>形式获得，其中</a:t>
            </a:r>
            <a:r>
              <a:rPr lang="en-US" altLang="zh-CN" sz="2000" dirty="0"/>
              <a:t>&lt;b&gt;</a:t>
            </a:r>
            <a:r>
              <a:rPr lang="zh-CN" altLang="en-US" sz="2000" dirty="0"/>
              <a:t>的名字采用</a:t>
            </a:r>
            <a:r>
              <a:rPr lang="en-US" altLang="zh-CN" sz="2000" dirty="0"/>
              <a:t>HTML </a:t>
            </a:r>
            <a:r>
              <a:rPr lang="zh-CN" altLang="en-US" sz="2000" dirty="0"/>
              <a:t>中标签的名字。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BeautifulSoup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对象的常用属性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55299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154113" y="2133600"/>
            <a:ext cx="6835775" cy="2879725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BeautifulSoup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对象的常用属性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56323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631950" y="1844675"/>
            <a:ext cx="5880100" cy="3960813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BeautifulSoup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对象的常用属性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1630" marR="0" lvl="0" indent="-45593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每一个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Tag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标签在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beautifulsoup4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库中也是一个对象，称为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Tag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对象。上例中，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title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是一个标签对象。每个标签对象在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HTML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中都有类似的结构：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1630" marR="0" lvl="0" indent="-45593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&lt;a class="</a:t>
            </a:r>
            <a:r>
              <a:rPr kumimoji="0" lang="en-US" altLang="zh-CN" sz="1800" b="1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mnav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" </a:t>
            </a:r>
            <a:r>
              <a:rPr kumimoji="0" lang="en-US" altLang="zh-CN" sz="1800" b="1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href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="http://www.nuomi.com"&gt;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糯米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&lt;/a&gt;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BeautifulSoup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对象的常用属性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其中，尖括号（</a:t>
            </a:r>
            <a:r>
              <a:rPr lang="en-US" altLang="zh-CN" dirty="0"/>
              <a:t>&lt;&gt;</a:t>
            </a:r>
            <a:r>
              <a:rPr lang="zh-CN" altLang="en-US" dirty="0"/>
              <a:t>）中的标签的名字是</a:t>
            </a:r>
            <a:r>
              <a:rPr lang="en-US" altLang="zh-CN" dirty="0"/>
              <a:t>name</a:t>
            </a:r>
            <a:r>
              <a:rPr lang="zh-CN" altLang="en-US" dirty="0"/>
              <a:t>，尖括号内其他项是</a:t>
            </a:r>
            <a:r>
              <a:rPr lang="en-US" altLang="zh-CN" dirty="0"/>
              <a:t>attrs</a:t>
            </a:r>
            <a:r>
              <a:rPr lang="zh-CN" altLang="en-US" dirty="0"/>
              <a:t>，尖括号之间的内容是</a:t>
            </a:r>
            <a:r>
              <a:rPr lang="en-US" altLang="zh-CN" dirty="0"/>
              <a:t>string</a:t>
            </a:r>
            <a:r>
              <a:rPr lang="zh-CN" altLang="en-US" dirty="0"/>
              <a:t>。因此，可以通过</a:t>
            </a:r>
            <a:r>
              <a:rPr lang="en-US" altLang="zh-CN" dirty="0"/>
              <a:t>Tag </a:t>
            </a:r>
            <a:r>
              <a:rPr lang="zh-CN" altLang="en-US" dirty="0"/>
              <a:t>对象的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attrs </a:t>
            </a:r>
            <a:r>
              <a:rPr lang="zh-CN" altLang="en-US" dirty="0"/>
              <a:t>和</a:t>
            </a:r>
            <a:r>
              <a:rPr lang="en-US" altLang="zh-CN" dirty="0"/>
              <a:t>string </a:t>
            </a:r>
            <a:r>
              <a:rPr lang="zh-CN" altLang="en-US" dirty="0"/>
              <a:t>属性获得相应内容，采用</a:t>
            </a:r>
            <a:r>
              <a:rPr lang="en-US" altLang="zh-CN" dirty="0"/>
              <a:t>&lt;a&gt;.&lt;b&gt;</a:t>
            </a:r>
            <a:r>
              <a:rPr lang="zh-CN" altLang="en-US" dirty="0"/>
              <a:t>的语法形式。</a:t>
            </a:r>
            <a:endParaRPr lang="en-US" altLang="en-US" dirty="0"/>
          </a:p>
          <a:p>
            <a:r>
              <a:rPr lang="zh-CN" altLang="en-US" dirty="0"/>
              <a:t>标签</a:t>
            </a:r>
            <a:r>
              <a:rPr lang="en-US" altLang="zh-CN" dirty="0"/>
              <a:t>Tag </a:t>
            </a:r>
            <a:r>
              <a:rPr lang="zh-CN" altLang="en-US" dirty="0"/>
              <a:t>有</a:t>
            </a:r>
            <a:r>
              <a:rPr lang="en-US" altLang="zh-CN" dirty="0"/>
              <a:t>4 </a:t>
            </a:r>
            <a:r>
              <a:rPr lang="zh-CN" altLang="en-US" dirty="0"/>
              <a:t>个常用属性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Python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与网页处理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291" name="内容占位符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万维网（</a:t>
            </a:r>
            <a:r>
              <a:rPr lang="en-US" altLang="zh-CN" dirty="0"/>
              <a:t>WWW</a:t>
            </a:r>
            <a:r>
              <a:rPr lang="zh-CN" altLang="en-US" dirty="0"/>
              <a:t>）的快速发展带来了大量获取和提交网络信息的需求，这产生了“网络爬虫”等一系列应用。</a:t>
            </a:r>
            <a:endParaRPr lang="en-US" altLang="zh-CN" dirty="0"/>
          </a:p>
          <a:p>
            <a:r>
              <a:rPr lang="en-US" altLang="zh-CN" dirty="0"/>
              <a:t>Python </a:t>
            </a:r>
            <a:r>
              <a:rPr lang="zh-CN" altLang="en-US" dirty="0"/>
              <a:t>语言提供了很多类似的函数库，包括</a:t>
            </a:r>
            <a:r>
              <a:rPr lang="en-US" altLang="zh-CN" dirty="0"/>
              <a:t>urllib</a:t>
            </a:r>
            <a:r>
              <a:rPr lang="zh-CN" altLang="en-US" dirty="0"/>
              <a:t>、</a:t>
            </a:r>
            <a:r>
              <a:rPr lang="en-US" altLang="zh-CN" dirty="0"/>
              <a:t>urllib2</a:t>
            </a:r>
            <a:r>
              <a:rPr lang="zh-CN" altLang="en-US" dirty="0"/>
              <a:t>、</a:t>
            </a:r>
            <a:r>
              <a:rPr lang="en-US" altLang="zh-CN" dirty="0"/>
              <a:t>urllib3</a:t>
            </a:r>
            <a:r>
              <a:rPr lang="zh-CN" altLang="en-US" dirty="0"/>
              <a:t>、</a:t>
            </a:r>
            <a:r>
              <a:rPr lang="en-US" altLang="zh-CN" dirty="0"/>
              <a:t>wget</a:t>
            </a:r>
            <a:r>
              <a:rPr lang="zh-CN" altLang="en-US" dirty="0"/>
              <a:t>、</a:t>
            </a:r>
            <a:r>
              <a:rPr lang="en-US" altLang="zh-CN" dirty="0"/>
              <a:t>scrapy</a:t>
            </a:r>
            <a:r>
              <a:rPr lang="zh-CN" altLang="en-US" dirty="0"/>
              <a:t>、</a:t>
            </a:r>
            <a:r>
              <a:rPr lang="en-US" altLang="zh-CN" dirty="0"/>
              <a:t>requests </a:t>
            </a:r>
            <a:r>
              <a:rPr lang="zh-CN" altLang="en-US" dirty="0"/>
              <a:t>等。这些库作用不同、使用方式不同、用户体验不同。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标签对象的常用属性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59395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971550" y="2105025"/>
            <a:ext cx="7051675" cy="892175"/>
          </a:xfrm>
        </p:spPr>
      </p:pic>
      <p:pic>
        <p:nvPicPr>
          <p:cNvPr id="59396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930525"/>
            <a:ext cx="7069138" cy="1263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标签对象的常用属性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0419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908175" y="1700213"/>
            <a:ext cx="5567363" cy="4249737"/>
          </a:xfr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标签对象的常用属性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由于</a:t>
            </a:r>
            <a:r>
              <a:rPr lang="en-US" altLang="zh-CN" dirty="0"/>
              <a:t>HTML </a:t>
            </a:r>
            <a:r>
              <a:rPr lang="zh-CN" altLang="en-US" dirty="0"/>
              <a:t>语法可以在标签中嵌套其他标签，所以，</a:t>
            </a:r>
            <a:r>
              <a:rPr lang="en-US" altLang="zh-CN" dirty="0"/>
              <a:t>string </a:t>
            </a:r>
            <a:r>
              <a:rPr lang="zh-CN" altLang="en-US" dirty="0"/>
              <a:t>属性的返回值遵循如下原则：</a:t>
            </a:r>
            <a:endParaRPr lang="en-US" altLang="zh-CN" dirty="0"/>
          </a:p>
          <a:p>
            <a:pPr lvl="1"/>
            <a:r>
              <a:rPr lang="zh-CN" altLang="en-US" dirty="0"/>
              <a:t>如果标签内部没有其他标签，</a:t>
            </a:r>
            <a:r>
              <a:rPr lang="en-US" altLang="zh-CN" dirty="0"/>
              <a:t>string </a:t>
            </a:r>
            <a:r>
              <a:rPr lang="zh-CN" altLang="en-US" dirty="0"/>
              <a:t>属性返回其中的内容；</a:t>
            </a:r>
            <a:endParaRPr lang="en-US" altLang="zh-CN" dirty="0"/>
          </a:p>
          <a:p>
            <a:pPr lvl="1"/>
            <a:r>
              <a:rPr lang="zh-CN" altLang="en-US" dirty="0"/>
              <a:t>如果标签内部有其他标签，但只有一个标签，</a:t>
            </a:r>
            <a:r>
              <a:rPr lang="en-US" altLang="zh-CN" dirty="0"/>
              <a:t>string </a:t>
            </a:r>
            <a:r>
              <a:rPr lang="zh-CN" altLang="en-US" dirty="0"/>
              <a:t>属性返回最里面标签的内容；</a:t>
            </a:r>
            <a:endParaRPr lang="en-US" altLang="zh-CN" dirty="0"/>
          </a:p>
          <a:p>
            <a:pPr lvl="1"/>
            <a:r>
              <a:rPr lang="zh-CN" altLang="en-US" dirty="0"/>
              <a:t> 如果标签内部有超过</a:t>
            </a:r>
            <a:r>
              <a:rPr lang="en-US" altLang="zh-CN" dirty="0"/>
              <a:t>1 </a:t>
            </a:r>
            <a:r>
              <a:rPr lang="zh-CN" altLang="en-US" dirty="0"/>
              <a:t>层嵌套的标签，</a:t>
            </a:r>
            <a:r>
              <a:rPr lang="en-US" altLang="zh-CN" dirty="0"/>
              <a:t>string </a:t>
            </a:r>
            <a:r>
              <a:rPr lang="zh-CN" altLang="en-US" dirty="0"/>
              <a:t>属性返回</a:t>
            </a:r>
            <a:r>
              <a:rPr lang="en-US" altLang="zh-CN" dirty="0"/>
              <a:t>None</a:t>
            </a:r>
            <a:r>
              <a:rPr lang="zh-CN" altLang="en-US" dirty="0"/>
              <a:t>（空字符串）。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标签对象的常用属性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HTML </a:t>
            </a:r>
            <a:r>
              <a:rPr lang="zh-CN" altLang="en-US" dirty="0"/>
              <a:t>语法中同一个标签会有很多内容，例如</a:t>
            </a:r>
            <a:r>
              <a:rPr lang="en-US" altLang="zh-CN" dirty="0"/>
              <a:t>&lt;a&gt;</a:t>
            </a:r>
            <a:r>
              <a:rPr lang="zh-CN" altLang="en-US" dirty="0"/>
              <a:t>标签，百度首页一共有</a:t>
            </a:r>
            <a:r>
              <a:rPr lang="en-US" altLang="zh-CN" dirty="0"/>
              <a:t>13 </a:t>
            </a:r>
            <a:r>
              <a:rPr lang="zh-CN" altLang="en-US" dirty="0"/>
              <a:t>处，直接调用</a:t>
            </a:r>
            <a:r>
              <a:rPr lang="en-US" altLang="zh-CN" dirty="0"/>
              <a:t>soup.a </a:t>
            </a:r>
            <a:r>
              <a:rPr lang="zh-CN" altLang="en-US" dirty="0"/>
              <a:t>只能返回第一个。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查找对应标签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1630" marR="0" lvl="0" indent="-45593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HTML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语法中同一个标签会有很多内容，例如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&lt;a&gt;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标签，百度首页一共有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13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处，直接调用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soup.a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只能返回第一个。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&lt;a class="mnav" href="http://www.nuomi.com"&gt;</a:t>
            </a: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糯米</a:t>
            </a: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&lt;/a&gt;</a:t>
            </a: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&lt;a class="</a:t>
            </a:r>
            <a:r>
              <a:rPr kumimoji="0" lang="en-US" altLang="zh-CN" sz="135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mnav</a:t>
            </a: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" </a:t>
            </a:r>
            <a:r>
              <a:rPr kumimoji="0" lang="en-US" altLang="zh-CN" sz="135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href</a:t>
            </a: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="http://news.baidu.com"&gt;</a:t>
            </a: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新闻</a:t>
            </a: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&lt;/a&gt;</a:t>
            </a: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&lt;a class="</a:t>
            </a:r>
            <a:r>
              <a:rPr kumimoji="0" lang="en-US" altLang="zh-CN" sz="135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mnav</a:t>
            </a: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" </a:t>
            </a:r>
            <a:r>
              <a:rPr kumimoji="0" lang="en-US" altLang="zh-CN" sz="135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href</a:t>
            </a: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="http://www.hao123.com"&gt;hao123&lt;/a&gt;</a:t>
            </a: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&lt;a class="</a:t>
            </a:r>
            <a:r>
              <a:rPr kumimoji="0" lang="en-US" altLang="zh-CN" sz="135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mnav</a:t>
            </a: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" </a:t>
            </a:r>
            <a:r>
              <a:rPr kumimoji="0" lang="en-US" altLang="zh-CN" sz="135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href</a:t>
            </a: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="http://map.baidu.com"&gt;</a:t>
            </a: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地图</a:t>
            </a: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&lt;/a&gt;</a:t>
            </a:r>
            <a:endParaRPr kumimoji="0" lang="en-US" altLang="zh-CN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&lt;a class="</a:t>
            </a:r>
            <a:r>
              <a:rPr kumimoji="0" lang="en-US" altLang="zh-CN" sz="135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mnav</a:t>
            </a: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" </a:t>
            </a:r>
            <a:r>
              <a:rPr kumimoji="0" lang="en-US" altLang="zh-CN" sz="135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href</a:t>
            </a: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="http://v.baidu.com"&gt;</a:t>
            </a: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视频</a:t>
            </a: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&lt;/a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&gt; ….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查找对应标签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当需要列出标签对应的所有内容或者需要找到非第一个标签时，需要用到</a:t>
            </a:r>
            <a:r>
              <a:rPr lang="en-US" altLang="zh-CN" dirty="0"/>
              <a:t>BeautifulSoup </a:t>
            </a:r>
            <a:r>
              <a:rPr lang="zh-CN" altLang="en-US" dirty="0"/>
              <a:t>的</a:t>
            </a:r>
            <a:r>
              <a:rPr lang="en-US" altLang="zh-CN" dirty="0"/>
              <a:t>find()</a:t>
            </a:r>
            <a:r>
              <a:rPr lang="zh-CN" altLang="en-US" dirty="0"/>
              <a:t>和</a:t>
            </a:r>
            <a:r>
              <a:rPr lang="en-US" altLang="zh-CN" dirty="0"/>
              <a:t>find_all()</a:t>
            </a:r>
            <a:r>
              <a:rPr lang="zh-CN" altLang="en-US" dirty="0"/>
              <a:t>方法。这两个方法会遍历整个</a:t>
            </a:r>
            <a:r>
              <a:rPr lang="en-US" altLang="zh-CN" dirty="0"/>
              <a:t>HTML </a:t>
            </a:r>
            <a:r>
              <a:rPr lang="zh-CN" altLang="en-US" dirty="0"/>
              <a:t>文档，按照条件返回标签内容。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查找对应标签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5539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331913" y="2133600"/>
            <a:ext cx="6596062" cy="2447925"/>
          </a:xfr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查找对应标签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6563" name="内容占位符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349375" y="1447800"/>
            <a:ext cx="6418263" cy="4286250"/>
          </a:xfrm>
        </p:spPr>
      </p:pic>
      <p:pic>
        <p:nvPicPr>
          <p:cNvPr id="66564" name="图片 3"/>
          <p:cNvPicPr>
            <a:picLocks noChangeAspect="1"/>
          </p:cNvPicPr>
          <p:nvPr/>
        </p:nvPicPr>
        <p:blipFill>
          <a:blip r:embed="rId2"/>
          <a:srcRect l="311"/>
          <a:stretch>
            <a:fillRect/>
          </a:stretch>
        </p:blipFill>
        <p:spPr>
          <a:xfrm>
            <a:off x="1335088" y="5661025"/>
            <a:ext cx="6438900" cy="939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查找对应标签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简单说，</a:t>
            </a:r>
            <a:r>
              <a:rPr lang="en-US" altLang="zh-CN" dirty="0"/>
              <a:t>BeautifulSoup </a:t>
            </a:r>
            <a:r>
              <a:rPr lang="zh-CN" altLang="en-US" dirty="0"/>
              <a:t>的</a:t>
            </a:r>
            <a:r>
              <a:rPr lang="en-US" altLang="zh-CN" dirty="0"/>
              <a:t>find_all()</a:t>
            </a:r>
            <a:r>
              <a:rPr lang="zh-CN" altLang="en-US" dirty="0"/>
              <a:t>方法可以根据标签名字、标签属性和内容检索并返回标签列表，通过片段字符串检索时需要使用正则表达式</a:t>
            </a:r>
            <a:r>
              <a:rPr lang="en-US" altLang="zh-CN" dirty="0"/>
              <a:t>re </a:t>
            </a:r>
            <a:r>
              <a:rPr lang="zh-CN" altLang="en-US" dirty="0"/>
              <a:t>函数库，</a:t>
            </a:r>
            <a:r>
              <a:rPr lang="en-US" altLang="zh-CN" dirty="0"/>
              <a:t>re </a:t>
            </a:r>
            <a:r>
              <a:rPr lang="zh-CN" altLang="en-US" dirty="0"/>
              <a:t>是</a:t>
            </a:r>
            <a:r>
              <a:rPr lang="en-US" altLang="zh-CN" dirty="0"/>
              <a:t>Python </a:t>
            </a:r>
            <a:r>
              <a:rPr lang="zh-CN" altLang="en-US" dirty="0"/>
              <a:t>标准库，直接通过</a:t>
            </a:r>
            <a:r>
              <a:rPr lang="en-US" altLang="zh-CN" dirty="0"/>
              <a:t>import re </a:t>
            </a:r>
            <a:r>
              <a:rPr lang="zh-CN" altLang="en-US" dirty="0"/>
              <a:t>即可使用。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查找对应标签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1630" marR="0" lvl="0" indent="-45593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采用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re.compile(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'jquery'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实现对片段字符串（如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'jquery'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）的检索。当对标签属性检索时，属性和对应的值采用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JSON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格式，例如：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'src':re.compile('jquery')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1630" marR="0" lvl="0" indent="-45593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其中，键值对中值的部分可以是字符串或者正则表达式。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Python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与网页爬虫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315" name="内容占位符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对于爬取回来的网页内容，可以通过</a:t>
            </a:r>
            <a:r>
              <a:rPr lang="en-US" altLang="zh-CN" dirty="0"/>
              <a:t>re</a:t>
            </a:r>
            <a:r>
              <a:rPr lang="zh-CN" altLang="en-US" dirty="0"/>
              <a:t>（正则表达式）、</a:t>
            </a:r>
            <a:r>
              <a:rPr lang="en-US" altLang="zh-CN" dirty="0"/>
              <a:t>beautifulsoup4</a:t>
            </a:r>
            <a:r>
              <a:rPr lang="zh-CN" altLang="en-US" dirty="0"/>
              <a:t>等函数库来处理，随着该领域各函数库的发展，本</a:t>
            </a:r>
            <a:r>
              <a:rPr lang="zh-CN" altLang="en-US" dirty="0"/>
              <a:t>部分将详细介绍其中最重要且最主流的两个函数库：</a:t>
            </a:r>
            <a:r>
              <a:rPr lang="en-US" altLang="zh-CN" dirty="0"/>
              <a:t>requests </a:t>
            </a:r>
            <a:r>
              <a:rPr lang="zh-CN" altLang="en-US" dirty="0"/>
              <a:t>和</a:t>
            </a:r>
            <a:r>
              <a:rPr lang="en-US" altLang="zh-CN" dirty="0"/>
              <a:t>beautifulsoup4</a:t>
            </a:r>
            <a:r>
              <a:rPr lang="zh-CN" altLang="en-US" dirty="0"/>
              <a:t>，它们都是第三方库。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拓展：正则表达式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sz="1800" dirty="0"/>
              <a:t>正则表达式是表达和操作字符串的一种逻辑表达，一般在计算机编译器中使用。</a:t>
            </a:r>
            <a:r>
              <a:rPr lang="en-US" altLang="zh-CN" sz="1800" dirty="0"/>
              <a:t>Python </a:t>
            </a:r>
            <a:r>
              <a:rPr lang="zh-CN" altLang="en-US" sz="1800" dirty="0"/>
              <a:t>语言采用正则表达式辅助字符串查找。正则表达式是一种规则，只要字符串符合这个规则，就算作匹配。例如，通过</a:t>
            </a:r>
            <a:r>
              <a:rPr lang="en-US" altLang="zh-CN" sz="1800" dirty="0"/>
              <a:t>re.compile()</a:t>
            </a:r>
            <a:r>
              <a:rPr lang="zh-CN" altLang="en-US" sz="1800" dirty="0"/>
              <a:t>函数注册一个正则表达式</a:t>
            </a:r>
            <a:r>
              <a:rPr lang="en-US" altLang="zh-CN" sz="1800" dirty="0"/>
              <a:t>'jquery'</a:t>
            </a:r>
            <a:r>
              <a:rPr lang="zh-CN" altLang="en-US" sz="1800" dirty="0"/>
              <a:t>，则所有包含表达式的字符串都与它匹配。除了字符串，正则表达式还可以通过*</a:t>
            </a:r>
            <a:r>
              <a:rPr lang="en-US" altLang="zh-CN" sz="1800" dirty="0"/>
              <a:t>+{}</a:t>
            </a:r>
            <a:r>
              <a:rPr lang="zh-CN" altLang="en-US" sz="1800" dirty="0"/>
              <a:t>等符号扩展功能。有兴趣的读者可以查阅资料了解</a:t>
            </a:r>
            <a:r>
              <a:rPr lang="en-US" altLang="zh-CN" sz="1800" dirty="0"/>
              <a:t>Python </a:t>
            </a:r>
            <a:r>
              <a:rPr lang="zh-CN" altLang="en-US" sz="1800" dirty="0"/>
              <a:t>中正则表达式函数库</a:t>
            </a:r>
            <a:r>
              <a:rPr lang="en-US" altLang="zh-CN" sz="1800" dirty="0"/>
              <a:t>re </a:t>
            </a:r>
            <a:r>
              <a:rPr lang="zh-CN" altLang="en-US" sz="1800" dirty="0"/>
              <a:t>的更多高级使用。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查找对应标签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除了</a:t>
            </a:r>
            <a:r>
              <a:rPr lang="en-US" altLang="zh-CN" dirty="0"/>
              <a:t>find_all()</a:t>
            </a:r>
            <a:r>
              <a:rPr lang="zh-CN" altLang="en-US" dirty="0"/>
              <a:t>方法，</a:t>
            </a:r>
            <a:r>
              <a:rPr lang="en-US" altLang="zh-CN" dirty="0"/>
              <a:t>BeautifulSoup </a:t>
            </a:r>
            <a:r>
              <a:rPr lang="zh-CN" altLang="en-US" dirty="0"/>
              <a:t>类还提供一个</a:t>
            </a:r>
            <a:r>
              <a:rPr lang="en-US" altLang="zh-CN" dirty="0"/>
              <a:t>find()</a:t>
            </a:r>
            <a:r>
              <a:rPr lang="zh-CN" altLang="en-US" dirty="0"/>
              <a:t>方法，它们的区别只是前者返回全部结果而后者返回找到的第一个结果，</a:t>
            </a:r>
            <a:r>
              <a:rPr lang="en-US" altLang="zh-CN" dirty="0"/>
              <a:t>find_all()</a:t>
            </a:r>
            <a:r>
              <a:rPr lang="zh-CN" altLang="en-US" dirty="0"/>
              <a:t>函数由于可能返回更多结果，所以采用列表形式；</a:t>
            </a:r>
            <a:r>
              <a:rPr lang="en-US" altLang="zh-CN" dirty="0"/>
              <a:t>find()</a:t>
            </a:r>
            <a:r>
              <a:rPr lang="zh-CN" altLang="en-US" dirty="0"/>
              <a:t>函数返回字符串形式。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爬取</a:t>
            </a:r>
            <a:r>
              <a:rPr lang="zh-CN" altLang="en-US"/>
              <a:t>文档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应用</a:t>
            </a:r>
            <a:r>
              <a:rPr lang="en-US" altLang="zh-CN"/>
              <a:t>requests</a:t>
            </a:r>
            <a:r>
              <a:rPr lang="zh-CN" altLang="en-US"/>
              <a:t>库爬取</a:t>
            </a:r>
            <a:r>
              <a:rPr lang="zh-CN" altLang="en-US"/>
              <a:t>文档</a:t>
            </a:r>
            <a:endParaRPr lang="zh-CN" altLang="en-US"/>
          </a:p>
          <a:p>
            <a:r>
              <a:rPr lang="zh-CN" altLang="en-US"/>
              <a:t>应用</a:t>
            </a:r>
            <a:r>
              <a:rPr lang="en-US" altLang="zh-CN"/>
              <a:t>selenium</a:t>
            </a:r>
            <a:r>
              <a:rPr lang="zh-CN" altLang="en-US"/>
              <a:t>库爬取</a:t>
            </a:r>
            <a:r>
              <a:rPr lang="zh-CN" altLang="en-US"/>
              <a:t>文档</a:t>
            </a: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应用</a:t>
            </a:r>
            <a:r>
              <a:rPr lang="en-US" altLang="zh-CN">
                <a:sym typeface="+mn-ea"/>
              </a:rPr>
              <a:t>requests</a:t>
            </a:r>
            <a:r>
              <a:rPr lang="zh-CN" altLang="en-US">
                <a:sym typeface="+mn-ea"/>
              </a:rPr>
              <a:t>库爬取文档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Python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与网页爬虫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网络爬虫应用一般分为两个步骤：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）通过网络连接</a:t>
            </a:r>
            <a:r>
              <a:rPr lang="zh-CN" altLang="en-US" dirty="0">
                <a:solidFill>
                  <a:srgbClr val="FF0000"/>
                </a:solidFill>
              </a:rPr>
              <a:t>获取网页内容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）对获得的网页</a:t>
            </a:r>
            <a:r>
              <a:rPr lang="zh-CN" altLang="en-US" dirty="0">
                <a:solidFill>
                  <a:srgbClr val="FF0000"/>
                </a:solidFill>
              </a:rPr>
              <a:t>内容进行处理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这两个步骤分别使用不同的函数库：</a:t>
            </a:r>
            <a:r>
              <a:rPr lang="en-US" altLang="zh-CN" dirty="0"/>
              <a:t>requests </a:t>
            </a:r>
            <a:r>
              <a:rPr lang="zh-CN" altLang="en-US" dirty="0"/>
              <a:t>和</a:t>
            </a:r>
            <a:r>
              <a:rPr lang="en-US" altLang="zh-CN" dirty="0"/>
              <a:t>beautifulsoup4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安装</a:t>
            </a: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requests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库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1630" marR="0" lvl="0" indent="-45593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采用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pip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指令安装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requests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库，采用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pip\pip3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指令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&gt;&gt;pip install requests #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或者</a:t>
            </a:r>
            <a:b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br>
            <a:r>
              <a:rPr lang="en-US" altLang="zh-CN" sz="2400" b="1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&gt;&gt;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pip3 install requests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457200" y="57785"/>
            <a:ext cx="8226425" cy="1141413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安装</a:t>
            </a:r>
            <a:r>
              <a:rPr lang="en-US" altLang="zh-CN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requests </a:t>
            </a:r>
            <a:r>
              <a:rPr lang="zh-CN" altLang="en-US" kern="120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库</a:t>
            </a:r>
            <a:endParaRPr lang="zh-CN" altLang="en-US" kern="12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4433"/>
            <a:ext cx="8226425" cy="4522787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1630" marR="0" lvl="0" indent="-45593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采用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pip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或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pip3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指令安装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beautifulsoup4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库，注意，不要安装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beautifulsoup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库，后者由于年久失修，已经不再维护了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:\&gt;pip install beautifulsoup4 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#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或者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pip3 install beautifulsoup4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6002</Words>
  <Application>WPS 演示</Application>
  <PresentationFormat>全屏显示(4:3)</PresentationFormat>
  <Paragraphs>267</Paragraphs>
  <Slides>64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64</vt:i4>
      </vt:variant>
    </vt:vector>
  </HeadingPairs>
  <TitlesOfParts>
    <vt:vector size="82" baseType="lpstr">
      <vt:lpstr>Arial</vt:lpstr>
      <vt:lpstr>宋体</vt:lpstr>
      <vt:lpstr>Wingdings</vt:lpstr>
      <vt:lpstr>Times New Roman</vt:lpstr>
      <vt:lpstr>Calibri</vt:lpstr>
      <vt:lpstr>草檀斋毛泽东字体</vt:lpstr>
      <vt:lpstr>华文行楷</vt:lpstr>
      <vt:lpstr>楷体_GB2312</vt:lpstr>
      <vt:lpstr>新宋体</vt:lpstr>
      <vt:lpstr>微软雅黑</vt:lpstr>
      <vt:lpstr>Arial Unicode MS</vt:lpstr>
      <vt:lpstr>Palatino Linotype</vt:lpstr>
      <vt:lpstr>Gill Sans</vt:lpstr>
      <vt:lpstr>Gill Sans MT</vt:lpstr>
      <vt:lpstr/>
      <vt:lpstr>默认设计模板</vt:lpstr>
      <vt:lpstr>默认设计模板</vt:lpstr>
      <vt:lpstr/>
      <vt:lpstr>PowerPoint 演示文稿</vt:lpstr>
      <vt:lpstr>主要内容</vt:lpstr>
      <vt:lpstr>1.网络爬虫原理</vt:lpstr>
      <vt:lpstr>Python与网页处理</vt:lpstr>
      <vt:lpstr>Python与网页处理</vt:lpstr>
      <vt:lpstr>Python与网页爬虫</vt:lpstr>
      <vt:lpstr>Python与网页爬虫</vt:lpstr>
      <vt:lpstr>安装requests 库</vt:lpstr>
      <vt:lpstr>安装requests 库</vt:lpstr>
      <vt:lpstr>网页爬虫</vt:lpstr>
      <vt:lpstr>拓展：Robots 排除协议</vt:lpstr>
      <vt:lpstr>思考与练习：</vt:lpstr>
      <vt:lpstr>模块13 requests 库的使用</vt:lpstr>
      <vt:lpstr>requests 库概述</vt:lpstr>
      <vt:lpstr>requests 库概述</vt:lpstr>
      <vt:lpstr>requests 库概述</vt:lpstr>
      <vt:lpstr>requests 库中的网页请求函数</vt:lpstr>
      <vt:lpstr>requests 库中的网页请求函数</vt:lpstr>
      <vt:lpstr>网页请求函数</vt:lpstr>
      <vt:lpstr>网页请求函数</vt:lpstr>
      <vt:lpstr>Response 对象的属性</vt:lpstr>
      <vt:lpstr>Response 对象的属性</vt:lpstr>
      <vt:lpstr>Response 对象的属性</vt:lpstr>
      <vt:lpstr>Response 对象的属性</vt:lpstr>
      <vt:lpstr>Response 对象的方法</vt:lpstr>
      <vt:lpstr>Response 对象的方法</vt:lpstr>
      <vt:lpstr>Response 对象的方法</vt:lpstr>
      <vt:lpstr>Response 对象的方法</vt:lpstr>
      <vt:lpstr>获取一个网页内容</vt:lpstr>
      <vt:lpstr>拓展：HTTP 的GET 和POST</vt:lpstr>
      <vt:lpstr>拓展：HTTP 的GET 和POST</vt:lpstr>
      <vt:lpstr>拓展：HTTP 的GET 和POST</vt:lpstr>
      <vt:lpstr>思考与练习：</vt:lpstr>
      <vt:lpstr>思考与练习：</vt:lpstr>
      <vt:lpstr> beautifulsoup4库的使用</vt:lpstr>
      <vt:lpstr>要点</vt:lpstr>
      <vt:lpstr>beautifulsoup4 库概述</vt:lpstr>
      <vt:lpstr>beautifulsoup4 库概述</vt:lpstr>
      <vt:lpstr>beautifulsoup4 库概述</vt:lpstr>
      <vt:lpstr>beautifulsoup4 库概述</vt:lpstr>
      <vt:lpstr>beautifulsoup4 库概述</vt:lpstr>
      <vt:lpstr>beautifulsoup4 库概述</vt:lpstr>
      <vt:lpstr>beautifulsoup4 库解析</vt:lpstr>
      <vt:lpstr>创建一个BeautifulSoup对象</vt:lpstr>
      <vt:lpstr>创建一个BeautifulSoup对象</vt:lpstr>
      <vt:lpstr>BeautifulSoup 对象的常用属性</vt:lpstr>
      <vt:lpstr>BeautifulSoup 对象的常用属性</vt:lpstr>
      <vt:lpstr>BeautifulSoup 对象的常用属性</vt:lpstr>
      <vt:lpstr>BeautifulSoup 对象的常用属性</vt:lpstr>
      <vt:lpstr>标签对象的常用属性</vt:lpstr>
      <vt:lpstr>标签对象的常用属性</vt:lpstr>
      <vt:lpstr>标签对象的常用属性</vt:lpstr>
      <vt:lpstr>标签对象的常用属性</vt:lpstr>
      <vt:lpstr>查找对应标签</vt:lpstr>
      <vt:lpstr>查找对应标签</vt:lpstr>
      <vt:lpstr>查找对应标签</vt:lpstr>
      <vt:lpstr>查找对应标签</vt:lpstr>
      <vt:lpstr>查找对应标签</vt:lpstr>
      <vt:lpstr>查找对应标签</vt:lpstr>
      <vt:lpstr>拓展：正则表达式</vt:lpstr>
      <vt:lpstr>查找对应标签</vt:lpstr>
      <vt:lpstr>2.爬取文档</vt:lpstr>
      <vt:lpstr>PowerPoint 演示文稿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硕士论文答辩PPT模板</dc:title>
  <dc:creator>阿达游</dc:creator>
  <dc:subject>PPT无忧专业PPT资源网站</dc:subject>
  <cp:lastModifiedBy>远涛</cp:lastModifiedBy>
  <cp:revision>44</cp:revision>
  <dcterms:created xsi:type="dcterms:W3CDTF">2010-05-15T12:35:00Z</dcterms:created>
  <dcterms:modified xsi:type="dcterms:W3CDTF">2022-03-06T14:16:50Z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66F9D6787AE941518D1F46B57EA699B9</vt:lpwstr>
  </property>
</Properties>
</file>