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566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90" r:id="rId18"/>
    <p:sldId id="442" r:id="rId19"/>
    <p:sldId id="563" r:id="rId20"/>
    <p:sldId id="567" r:id="rId21"/>
    <p:sldId id="568" r:id="rId22"/>
    <p:sldId id="569" r:id="rId23"/>
    <p:sldId id="588" r:id="rId24"/>
    <p:sldId id="589" r:id="rId25"/>
    <p:sldId id="579" r:id="rId26"/>
    <p:sldId id="434" r:id="rId27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43"/>
        <p:guide pos="293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GI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6195"/>
            <a:ext cx="8226425" cy="4821555"/>
          </a:xfrm>
        </p:spPr>
        <p:txBody>
          <a:bodyPr/>
          <a:p>
            <a:r>
              <a:rPr lang="en-US" altLang="zh-CN">
                <a:sym typeface="+mn-ea"/>
              </a:rPr>
              <a:t>gensim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https://radimrehurek.com/gensim/apiref.html</a:t>
            </a:r>
            <a:br>
              <a:rPr lang="en-US" altLang="zh-CN">
                <a:sym typeface="+mn-ea"/>
              </a:rPr>
            </a:br>
            <a:endParaRPr lang="en-US" altLang="zh-CN"/>
          </a:p>
          <a:p>
            <a:r>
              <a:rPr lang="en-US" altLang="zh-CN"/>
              <a:t>gensim</a:t>
            </a:r>
            <a:r>
              <a:rPr lang="zh-CN" altLang="en-US"/>
              <a:t>中核心</a:t>
            </a:r>
            <a:r>
              <a:rPr lang="en-US" altLang="zh-CN"/>
              <a:t>corpora</a:t>
            </a:r>
            <a:endParaRPr lang="en-US" altLang="zh-CN"/>
          </a:p>
          <a:p>
            <a:pPr lvl="1"/>
            <a:r>
              <a:rPr lang="en-US" altLang="zh-CN"/>
              <a:t>gensim corpora的简单使用</a:t>
            </a:r>
            <a:r>
              <a:rPr lang="zh-CN" altLang="en-US"/>
              <a:t>：</a:t>
            </a:r>
            <a:r>
              <a:rPr lang="en-US" altLang="zh-CN"/>
              <a:t>https://blog.csdn.net/yocencyy/article/details/89556541</a:t>
            </a:r>
            <a:endParaRPr lang="en-US" altLang="zh-CN"/>
          </a:p>
          <a:p>
            <a:pPr marL="319405" lvl="1" indent="0">
              <a:buNone/>
            </a:pP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6320"/>
            <a:ext cx="8226425" cy="5288915"/>
          </a:xfrm>
        </p:spPr>
        <p:txBody>
          <a:bodyPr/>
          <a:p>
            <a:r>
              <a:rPr lang="zh-CN" altLang="en-US"/>
              <a:t>案例：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7540" y="1196340"/>
            <a:ext cx="672020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453755" cy="4522470"/>
          </a:xfrm>
        </p:spPr>
        <p:txBody>
          <a:bodyPr/>
          <a:p>
            <a:r>
              <a:rPr lang="en-US" altLang="zh-CN">
                <a:sym typeface="+mn-ea"/>
              </a:rPr>
              <a:t>gensim</a:t>
            </a:r>
            <a:r>
              <a:rPr lang="zh-CN" altLang="en-US">
                <a:sym typeface="+mn-ea"/>
              </a:rPr>
              <a:t>中核心</a:t>
            </a:r>
            <a:r>
              <a:rPr lang="en-US" altLang="zh-CN">
                <a:sym typeface="+mn-ea"/>
              </a:rPr>
              <a:t>models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gensim.models: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https://www.programcreek.com/python/index/8545/gensim.models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gensim.models.TfidfModel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blog.csdn.net/weixin_44799217/article/details/116423161?spm=1001.2101.3001.6650.1&amp;utm_medium=distribute.pc_relevant.none-task-blog-2%7Edefault%7ECTRLIST%7ERate-1.pc_relevant_antiscanv2&amp;depth_1-utm_source=distribute.pc_relevant.none-task-blog-2%7Edefault%7ECTRLIST%7ERate-1.pc_relevant_antiscanv2&amp;utm_relevant_index=2</a:t>
            </a:r>
            <a:br>
              <a:rPr lang="en-US" altLang="zh-CN" sz="1800">
                <a:sym typeface="+mn-ea"/>
              </a:rPr>
            </a:br>
            <a:endParaRPr lang="en-US" altLang="zh-CN" sz="1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>
          <a:xfrm>
            <a:off x="299085" y="1936750"/>
            <a:ext cx="8768715" cy="320865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向量空间模型（</a:t>
            </a:r>
            <a:r>
              <a:rPr lang="en-US" altLang="zh-CN" dirty="0"/>
              <a:t>Vector Space Model,VSM</a:t>
            </a:r>
            <a:r>
              <a:rPr lang="zh-CN" altLang="en-US" dirty="0"/>
              <a:t>）是由哈佛大学的</a:t>
            </a:r>
            <a:r>
              <a:rPr lang="en-US" altLang="zh-CN" dirty="0"/>
              <a:t>Gerard Salton</a:t>
            </a:r>
            <a:r>
              <a:rPr lang="zh-CN" altLang="en-US" dirty="0"/>
              <a:t>等专家于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年代提出的，已经在文本分类、自动标引、信息检索等许多领域得到了广泛的</a:t>
            </a:r>
            <a:r>
              <a:rPr lang="zh-CN" altLang="en-US" dirty="0"/>
              <a:t>应用。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向量空间模型的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基本思想</a:t>
            </a:r>
            <a:r>
              <a:rPr lang="zh-CN" altLang="en-US" dirty="0">
                <a:sym typeface="+mn-ea"/>
              </a:rPr>
              <a:t>：把文本表示成向量空间中的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向量</a:t>
            </a:r>
            <a:r>
              <a:rPr lang="zh-CN" altLang="en-US" dirty="0">
                <a:sym typeface="+mn-ea"/>
              </a:rPr>
              <a:t>，采用向量之间的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夹角余弦</a:t>
            </a:r>
            <a:r>
              <a:rPr lang="zh-CN" altLang="en-US" dirty="0">
                <a:sym typeface="+mn-ea"/>
              </a:rPr>
              <a:t>作为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文本间的相似度量</a:t>
            </a:r>
            <a:br>
              <a:rPr lang="zh-CN" altLang="en-US" dirty="0">
                <a:sym typeface="+mn-ea"/>
              </a:rPr>
            </a:b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其关键点：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文本表示成向量空间中的向量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计算向量之间的夹角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8279"/>
            <a:ext cx="7886700" cy="687705"/>
          </a:xfrm>
        </p:spPr>
        <p:txBody>
          <a:bodyPr/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93" y="2460943"/>
            <a:ext cx="8436769" cy="364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其中θ（0≤θ≤π）为文本向量D</a:t>
            </a:r>
            <a:r>
              <a:rPr lang="zh-CN" altLang="en-US" sz="1800" baseline="-25000" dirty="0">
                <a:solidFill>
                  <a:schemeClr val="tx1"/>
                </a:solidFill>
                <a:uFillTx/>
              </a:rPr>
              <a:t>1</a:t>
            </a:r>
            <a:r>
              <a:rPr lang="zh-CN" altLang="en-US" sz="1800" dirty="0"/>
              <a:t>和D</a:t>
            </a:r>
            <a:r>
              <a:rPr lang="zh-CN" altLang="en-US" sz="1800" baseline="-25000" dirty="0">
                <a:uFillTx/>
              </a:rPr>
              <a:t>2</a:t>
            </a:r>
            <a:r>
              <a:rPr lang="zh-CN" altLang="en-US" sz="1800" dirty="0"/>
              <a:t>的夹角。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一个文本D</a:t>
            </a:r>
            <a:r>
              <a:rPr lang="zh-CN" altLang="en-US" sz="1800" baseline="-25000" dirty="0">
                <a:uFillTx/>
              </a:rPr>
              <a:t>i</a:t>
            </a:r>
            <a:r>
              <a:rPr lang="zh-CN" altLang="en-US" sz="1800" dirty="0"/>
              <a:t>= (w</a:t>
            </a:r>
            <a:r>
              <a:rPr lang="zh-CN" altLang="en-US" sz="1800" baseline="-25000" dirty="0">
                <a:uFillTx/>
              </a:rPr>
              <a:t>i1</a:t>
            </a:r>
            <a:r>
              <a:rPr lang="zh-CN" altLang="en-US" sz="1800" dirty="0"/>
              <a:t>,t</a:t>
            </a:r>
            <a:r>
              <a:rPr lang="zh-CN" altLang="en-US" sz="1800" baseline="-25000" dirty="0">
                <a:uFillTx/>
              </a:rPr>
              <a:t>i1</a:t>
            </a:r>
            <a:r>
              <a:rPr lang="zh-CN" altLang="en-US" sz="1800" dirty="0"/>
              <a:t>;w</a:t>
            </a:r>
            <a:r>
              <a:rPr lang="zh-CN" altLang="en-US" sz="1800" baseline="-25000" dirty="0">
                <a:uFillTx/>
              </a:rPr>
              <a:t>i2</a:t>
            </a:r>
            <a:r>
              <a:rPr lang="zh-CN" altLang="en-US" sz="1800" dirty="0"/>
              <a:t>,t</a:t>
            </a:r>
            <a:r>
              <a:rPr lang="zh-CN" altLang="en-US" sz="1800" baseline="-25000" dirty="0">
                <a:uFillTx/>
              </a:rPr>
              <a:t>i2</a:t>
            </a:r>
            <a:r>
              <a:rPr lang="zh-CN" altLang="en-US" sz="1800" dirty="0"/>
              <a:t>; …;w</a:t>
            </a:r>
            <a:r>
              <a:rPr lang="zh-CN" altLang="en-US" sz="1800" baseline="-25000" dirty="0">
                <a:uFillTx/>
              </a:rPr>
              <a:t>in</a:t>
            </a:r>
            <a:r>
              <a:rPr lang="zh-CN" altLang="en-US" sz="1800" dirty="0"/>
              <a:t>,t</a:t>
            </a:r>
            <a:r>
              <a:rPr lang="zh-CN" altLang="en-US" sz="1800" baseline="-25000" dirty="0">
                <a:uFillTx/>
              </a:rPr>
              <a:t>in</a:t>
            </a:r>
            <a:r>
              <a:rPr lang="zh-CN" altLang="en-US" sz="1800" dirty="0"/>
              <a:t>)就表示为n维空间中的一个向量，称为文本集D的向量空间模型</a:t>
            </a:r>
            <a:endParaRPr lang="zh-CN" altLang="en-US" sz="1800" dirty="0"/>
          </a:p>
        </p:txBody>
      </p:sp>
      <p:grpSp>
        <p:nvGrpSpPr>
          <p:cNvPr id="295" name="组合 295"/>
          <p:cNvGrpSpPr/>
          <p:nvPr/>
        </p:nvGrpSpPr>
        <p:grpSpPr>
          <a:xfrm>
            <a:off x="2226469" y="1740694"/>
            <a:ext cx="4300733" cy="2215991"/>
            <a:chOff x="0" y="0"/>
            <a:chExt cx="3562350" cy="2114550"/>
          </a:xfrm>
        </p:grpSpPr>
        <p:cxnSp>
          <p:nvCxnSpPr>
            <p:cNvPr id="13" name="直接箭头连接符 13"/>
            <p:cNvCxnSpPr/>
            <p:nvPr/>
          </p:nvCxnSpPr>
          <p:spPr>
            <a:xfrm>
              <a:off x="1228725" y="1524000"/>
              <a:ext cx="1666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4"/>
            <p:cNvCxnSpPr/>
            <p:nvPr/>
          </p:nvCxnSpPr>
          <p:spPr>
            <a:xfrm flipV="1">
              <a:off x="1238250" y="819150"/>
              <a:ext cx="1247775" cy="695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6"/>
            <p:cNvCxnSpPr/>
            <p:nvPr/>
          </p:nvCxnSpPr>
          <p:spPr>
            <a:xfrm flipV="1">
              <a:off x="1219200" y="400050"/>
              <a:ext cx="784860" cy="1132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6"/>
            <p:cNvCxnSpPr/>
            <p:nvPr/>
          </p:nvCxnSpPr>
          <p:spPr>
            <a:xfrm flipH="1" flipV="1">
              <a:off x="1219200" y="190500"/>
              <a:ext cx="9525" cy="13239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/>
            <p:cNvCxnSpPr/>
            <p:nvPr/>
          </p:nvCxnSpPr>
          <p:spPr>
            <a:xfrm flipH="1">
              <a:off x="209550" y="1514475"/>
              <a:ext cx="1019175" cy="476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30"/>
            <p:cNvSpPr/>
            <p:nvPr/>
          </p:nvSpPr>
          <p:spPr>
            <a:xfrm>
              <a:off x="1362075" y="1209675"/>
              <a:ext cx="190500" cy="25717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307" name="文本框 2"/>
            <p:cNvSpPr txBox="1">
              <a:spLocks noChangeArrowheads="1"/>
            </p:cNvSpPr>
            <p:nvPr/>
          </p:nvSpPr>
          <p:spPr bwMode="auto">
            <a:xfrm>
              <a:off x="1571625" y="1114425"/>
              <a:ext cx="142875" cy="161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θ</a:t>
              </a:r>
              <a:endParaRPr lang="en-US" altLang="zh-CN" sz="1350" i="1" kern="1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文本框 2"/>
            <p:cNvSpPr txBox="1">
              <a:spLocks noChangeArrowheads="1"/>
            </p:cNvSpPr>
            <p:nvPr/>
          </p:nvSpPr>
          <p:spPr bwMode="auto">
            <a:xfrm>
              <a:off x="1162050" y="0"/>
              <a:ext cx="247650" cy="219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w</a:t>
              </a:r>
              <a:r>
                <a:rPr lang="en-US" altLang="zh-CN" sz="1350" kern="100" baseline="-250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k</a:t>
              </a:r>
              <a:endParaRPr lang="en-US" altLang="zh-CN" sz="1350" kern="1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88" name="文本框 2"/>
            <p:cNvSpPr txBox="1">
              <a:spLocks noChangeArrowheads="1"/>
            </p:cNvSpPr>
            <p:nvPr/>
          </p:nvSpPr>
          <p:spPr bwMode="auto">
            <a:xfrm>
              <a:off x="2914650" y="1409700"/>
              <a:ext cx="247650" cy="219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w</a:t>
              </a:r>
              <a:r>
                <a:rPr lang="en-US" altLang="zh-CN" sz="1350" kern="100" baseline="-250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j</a:t>
              </a:r>
              <a:endParaRPr lang="en-US" altLang="zh-CN" sz="1350" kern="1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89" name="文本框 2"/>
            <p:cNvSpPr txBox="1">
              <a:spLocks noChangeArrowheads="1"/>
            </p:cNvSpPr>
            <p:nvPr/>
          </p:nvSpPr>
          <p:spPr bwMode="auto">
            <a:xfrm>
              <a:off x="0" y="1895475"/>
              <a:ext cx="247650" cy="219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w</a:t>
              </a:r>
              <a:r>
                <a:rPr lang="en-US" altLang="zh-CN" sz="1350" i="1" kern="100" baseline="-2500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i</a:t>
              </a:r>
              <a:endParaRPr lang="en-US" altLang="zh-CN" sz="1350" i="1" kern="1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0" name="文本框 2"/>
            <p:cNvSpPr txBox="1">
              <a:spLocks noChangeArrowheads="1"/>
            </p:cNvSpPr>
            <p:nvPr/>
          </p:nvSpPr>
          <p:spPr bwMode="auto">
            <a:xfrm>
              <a:off x="2105025" y="285750"/>
              <a:ext cx="1057275" cy="219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=(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11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12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…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1n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)</a:t>
              </a:r>
              <a:endParaRPr lang="en-US" altLang="zh-CN" sz="1350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1" name="文本框 2"/>
            <p:cNvSpPr txBox="1">
              <a:spLocks noChangeArrowheads="1"/>
            </p:cNvSpPr>
            <p:nvPr/>
          </p:nvSpPr>
          <p:spPr bwMode="auto">
            <a:xfrm>
              <a:off x="2600325" y="695325"/>
              <a:ext cx="962025" cy="219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/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=(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21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22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…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</a:t>
              </a:r>
              <a:r>
                <a:rPr lang="en-US" altLang="zh-CN" sz="1350" i="1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1350" kern="100" baseline="-250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2n</a:t>
              </a:r>
              <a:r>
                <a:rPr lang="en-US" altLang="zh-CN" sz="1350" kern="100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)</a:t>
              </a:r>
              <a:endParaRPr lang="en-US" altLang="zh-CN" sz="1350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2" name="椭圆 292"/>
            <p:cNvSpPr/>
            <p:nvPr/>
          </p:nvSpPr>
          <p:spPr>
            <a:xfrm>
              <a:off x="1981200" y="361950"/>
              <a:ext cx="59690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3" name="椭圆 293"/>
            <p:cNvSpPr/>
            <p:nvPr/>
          </p:nvSpPr>
          <p:spPr>
            <a:xfrm>
              <a:off x="2476500" y="781050"/>
              <a:ext cx="59690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0034"/>
            <a:ext cx="7886700" cy="687705"/>
          </a:xfrm>
        </p:spPr>
        <p:txBody>
          <a:bodyPr/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93" y="1126808"/>
            <a:ext cx="8436769" cy="396593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  </a:t>
            </a:r>
            <a:r>
              <a:rPr lang="en-US" altLang="zh-CN" sz="1800" b="1" dirty="0" err="1"/>
              <a:t>文本向量的相似度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        在文本挖掘的过程中，我们经常需要知道两个文本向量间差异的大小，进而来评价文本向量的相似度和类别。相似度是描述两个文本向量之间相似程度的一种度量。任意两个文档D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=(w</a:t>
            </a:r>
            <a:r>
              <a:rPr lang="en-US" altLang="zh-CN" sz="1800" baseline="-25000" dirty="0"/>
              <a:t>i1</a:t>
            </a:r>
            <a:r>
              <a:rPr lang="en-US" altLang="zh-CN" sz="1800" dirty="0"/>
              <a:t>,w</a:t>
            </a:r>
            <a:r>
              <a:rPr lang="en-US" altLang="zh-CN" sz="1800" baseline="-25000" dirty="0"/>
              <a:t>i2</a:t>
            </a:r>
            <a:r>
              <a:rPr lang="en-US" altLang="zh-CN" sz="1800" dirty="0"/>
              <a:t>, …,w</a:t>
            </a:r>
            <a:r>
              <a:rPr lang="en-US" altLang="zh-CN" sz="1800" baseline="-25000" dirty="0"/>
              <a:t>in</a:t>
            </a:r>
            <a:r>
              <a:rPr lang="en-US" altLang="zh-CN" sz="1800" dirty="0"/>
              <a:t>)</a:t>
            </a:r>
            <a:r>
              <a:rPr lang="en-US" altLang="zh-CN" sz="1800" dirty="0" err="1"/>
              <a:t>和D</a:t>
            </a:r>
            <a:r>
              <a:rPr lang="en-US" altLang="zh-CN" sz="1800" baseline="-25000" dirty="0" err="1"/>
              <a:t>j</a:t>
            </a:r>
            <a:r>
              <a:rPr lang="en-US" altLang="zh-CN" sz="1800" dirty="0"/>
              <a:t>=(w</a:t>
            </a:r>
            <a:r>
              <a:rPr lang="en-US" altLang="zh-CN" sz="1800" baseline="-25000" dirty="0"/>
              <a:t>j1</a:t>
            </a:r>
            <a:r>
              <a:rPr lang="en-US" altLang="zh-CN" sz="1800" dirty="0"/>
              <a:t>,w</a:t>
            </a:r>
            <a:r>
              <a:rPr lang="en-US" altLang="zh-CN" sz="1800" baseline="-25000" dirty="0"/>
              <a:t>j2</a:t>
            </a:r>
            <a:r>
              <a:rPr lang="en-US" altLang="zh-CN" sz="1800" dirty="0"/>
              <a:t>, …,</a:t>
            </a:r>
            <a:r>
              <a:rPr lang="en-US" altLang="zh-CN" sz="1800" dirty="0" err="1"/>
              <a:t>w</a:t>
            </a:r>
            <a:r>
              <a:rPr lang="en-US" altLang="zh-CN" sz="1800" baseline="-25000" dirty="0" err="1"/>
              <a:t>jn</a:t>
            </a:r>
            <a:r>
              <a:rPr lang="en-US" altLang="zh-CN" sz="1800" dirty="0"/>
              <a:t>)</a:t>
            </a:r>
            <a:r>
              <a:rPr lang="en-US" altLang="zh-CN" sz="1800" dirty="0" err="1"/>
              <a:t>之间的相似度指两个文档内容的相关程度（degree</a:t>
            </a:r>
            <a:r>
              <a:rPr lang="en-US" altLang="zh-CN" sz="1800" dirty="0"/>
              <a:t> of relevance）。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向量内积</a:t>
            </a:r>
            <a:r>
              <a:rPr lang="zh-CN" altLang="en-US" sz="1800" b="1" dirty="0" err="1"/>
              <a:t>与余弦相似度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当文本被表示成空间向量时，可以借助向量之间的某种距离来表示文本之间的相似程度，目前常用的方法是使用向量之间的内积来计算</a:t>
            </a:r>
            <a:r>
              <a:rPr lang="en-US" altLang="zh-CN" sz="1800" dirty="0"/>
              <a:t>。   </a:t>
            </a:r>
            <a:endParaRPr lang="zh-CN" altLang="en-US" sz="1800" dirty="0"/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899636" y="3986265"/>
          <a:ext cx="2456974" cy="65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600200" imgH="431800" progId="Equation.DSMT4">
                  <p:embed/>
                </p:oleObj>
              </mc:Choice>
              <mc:Fallback>
                <p:oleObj name="" r:id="rId1" imgW="16002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636" y="3986265"/>
                        <a:ext cx="2456974" cy="6510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2"/>
          <p:cNvGraphicFramePr>
            <a:graphicFrameLocks noChangeAspect="1"/>
          </p:cNvGraphicFramePr>
          <p:nvPr/>
        </p:nvGraphicFramePr>
        <p:xfrm>
          <a:off x="899673" y="4869243"/>
          <a:ext cx="3659505" cy="12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87600" imgH="876300" progId="Equation.DSMT4">
                  <p:embed/>
                </p:oleObj>
              </mc:Choice>
              <mc:Fallback>
                <p:oleObj name="" r:id="rId3" imgW="2387600" imgH="876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673" y="4869243"/>
                        <a:ext cx="3659505" cy="12987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05" y="332899"/>
            <a:ext cx="7886700" cy="687705"/>
          </a:xfrm>
        </p:spPr>
        <p:txBody>
          <a:bodyPr/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1160780"/>
            <a:ext cx="8436610" cy="437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 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例   </a:t>
            </a:r>
            <a:r>
              <a:rPr lang="en-US" altLang="zh-CN" sz="1800" dirty="0" err="1"/>
              <a:t>计算文档Di</a:t>
            </a:r>
            <a:r>
              <a:rPr lang="en-US" altLang="zh-CN" sz="1800" dirty="0"/>
              <a:t>=(0.2,0.4,0.11,0.06)</a:t>
            </a:r>
            <a:r>
              <a:rPr lang="en-US" altLang="zh-CN" sz="1800" dirty="0" err="1"/>
              <a:t>和Dj</a:t>
            </a:r>
            <a:r>
              <a:rPr lang="en-US" altLang="zh-CN" sz="1800" dirty="0"/>
              <a:t>=(0.14,0.21,0.026,0.34)</a:t>
            </a:r>
            <a:r>
              <a:rPr lang="en-US" altLang="zh-CN" sz="1800" dirty="0" err="1"/>
              <a:t>的相似度</a:t>
            </a:r>
            <a:r>
              <a:rPr lang="en-US" altLang="zh-CN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程序源代码如下</a:t>
            </a:r>
            <a:r>
              <a:rPr lang="en-US" altLang="zh-CN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import </a:t>
            </a:r>
            <a:r>
              <a:rPr lang="en-US" altLang="zh-CN" sz="1800" dirty="0" err="1"/>
              <a:t>numpy</a:t>
            </a:r>
            <a:r>
              <a:rPr lang="en-US" altLang="zh-CN" sz="1800" dirty="0"/>
              <a:t> as np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from numpy import linalg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Di = [0.2,0.4,0.11,0.06]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Dj</a:t>
            </a:r>
            <a:r>
              <a:rPr lang="en-US" altLang="zh-CN" sz="1800" dirty="0"/>
              <a:t> = [0.14,0.21,0.026,0.34]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dist1 = np.dot(</a:t>
            </a:r>
            <a:r>
              <a:rPr lang="en-US" altLang="zh-CN" sz="1800" dirty="0" err="1"/>
              <a:t>Di,Dj</a:t>
            </a:r>
            <a:r>
              <a:rPr lang="en-US" altLang="zh-CN" sz="1800" dirty="0"/>
              <a:t>)/(</a:t>
            </a:r>
            <a:r>
              <a:rPr lang="en-US" altLang="zh-CN" sz="1800" dirty="0" err="1"/>
              <a:t>np.linalg.norm</a:t>
            </a:r>
            <a:r>
              <a:rPr lang="en-US" altLang="zh-CN" sz="1800" dirty="0"/>
              <a:t>(Di)*</a:t>
            </a:r>
            <a:r>
              <a:rPr lang="en-US" altLang="zh-CN" sz="1800" dirty="0" err="1"/>
              <a:t>np.linalg.norm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Dj</a:t>
            </a:r>
            <a:r>
              <a:rPr lang="en-US" altLang="zh-CN" sz="1800" dirty="0"/>
              <a:t>))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print("</a:t>
            </a:r>
            <a:r>
              <a:rPr lang="en-US" altLang="zh-CN" sz="1800" dirty="0" err="1"/>
              <a:t>余弦相似度：sin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Di,Dj</a:t>
            </a:r>
            <a:r>
              <a:rPr lang="en-US" altLang="zh-CN" sz="1800" dirty="0"/>
              <a:t>)=\t"+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(dist1))   </a:t>
            </a:r>
            <a:endParaRPr lang="zh-CN" altLang="en-US" sz="1800" dirty="0"/>
          </a:p>
        </p:txBody>
      </p:sp>
      <p:pic>
        <p:nvPicPr>
          <p:cNvPr id="406" name="图片 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509" y="4293164"/>
            <a:ext cx="5224463" cy="1029653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23573" y="2060734"/>
            <a:ext cx="2776538" cy="5530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/>
            <a:r>
              <a:rPr lang="zh-CN" sz="1500" b="1">
                <a:solidFill>
                  <a:srgbClr val="1D41D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用到了内积函数</a:t>
            </a:r>
            <a:r>
              <a:rPr lang="en-US" sz="1500" b="1">
                <a:solidFill>
                  <a:srgbClr val="1D41D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doc()</a:t>
            </a:r>
            <a:r>
              <a:rPr lang="zh-CN" sz="1500" b="1">
                <a:solidFill>
                  <a:srgbClr val="1D41D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和范式函数</a:t>
            </a:r>
            <a:r>
              <a:rPr lang="en-US" sz="1500" b="1">
                <a:solidFill>
                  <a:srgbClr val="1D41D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linalg.norm()</a:t>
            </a:r>
            <a:endParaRPr lang="en-US" altLang="en-US" sz="1500" b="1">
              <a:solidFill>
                <a:srgbClr val="1D41D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gensim</a:t>
            </a:r>
            <a:r>
              <a:rPr lang="zh-CN" altLang="en-US">
                <a:sym typeface="+mn-ea"/>
              </a:rPr>
              <a:t>中相关方法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计算稀疏矩阵相似度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similarities.SparseMatrixSimilarity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-157480"/>
            <a:ext cx="8226425" cy="1141413"/>
          </a:xfrm>
        </p:spPr>
        <p:txBody>
          <a:bodyPr/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文本相似度算法案例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433"/>
            <a:ext cx="8226425" cy="4522787"/>
          </a:xfrm>
        </p:spPr>
        <p:txBody>
          <a:bodyPr/>
          <a:p>
            <a:r>
              <a:rPr lang="zh-CN" altLang="en-US"/>
              <a:t>见书</a:t>
            </a:r>
            <a:r>
              <a:rPr lang="en-US" altLang="zh-CN"/>
              <a:t>P56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549910"/>
            <a:ext cx="6538595" cy="4946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5" y="5523230"/>
            <a:ext cx="6165850" cy="1345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6236970"/>
            <a:ext cx="5219700" cy="510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1160" y="583565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运行结果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文本向量表示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向量空间模型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文本相似度算法案例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如何优化上述</a:t>
            </a:r>
            <a:r>
              <a:rPr lang="zh-CN" altLang="en-US"/>
              <a:t>案例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0" y="1700530"/>
            <a:ext cx="1258570" cy="556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1916430"/>
            <a:ext cx="1043940" cy="23622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457200" y="2444750"/>
            <a:ext cx="8226425" cy="13823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238125" lvl="0" indent="-238125" algn="l" defTabSz="449580" eaLnBrk="1" fontAlgn="base" latinLnBrk="0" hangingPunct="1">
              <a:lnSpc>
                <a:spcPct val="100000"/>
              </a:lnSpc>
              <a:spcBef>
                <a:spcPts val="5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19430" lvl="1" indent="-200025" algn="l" defTabSz="449580" eaLnBrk="1" fontAlgn="base" latinLnBrk="0" hangingPunct="1">
              <a:lnSpc>
                <a:spcPct val="100000"/>
              </a:lnSpc>
              <a:spcBef>
                <a:spcPts val="4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8830" lvl="2" indent="-158750" algn="l" defTabSz="449580" eaLnBrk="1" fontAlgn="base" latinLnBrk="0" hangingPunct="1">
              <a:lnSpc>
                <a:spcPct val="100000"/>
              </a:lnSpc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20775" lvl="3" indent="-15875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43355" lvl="4" indent="-15875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1" fontAlgn="base" latinLnBrk="0" hangingPunct="1">
              <a:lnSpc>
                <a:spcPct val="100000"/>
              </a:lnSpc>
              <a:spcBef>
                <a:spcPts val="36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编码实现：文档</a:t>
            </a:r>
            <a:r>
              <a:rPr lang="en-US" altLang="zh-CN"/>
              <a:t> 2020</a:t>
            </a:r>
            <a:r>
              <a:rPr lang="zh-CN" altLang="en-US"/>
              <a:t>元旦</a:t>
            </a:r>
            <a:r>
              <a:rPr lang="en-US" altLang="zh-CN"/>
              <a:t>.txt</a:t>
            </a:r>
            <a:r>
              <a:rPr lang="zh-CN" altLang="en-US"/>
              <a:t>与文档</a:t>
            </a:r>
            <a:r>
              <a:rPr lang="en-US" altLang="zh-CN"/>
              <a:t>2019</a:t>
            </a:r>
            <a:r>
              <a:rPr lang="zh-CN" altLang="en-US"/>
              <a:t>元旦</a:t>
            </a:r>
            <a:r>
              <a:rPr lang="en-US" altLang="zh-CN"/>
              <a:t>.txt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2019</a:t>
            </a:r>
            <a:r>
              <a:rPr lang="zh-CN" altLang="en-US">
                <a:sym typeface="+mn-ea"/>
              </a:rPr>
              <a:t>春节</a:t>
            </a:r>
            <a:r>
              <a:rPr lang="en-US" altLang="zh-CN">
                <a:sym typeface="+mn-ea"/>
              </a:rPr>
              <a:t>.txt</a:t>
            </a:r>
            <a:r>
              <a:rPr lang="zh-CN" altLang="en-US">
                <a:sym typeface="+mn-ea"/>
              </a:rPr>
              <a:t>的相似度</a:t>
            </a:r>
            <a:r>
              <a:rPr lang="zh-CN" altLang="en-US">
                <a:sym typeface="+mn-ea"/>
              </a:rPr>
              <a:t>计算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970" y="116840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0923"/>
            <a:ext cx="8226425" cy="4522787"/>
          </a:xfrm>
        </p:spPr>
        <p:txBody>
          <a:bodyPr/>
          <a:p>
            <a:r>
              <a:rPr lang="zh-CN" altLang="en-US"/>
              <a:t>向量</a:t>
            </a:r>
            <a:br>
              <a:rPr lang="zh-CN" altLang="en-US"/>
            </a:br>
            <a:r>
              <a:rPr lang="zh-CN" altLang="en-US" sz="2400"/>
              <a:t>向量</a:t>
            </a:r>
            <a:r>
              <a:rPr lang="en-US" altLang="zh-CN" sz="2400"/>
              <a:t>v</a:t>
            </a:r>
            <a:r>
              <a:rPr lang="zh-CN" altLang="en-US" sz="2400"/>
              <a:t>是一个一维数组，可以由索引 [] 标识。例如 </a:t>
            </a:r>
            <a:r>
              <a:rPr lang="en-US" altLang="zh-CN" sz="2400"/>
              <a:t>v</a:t>
            </a:r>
            <a:r>
              <a:rPr lang="en-US" altLang="zh-CN" sz="2400" baseline="-25000"/>
              <a:t>1 </a:t>
            </a:r>
            <a:r>
              <a:rPr lang="en-US" altLang="zh-CN" sz="2400"/>
              <a:t>=0</a:t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3200"/>
              <a:t> 向量的余弦                                                                                                                                         </a:t>
            </a:r>
            <a:endParaRPr lang="zh-CN" altLang="en-US" sz="32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11530" y="2186940"/>
          <a:ext cx="7684770" cy="114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  <a:gridCol w="1280795"/>
                <a:gridCol w="1280795"/>
              </a:tblGrid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795" y="4364990"/>
            <a:ext cx="2956560" cy="1605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文本向量</a:t>
            </a:r>
            <a:r>
              <a:rPr lang="zh-CN" altLang="en-US"/>
              <a:t>表示？？？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1362710"/>
            <a:ext cx="8226425" cy="4931410"/>
          </a:xfrm>
        </p:spPr>
        <p:txBody>
          <a:bodyPr/>
          <a:p>
            <a:r>
              <a:rPr lang="en-US" altLang="zh-CN">
                <a:sym typeface="+mn-ea"/>
              </a:rPr>
              <a:t>BOW</a:t>
            </a:r>
            <a:r>
              <a:rPr lang="zh-CN" altLang="en-US">
                <a:sym typeface="+mn-ea"/>
              </a:rPr>
              <a:t>模型原理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Bag-of-words model </a:t>
            </a:r>
            <a:r>
              <a:rPr lang="zh-CN" altLang="en-US"/>
              <a:t>(BoW model) 最早出现在自然语言处理（Natural Language Processing）和信息检索（Information Retrieval）领域。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该模型忽略掉文本的语法和语序等要素，将其仅仅看作是若干个词汇的集合，文档中每个单词的出现都是独立的。BoW使用一组无序的单词(words)来表达一段文字或一个文档。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887730"/>
            <a:ext cx="8959215" cy="4522470"/>
          </a:xfrm>
        </p:spPr>
        <p:txBody>
          <a:bodyPr/>
          <a:p>
            <a:r>
              <a:rPr lang="en-US" altLang="zh-CN" sz="2800">
                <a:sym typeface="+mn-ea"/>
              </a:rPr>
              <a:t>BOW</a:t>
            </a:r>
            <a:r>
              <a:rPr lang="zh-CN" altLang="en-US" sz="2800">
                <a:sym typeface="+mn-ea"/>
              </a:rPr>
              <a:t>模型原理</a:t>
            </a:r>
            <a:endParaRPr lang="zh-CN" altLang="en-US" sz="2800"/>
          </a:p>
          <a:p>
            <a:r>
              <a:rPr lang="zh-CN" altLang="en-US" sz="2800"/>
              <a:t>首先给出两个简单的文本文档如下：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/>
              <a:t>   John likes to watch movies. Mary likes too.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John also likes to watch football games.</a:t>
            </a:r>
            <a:endParaRPr lang="zh-CN" altLang="en-US"/>
          </a:p>
          <a:p>
            <a:r>
              <a:rPr lang="zh-CN" altLang="en-US" sz="2400">
                <a:solidFill>
                  <a:srgbClr val="FF0000"/>
                </a:solidFill>
              </a:rPr>
              <a:t>基于上述两个文档中出现的单词，构建如下一个词典 (dictionary)：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2800"/>
              <a:t>{"John": </a:t>
            </a:r>
            <a:r>
              <a:rPr lang="zh-CN" altLang="en-US" sz="2800">
                <a:solidFill>
                  <a:srgbClr val="FF0000"/>
                </a:solidFill>
              </a:rPr>
              <a:t>1</a:t>
            </a:r>
            <a:r>
              <a:rPr lang="zh-CN" altLang="en-US" sz="2800"/>
              <a:t>, "likes": </a:t>
            </a:r>
            <a:r>
              <a:rPr lang="zh-CN" altLang="en-US" sz="2800">
                <a:solidFill>
                  <a:srgbClr val="FF0000"/>
                </a:solidFill>
              </a:rPr>
              <a:t>2</a:t>
            </a:r>
            <a:r>
              <a:rPr lang="zh-CN" altLang="en-US" sz="2800"/>
              <a:t>,"to": </a:t>
            </a:r>
            <a:r>
              <a:rPr lang="zh-CN" altLang="en-US" sz="2800">
                <a:solidFill>
                  <a:srgbClr val="FF0000"/>
                </a:solidFill>
              </a:rPr>
              <a:t>3</a:t>
            </a:r>
            <a:r>
              <a:rPr lang="zh-CN" altLang="en-US" sz="2800"/>
              <a:t>, "watch": </a:t>
            </a:r>
            <a:r>
              <a:rPr lang="zh-CN" altLang="en-US" sz="2800">
                <a:solidFill>
                  <a:srgbClr val="FF0000"/>
                </a:solidFill>
              </a:rPr>
              <a:t>4</a:t>
            </a:r>
            <a:r>
              <a:rPr lang="zh-CN" altLang="en-US" sz="2800"/>
              <a:t>, "movies": </a:t>
            </a:r>
            <a:r>
              <a:rPr lang="zh-CN" altLang="en-US" sz="2800">
                <a:solidFill>
                  <a:srgbClr val="FF0000"/>
                </a:solidFill>
              </a:rPr>
              <a:t>5</a:t>
            </a:r>
            <a:r>
              <a:rPr lang="zh-CN" altLang="en-US" sz="2800"/>
              <a:t>,"also": </a:t>
            </a:r>
            <a:r>
              <a:rPr lang="zh-CN" altLang="en-US" sz="2800">
                <a:solidFill>
                  <a:srgbClr val="FF0000"/>
                </a:solidFill>
              </a:rPr>
              <a:t>6</a:t>
            </a:r>
            <a:r>
              <a:rPr lang="zh-CN" altLang="en-US" sz="2800"/>
              <a:t>, "football": </a:t>
            </a:r>
            <a:r>
              <a:rPr lang="zh-CN" altLang="en-US" sz="2800">
                <a:solidFill>
                  <a:srgbClr val="FF0000"/>
                </a:solidFill>
              </a:rPr>
              <a:t>7</a:t>
            </a:r>
            <a:r>
              <a:rPr lang="zh-CN" altLang="en-US" sz="2800"/>
              <a:t>, "games": </a:t>
            </a:r>
            <a:r>
              <a:rPr lang="zh-CN" altLang="en-US" sz="2800">
                <a:solidFill>
                  <a:srgbClr val="FF0000"/>
                </a:solidFill>
              </a:rPr>
              <a:t>8</a:t>
            </a:r>
            <a:r>
              <a:rPr lang="zh-CN" altLang="en-US" sz="2800"/>
              <a:t>,"Mary": </a:t>
            </a:r>
            <a:r>
              <a:rPr lang="zh-CN" altLang="en-US" sz="2800">
                <a:solidFill>
                  <a:srgbClr val="FF0000"/>
                </a:solidFill>
              </a:rPr>
              <a:t>9</a:t>
            </a:r>
            <a:r>
              <a:rPr lang="zh-CN" altLang="en-US" sz="2800"/>
              <a:t>, "too": </a:t>
            </a:r>
            <a:r>
              <a:rPr lang="zh-CN" altLang="en-US" sz="2800">
                <a:solidFill>
                  <a:srgbClr val="FF0000"/>
                </a:solidFill>
              </a:rPr>
              <a:t>10</a:t>
            </a:r>
            <a:r>
              <a:rPr lang="zh-CN" altLang="en-US" sz="2800"/>
              <a:t>}</a:t>
            </a:r>
            <a:br>
              <a:rPr lang="zh-CN" altLang="en-US" sz="2800"/>
            </a:b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上面的词典中包含10个单词, 每个单词有唯一的索引, 那么每个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文本</a:t>
            </a:r>
            <a:r>
              <a:rPr lang="zh-CN" altLang="en-US" sz="2800">
                <a:sym typeface="+mn-ea"/>
              </a:rPr>
              <a:t>我们可以使用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一个10维的向量</a:t>
            </a:r>
            <a:r>
              <a:rPr lang="zh-CN" altLang="en-US" sz="2800">
                <a:sym typeface="+mn-ea"/>
              </a:rPr>
              <a:t>来表示。如下：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    [1, 2, 1, 1, 1, 0, 0, 0, 1, 1]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    [1, 1,1, 1, 0, 1, 1, 1, 0, 0]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175" y="1605280"/>
            <a:ext cx="6902450" cy="4522470"/>
          </a:xfrm>
        </p:spPr>
        <p:txBody>
          <a:bodyPr/>
          <a:p>
            <a:r>
              <a:rPr lang="zh-CN" altLang="en-US"/>
              <a:t>存在的</a:t>
            </a:r>
            <a:r>
              <a:rPr lang="zh-CN" altLang="en-US"/>
              <a:t>问题：</a:t>
            </a:r>
            <a:endParaRPr lang="zh-CN" altLang="en-US"/>
          </a:p>
          <a:p>
            <a:pPr lvl="1"/>
            <a:r>
              <a:rPr lang="zh-CN" altLang="en-US"/>
              <a:t>稀疏</a:t>
            </a:r>
            <a:r>
              <a:rPr lang="zh-CN" altLang="en-US"/>
              <a:t>矩阵</a:t>
            </a:r>
            <a:endParaRPr lang="zh-CN" altLang="en-US"/>
          </a:p>
          <a:p>
            <a:pPr lvl="1"/>
            <a:r>
              <a:rPr lang="zh-CN" altLang="en-US"/>
              <a:t>维数</a:t>
            </a:r>
            <a:r>
              <a:rPr lang="zh-CN" altLang="en-US"/>
              <a:t>高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238125" lvl="1" indent="-238125" algn="l">
              <a:spcBef>
                <a:spcPts val="565"/>
              </a:spcBef>
              <a:buSzTx/>
              <a:buChar char="•"/>
            </a:pPr>
            <a:r>
              <a:rPr lang="zh-CN" altLang="en-US" sz="3200"/>
              <a:t>通过Tf-idf，根据权重提取特征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代码实现过程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05" y="3213100"/>
            <a:ext cx="1086485" cy="730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文本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0095" y="3232785"/>
            <a:ext cx="1086485" cy="730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8685" y="3251835"/>
            <a:ext cx="1104900" cy="69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词袋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7900" y="3232150"/>
            <a:ext cx="1104900" cy="69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Tf-idf</a:t>
            </a:r>
            <a:r>
              <a:rPr lang="zh-CN" altLang="en-US">
                <a:solidFill>
                  <a:schemeClr val="tx1"/>
                </a:solidFill>
              </a:rPr>
              <a:t>特征</a:t>
            </a:r>
            <a:r>
              <a:rPr lang="zh-CN" altLang="en-US">
                <a:solidFill>
                  <a:schemeClr val="tx1"/>
                </a:solidFill>
              </a:rPr>
              <a:t>权重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00" y="3215640"/>
            <a:ext cx="1104900" cy="69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向量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295" y="3068955"/>
            <a:ext cx="4032250" cy="100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9" idx="1"/>
          </p:cNvCxnSpPr>
          <p:nvPr/>
        </p:nvCxnSpPr>
        <p:spPr>
          <a:xfrm flipV="1">
            <a:off x="1697990" y="3573145"/>
            <a:ext cx="281305" cy="57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  <a:endCxn id="8" idx="1"/>
          </p:cNvCxnSpPr>
          <p:nvPr/>
        </p:nvCxnSpPr>
        <p:spPr>
          <a:xfrm flipV="1">
            <a:off x="6011545" y="3561715"/>
            <a:ext cx="338455" cy="11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0260" y="4990465"/>
            <a:ext cx="5363845" cy="110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可用第三方库：</a:t>
            </a:r>
            <a:r>
              <a:rPr lang="en-US" altLang="zh-CN">
                <a:solidFill>
                  <a:schemeClr val="tx1"/>
                </a:solidFill>
              </a:rPr>
              <a:t>jieba\gensim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5" idx="3"/>
            <a:endCxn id="6" idx="1"/>
          </p:cNvCxnSpPr>
          <p:nvPr/>
        </p:nvCxnSpPr>
        <p:spPr>
          <a:xfrm flipV="1">
            <a:off x="3116580" y="3597910"/>
            <a:ext cx="332105" cy="635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文本向量表示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356360"/>
            <a:ext cx="8745855" cy="472249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gensim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介绍</a:t>
            </a:r>
            <a:br>
              <a:rPr lang="zh-CN" altLang="en-US"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ensim（generate similarity）是一个简单高效的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自然语言处理Python库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，用于抽取文档的语义主题（semantic topics）。</a:t>
            </a:r>
            <a:br>
              <a:rPr lang="zh-CN" altLang="en-US"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ensim的输入是原始的、无结构的数字文本（纯文本），内置的算法包括Word2Vec，FastText，潜在语义分析（Latent Semantic Analysis，LSA），潜在狄利克雷分布（Latent Dirichlet Allocation，LDA）等，通过计算训练语料中的统计共现模式自动发现文档的语义结构。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be7a160-13a8-4602-8e55-4d6dbb0fabb4}"/>
  <p:tag name="TABLE_ENDDRAG_ORIGIN_RECT" val="604*90"/>
  <p:tag name="TABLE_ENDDRAG_RECT" val="63*240*604*90"/>
</p:tagLst>
</file>

<file path=ppt/tags/tag2.xml><?xml version="1.0" encoding="utf-8"?>
<p:tagLst xmlns:p="http://schemas.openxmlformats.org/presentationml/2006/main">
  <p:tag name="KSO_WM_UNIT_PLACING_PICTURE_USER_VIEWPORT" val="{&quot;height&quot;:6444,&quot;width&quot;:9816}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WPS 演示</Application>
  <PresentationFormat>全屏显示(4:3)</PresentationFormat>
  <Paragraphs>191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Calibri</vt:lpstr>
      <vt:lpstr>草檀斋毛泽东字体</vt:lpstr>
      <vt:lpstr>华文行楷</vt:lpstr>
      <vt:lpstr>楷体_GB2312</vt:lpstr>
      <vt:lpstr>新宋体</vt:lpstr>
      <vt:lpstr>微软雅黑</vt:lpstr>
      <vt:lpstr>Times New Roman</vt:lpstr>
      <vt:lpstr>Arial Unicode MS</vt:lpstr>
      <vt:lpstr/>
      <vt:lpstr>默认设计模板</vt:lpstr>
      <vt:lpstr>默认设计模板</vt:lpstr>
      <vt:lpstr/>
      <vt:lpstr>Equation.DSMT4</vt:lpstr>
      <vt:lpstr>Equation.DSMT4</vt:lpstr>
      <vt:lpstr>PowerPoint 演示文稿</vt:lpstr>
      <vt:lpstr>主要内容</vt:lpstr>
      <vt:lpstr>1.文本向量表示</vt:lpstr>
      <vt:lpstr>PowerPoint 演示文稿</vt:lpstr>
      <vt:lpstr>BOW模型原理</vt:lpstr>
      <vt:lpstr>BOW模型原理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1.向量空间模型</vt:lpstr>
      <vt:lpstr>1.向量空间模型</vt:lpstr>
      <vt:lpstr>向量空间模型</vt:lpstr>
      <vt:lpstr>3.2 向量空间模型</vt:lpstr>
      <vt:lpstr>3.2 向量空间模型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65</cp:revision>
  <dcterms:created xsi:type="dcterms:W3CDTF">2010-05-15T12:35:00Z</dcterms:created>
  <dcterms:modified xsi:type="dcterms:W3CDTF">2022-03-14T05:01:45Z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