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563" r:id="rId9"/>
    <p:sldId id="565" r:id="rId10"/>
    <p:sldId id="567" r:id="rId11"/>
    <p:sldId id="568" r:id="rId12"/>
    <p:sldId id="569" r:id="rId13"/>
    <p:sldId id="571" r:id="rId14"/>
    <p:sldId id="566" r:id="rId15"/>
    <p:sldId id="570" r:id="rId16"/>
    <p:sldId id="434" r:id="rId17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17"/>
        <p:guide pos="29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268730"/>
            <a:ext cx="7565390" cy="4522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268730"/>
            <a:ext cx="5623560" cy="553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借鉴</a:t>
            </a:r>
            <a:r>
              <a:rPr lang="en-US" altLang="zh-CN"/>
              <a:t>https://wordart.com/,</a:t>
            </a:r>
            <a:r>
              <a:rPr lang="zh-CN" altLang="en-US"/>
              <a:t>制作一款图云</a:t>
            </a:r>
            <a:r>
              <a:rPr lang="zh-CN" altLang="en-US"/>
              <a:t>工具。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1.“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的概念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词云图的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图案例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“词云”</a:t>
            </a:r>
            <a:br>
              <a:rPr lang="en-US" altLang="zh-CN">
                <a:sym typeface="+mn-ea"/>
              </a:rPr>
            </a:br>
            <a:r>
              <a:rPr sz="2400">
                <a:sym typeface="+mn-ea"/>
              </a:rPr>
              <a:t>由美国西北大学新闻学副教授、新媒体专业主任里奇·戈登（Rich Gordon）于2006年最先使用。</a:t>
            </a:r>
            <a:br>
              <a:rPr sz="2400">
                <a:sym typeface="+mn-ea"/>
              </a:rPr>
            </a:br>
            <a:endParaRPr sz="2400">
              <a:sym typeface="+mn-ea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zh-CN"/>
              <a:t>1. “词云”的定义 </a:t>
            </a:r>
            <a:br>
              <a:rPr lang="en-US" altLang="zh-CN"/>
            </a:br>
            <a:r>
              <a:rPr lang="zh-CN" altLang="en-US" sz="2400">
                <a:solidFill>
                  <a:srgbClr val="FF0000"/>
                </a:solidFill>
              </a:rPr>
              <a:t>词云</a:t>
            </a:r>
            <a:r>
              <a:rPr lang="zh-CN" altLang="en-US" sz="2400"/>
              <a:t>是对网络文本中出现频率较高的</a:t>
            </a:r>
            <a:r>
              <a:rPr lang="zh-CN" altLang="en-US" sz="2400">
                <a:solidFill>
                  <a:srgbClr val="FF0000"/>
                </a:solidFill>
              </a:rPr>
              <a:t>关键词</a:t>
            </a:r>
            <a:r>
              <a:rPr lang="zh-CN" altLang="en-US" sz="2400"/>
              <a:t>予以</a:t>
            </a:r>
            <a:r>
              <a:rPr lang="zh-CN" altLang="en-US" sz="2400">
                <a:solidFill>
                  <a:srgbClr val="FF0000"/>
                </a:solidFill>
              </a:rPr>
              <a:t>视觉</a:t>
            </a:r>
            <a:r>
              <a:rPr lang="zh-CN" altLang="en-US" sz="2400"/>
              <a:t>上的突出，形成关键词云层或关键词</a:t>
            </a:r>
            <a:r>
              <a:rPr lang="zh-CN" altLang="en-US" sz="2400">
                <a:solidFill>
                  <a:srgbClr val="FF0000"/>
                </a:solidFill>
              </a:rPr>
              <a:t>渲染</a:t>
            </a:r>
            <a:r>
              <a:rPr lang="zh-CN" altLang="en-US" sz="2400"/>
              <a:t>，从而过滤掉大量的文本信息，使浏览网页者一眼扫过就可以得到文本的</a:t>
            </a:r>
            <a:r>
              <a:rPr lang="zh-CN" altLang="en-US" sz="2400">
                <a:solidFill>
                  <a:srgbClr val="FF0000"/>
                </a:solidFill>
              </a:rPr>
              <a:t>主旨</a:t>
            </a:r>
            <a:r>
              <a:rPr lang="zh-CN" altLang="en-US" sz="2400"/>
              <a:t>。</a:t>
            </a:r>
            <a:br>
              <a:rPr lang="zh-CN" altLang="en-US"/>
            </a:br>
            <a:r>
              <a:rPr lang="en-US" altLang="zh-CN" sz="2400">
                <a:solidFill>
                  <a:srgbClr val="FF0000"/>
                </a:solidFill>
              </a:rPr>
              <a:t>词云图</a:t>
            </a:r>
            <a:r>
              <a:rPr lang="en-US" altLang="zh-CN" sz="2400"/>
              <a:t>是根据词出现的频率生成词云，词的字体大小表现了其频率大小。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500"/>
              </a:spcBef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1700848"/>
            <a:ext cx="8226425" cy="4522787"/>
          </a:xfrm>
        </p:spPr>
        <p:txBody>
          <a:bodyPr/>
          <a:p>
            <a:r>
              <a:rPr lang="zh-CN" altLang="en-US"/>
              <a:t>“词云”的</a:t>
            </a:r>
            <a:r>
              <a:rPr lang="zh-CN" altLang="en-US"/>
              <a:t>应用</a:t>
            </a:r>
            <a:endParaRPr lang="zh-CN" altLang="en-US"/>
          </a:p>
          <a:p>
            <a:pPr lvl="2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教育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3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词云”在外语学习中有着开拓式的应用。在优秀的最新电子学习网站中，已经有使用人工智能方式辅助用户进行外语单词的学习。采用自动分析的方法，进行概率统计与与分析后，提供给外语学习者相应的词汇表与“词云”图。</a:t>
            </a:r>
            <a:b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文化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3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小说阅读中，“词云”图会提示关键词和主题索引，方便用户在互联网上快速阅读。在娱乐中，变幻莫测的词云图给用户提供充分的想象空间和娱乐趣味。可以相互采用彩云图卡片进行教育与娱乐。也可以将这些词云图保存打印下来，或者印在 T-Shirt 、明信片上，甚至是放到自己的网络相簿内，都是展现自己极佳的方式。  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470" y="45085"/>
            <a:ext cx="8226425" cy="1141413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词云图的生成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125855"/>
            <a:ext cx="8861425" cy="4522470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涉及模块：</a:t>
            </a:r>
            <a:r>
              <a:rPr lang="en-US" altLang="zh-CN"/>
              <a:t>wordcloud </a:t>
            </a:r>
            <a:r>
              <a:rPr lang="en-US" altLang="zh-CN" sz="2400"/>
              <a:t>一个优秀的词云展示第三方库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模块安装：</a:t>
            </a:r>
            <a:r>
              <a:rPr lang="en-US" altLang="zh-CN"/>
              <a:t>pip install wordcloud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500"/>
              </a:spcBef>
            </a:pPr>
            <a:endParaRPr lang="en-US" altLang="zh-CN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WordCloud对象参数</a:t>
            </a:r>
            <a:r>
              <a:rPr lang="zh-CN" altLang="en-US"/>
              <a:t>配置及其相应的方法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500"/>
              </a:spcBef>
            </a:pPr>
            <a:endParaRPr lang="zh-CN" altLang="en-US"/>
          </a:p>
          <a:p>
            <a:pPr>
              <a:lnSpc>
                <a:spcPct val="150000"/>
              </a:lnSpc>
              <a:spcBef>
                <a:spcPts val="500"/>
              </a:spcBef>
            </a:pPr>
            <a:endParaRPr lang="zh-CN" altLang="en-US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 sz="2400"/>
              <a:t>参考</a:t>
            </a:r>
            <a:r>
              <a:rPr lang="zh-CN" altLang="en-US" sz="2400"/>
              <a:t>网址：https://www.cnblogs.com/randysun/p/11215095.html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50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5725"/>
            <a:ext cx="8226425" cy="1141413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词云图的生成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140" y="767398"/>
            <a:ext cx="8226425" cy="4522787"/>
          </a:xfrm>
        </p:spPr>
        <p:txBody>
          <a:bodyPr/>
          <a:p>
            <a:r>
              <a:rPr lang="zh-CN" altLang="en-US" sz="2800"/>
              <a:t>生成</a:t>
            </a:r>
            <a:r>
              <a:rPr lang="zh-CN" altLang="en-US" sz="2800">
                <a:sym typeface="+mn-ea"/>
              </a:rPr>
              <a:t>WordCloud</a:t>
            </a:r>
            <a:r>
              <a:rPr lang="zh-CN" altLang="en-US" sz="2800"/>
              <a:t>对象</a:t>
            </a:r>
            <a:endParaRPr lang="zh-CN" altLang="en-US" sz="2800"/>
          </a:p>
          <a:p>
            <a:pPr lvl="2"/>
            <a:r>
              <a:rPr lang="zh-CN" altLang="en-US"/>
              <a:t>import wordcloud</a:t>
            </a:r>
            <a:endParaRPr lang="zh-CN" altLang="en-US"/>
          </a:p>
          <a:p>
            <a:pPr lvl="2"/>
            <a:r>
              <a:rPr lang="zh-CN" altLang="en-US"/>
              <a:t>w = wordcloud.WordCloud(</a:t>
            </a:r>
            <a:r>
              <a:rPr lang="en-US" altLang="zh-CN"/>
              <a:t>&lt;</a:t>
            </a:r>
            <a:r>
              <a:rPr lang="zh-CN" altLang="en-US"/>
              <a:t>参数</a:t>
            </a:r>
            <a:r>
              <a:rPr lang="en-US" altLang="zh-CN"/>
              <a:t>&gt;</a:t>
            </a:r>
            <a:r>
              <a:rPr lang="zh-CN" altLang="en-US"/>
              <a:t>)</a:t>
            </a:r>
            <a:endParaRPr lang="zh-CN" altLang="en-US"/>
          </a:p>
          <a:p>
            <a:pPr lvl="0"/>
            <a:r>
              <a:rPr lang="zh-CN" altLang="en-US" sz="3200"/>
              <a:t> </a:t>
            </a:r>
            <a:r>
              <a:rPr lang="zh-CN" altLang="en-US" sz="2800"/>
              <a:t>配置</a:t>
            </a:r>
            <a:r>
              <a:rPr lang="zh-CN" altLang="en-US" sz="2800">
                <a:sym typeface="+mn-ea"/>
              </a:rPr>
              <a:t>WordCloud对象</a:t>
            </a:r>
            <a:r>
              <a:rPr lang="zh-CN" altLang="en-US" sz="2800"/>
              <a:t>参数</a:t>
            </a:r>
            <a:br>
              <a:rPr lang="zh-CN" altLang="en-US" sz="2800"/>
            </a:br>
            <a:br>
              <a:rPr lang="zh-CN" altLang="en-US" sz="4260"/>
            </a:b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3445" y="2607945"/>
          <a:ext cx="8061325" cy="422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610"/>
                <a:gridCol w="5847715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width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指定词云对象生成图片的宽度，默认400像素</a:t>
                      </a:r>
                      <a:endParaRPr lang="zh-CN" altLang="en-US"/>
                    </a:p>
                  </a:txBody>
                  <a:tcPr/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指定词云对象生成图片的高度，默认200像素</a:t>
                      </a:r>
                      <a:endParaRPr lang="zh-CN" altLang="en-US"/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min_font_size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指定词云中字体的最小字号，默认4号</a:t>
                      </a:r>
                      <a:endParaRPr lang="zh-CN" altLang="en-US"/>
                    </a:p>
                  </a:txBody>
                  <a:tcPr/>
                </a:tc>
              </a:tr>
              <a:tr h="356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max_font_size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指定词云中字体的最大字号，根据高度自动调节</a:t>
                      </a:r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font_step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指定词云中字体字号的步进间隔，默认为1</a:t>
                      </a: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font_path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指定字体文件的路径，默认None</a:t>
                      </a:r>
                      <a:endParaRPr lang="zh-CN" altLang="en-US"/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max_words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指定词云显示的最大单词数量，默认200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stop_words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指定词云的排除词列表，即不显示的单词列表</a:t>
                      </a:r>
                      <a:endParaRPr lang="zh-CN" altLang="en-US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指定词云形状，默认为长方形，需要引用imread()函数</a:t>
                      </a:r>
                      <a:endParaRPr lang="zh-CN" altLang="en-US"/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background_color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指定词云图片的背景颜色，默认为黑色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词云图的生成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2190"/>
            <a:ext cx="8226425" cy="5115560"/>
          </a:xfrm>
        </p:spPr>
        <p:txBody>
          <a:bodyPr/>
          <a:p>
            <a:r>
              <a:rPr lang="zh-CN" altLang="en-US"/>
              <a:t>WordCloud对象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69290" y="1698625"/>
          <a:ext cx="7724140" cy="342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880"/>
                <a:gridCol w="4747260"/>
              </a:tblGrid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w.generate(txt)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向WordCloud对象w中加载文本txt，w.generate("Python and WordCloud")</a:t>
                      </a:r>
                      <a:endParaRPr lang="zh-CN" altLang="en-US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w.generate</a:t>
                      </a:r>
                      <a:r>
                        <a:rPr lang="en-US" altLang="zh-CN" sz="1800">
                          <a:sym typeface="+mn-ea"/>
                        </a:rPr>
                        <a:t>_from_text</a:t>
                      </a:r>
                      <a:r>
                        <a:rPr lang="zh-CN" altLang="en-US" sz="1800">
                          <a:sym typeface="+mn-ea"/>
                        </a:rPr>
                        <a:t>(txt)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向WordCloud对象w中加载文本txt，w.generate("Python and WordCloud")</a:t>
                      </a:r>
                      <a:endParaRPr lang="zh-CN" alt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w.</a:t>
                      </a:r>
                      <a:r>
                        <a:rPr lang="zh-CN" altLang="en-US"/>
                        <a:t>generate_from_frequencies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向WordCloud对象w中加载文本分词及其词频，w.generate_from_frequencies(</a:t>
                      </a:r>
                      <a:r>
                        <a:rPr lang="en-US" altLang="zh-CN" sz="1800">
                          <a:sym typeface="+mn-ea"/>
                        </a:rPr>
                        <a:t>{</a:t>
                      </a:r>
                      <a:r>
                        <a:rPr lang="zh-CN" altLang="en-US" sz="1800">
                          <a:sym typeface="+mn-ea"/>
                        </a:rPr>
                        <a:t>"Python</a:t>
                      </a:r>
                      <a:r>
                        <a:rPr lang="en-US" altLang="zh-CN" sz="1800">
                          <a:sym typeface="+mn-ea"/>
                        </a:rPr>
                        <a:t>”:2,”</a:t>
                      </a:r>
                      <a:r>
                        <a:rPr lang="zh-CN" altLang="en-US" sz="1800">
                          <a:sym typeface="+mn-ea"/>
                        </a:rPr>
                        <a:t>and</a:t>
                      </a:r>
                      <a:r>
                        <a:rPr lang="en-US" altLang="zh-CN" sz="1800">
                          <a:sym typeface="+mn-ea"/>
                        </a:rPr>
                        <a:t>”:1,”</a:t>
                      </a:r>
                      <a:r>
                        <a:rPr lang="zh-CN" altLang="en-US" sz="1800">
                          <a:sym typeface="+mn-ea"/>
                        </a:rPr>
                        <a:t>WordCloud"</a:t>
                      </a:r>
                      <a:r>
                        <a:rPr lang="en-US" altLang="zh-CN" sz="1800">
                          <a:sym typeface="+mn-ea"/>
                        </a:rPr>
                        <a:t>:3}</a:t>
                      </a:r>
                      <a:r>
                        <a:rPr lang="zh-CN" altLang="en-US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w.to_file(filename)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将词云输出为图像文件，.png或.jpg，w.to_file("outfile.png")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词云图的生成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词云图在</a:t>
            </a:r>
            <a:r>
              <a:rPr lang="en-US" altLang="zh-CN" sz="3200">
                <a:sym typeface="+mn-ea"/>
              </a:rPr>
              <a:t>matplotlib</a:t>
            </a:r>
            <a:r>
              <a:rPr lang="zh-CN" altLang="en-US" sz="3200">
                <a:sym typeface="+mn-ea"/>
              </a:rPr>
              <a:t>中的显示</a:t>
            </a:r>
            <a:endParaRPr lang="zh-CN" altLang="en-US" sz="3200"/>
          </a:p>
          <a:p>
            <a:pPr lvl="1"/>
            <a:r>
              <a:rPr lang="en-US" altLang="zh-CN" sz="3200">
                <a:sym typeface="+mn-ea"/>
              </a:rPr>
              <a:t>import 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matplotlib.pyplot</a:t>
            </a:r>
            <a:r>
              <a:rPr lang="en-US" altLang="zh-CN" sz="3200">
                <a:sym typeface="+mn-ea"/>
              </a:rPr>
              <a:t> as plt</a:t>
            </a:r>
            <a:endParaRPr lang="en-US" altLang="zh-CN" sz="3200"/>
          </a:p>
          <a:p>
            <a:pPr lvl="1"/>
            <a:r>
              <a:rPr lang="en-US" altLang="zh-CN" sz="3200">
                <a:sym typeface="+mn-ea"/>
              </a:rPr>
              <a:t>plt.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imshow</a:t>
            </a:r>
            <a:r>
              <a:rPr lang="en-US" altLang="zh-CN" sz="3200">
                <a:sym typeface="+mn-ea"/>
              </a:rPr>
              <a:t>(wc, interpolation='bilinear')</a:t>
            </a:r>
            <a:endParaRPr lang="en-US" altLang="zh-CN" sz="3200"/>
          </a:p>
          <a:p>
            <a:pPr lvl="1"/>
            <a:r>
              <a:rPr lang="zh-CN" altLang="en-US" sz="3200">
                <a:sym typeface="+mn-ea"/>
              </a:rPr>
              <a:t>plt.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axis</a:t>
            </a:r>
            <a:r>
              <a:rPr lang="zh-CN" altLang="en-US" sz="3200">
                <a:sym typeface="+mn-ea"/>
              </a:rPr>
              <a:t>('off') #取消坐标轴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plt.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show</a:t>
            </a:r>
            <a:r>
              <a:rPr lang="zh-CN" altLang="en-US" sz="3200">
                <a:sym typeface="+mn-ea"/>
              </a:rPr>
              <a:t>()</a:t>
            </a:r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145"/>
            <a:ext cx="8226425" cy="4713605"/>
          </a:xfrm>
        </p:spPr>
        <p:txBody>
          <a:bodyPr/>
          <a:p>
            <a:r>
              <a:rPr lang="zh-CN" altLang="en-US"/>
              <a:t>实现词云图</a:t>
            </a:r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处理文本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创建词云对象</a:t>
            </a:r>
            <a:endParaRPr lang="zh-CN" altLang="en-US"/>
          </a:p>
          <a:p>
            <a:pPr lvl="1"/>
            <a:r>
              <a:rPr lang="en-US" altLang="zh-CN"/>
              <a:t>3.</a:t>
            </a:r>
            <a:r>
              <a:rPr lang="zh-CN" altLang="en-US"/>
              <a:t>加载词云文本</a:t>
            </a:r>
            <a:r>
              <a:rPr lang="zh-CN" altLang="en-US">
                <a:sym typeface="+mn-ea"/>
              </a:rPr>
              <a:t>，并设置</a:t>
            </a:r>
            <a:r>
              <a:rPr lang="zh-CN" altLang="en-US">
                <a:sym typeface="+mn-ea"/>
              </a:rPr>
              <a:t>相关参数</a:t>
            </a:r>
            <a:endParaRPr lang="zh-CN" altLang="en-US"/>
          </a:p>
          <a:p>
            <a:pPr lvl="1"/>
            <a:r>
              <a:rPr lang="en-US" altLang="zh-CN"/>
              <a:t>4.</a:t>
            </a:r>
            <a:r>
              <a:rPr lang="zh-CN" altLang="en-US"/>
              <a:t>显示词云图</a:t>
            </a:r>
            <a:r>
              <a:rPr lang="en-US" altLang="zh-CN"/>
              <a:t>/</a:t>
            </a:r>
            <a:r>
              <a:rPr lang="zh-CN" altLang="en-US"/>
              <a:t>保存词云</a:t>
            </a:r>
            <a:r>
              <a:rPr lang="zh-CN" altLang="en-US"/>
              <a:t>图）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319405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调整文本，调整参数！！！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d85f38c-a5cd-4d35-a1b4-37be6816ba6f}"/>
  <p:tag name="TABLE_ENDDRAG_ORIGIN_RECT" val="596*447"/>
  <p:tag name="TABLE_ENDDRAG_RECT" val="80*216*596*447"/>
</p:tagLst>
</file>

<file path=ppt/tags/tag2.xml><?xml version="1.0" encoding="utf-8"?>
<p:tagLst xmlns:p="http://schemas.openxmlformats.org/presentationml/2006/main">
  <p:tag name="KSO_WM_UNIT_TABLE_BEAUTIFY" val="smartTable{4374e1e6-86e9-4d6f-9828-7378fb4ef896}"/>
  <p:tag name="TABLE_ENDDRAG_ORIGIN_RECT" val="608*197"/>
  <p:tag name="TABLE_ENDDRAG_RECT" val="52*133*608*197"/>
</p:tagLst>
</file>

<file path=ppt/tags/tag3.xml><?xml version="1.0" encoding="utf-8"?>
<p:tagLst xmlns:p="http://schemas.openxmlformats.org/presentationml/2006/main">
  <p:tag name="KSO_WM_UNIT_PLACING_PICTURE_USER_VIEWPORT" val="{&quot;height&quot;:7122,&quot;width&quot;:11914}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WPS 演示</Application>
  <PresentationFormat>全屏显示(4:3)</PresentationFormat>
  <Paragraphs>146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Calibri</vt:lpstr>
      <vt:lpstr>草檀斋毛泽东字体</vt:lpstr>
      <vt:lpstr>华文行楷</vt:lpstr>
      <vt:lpstr>楷体_GB2312</vt:lpstr>
      <vt:lpstr>新宋体</vt:lpstr>
      <vt:lpstr>微软雅黑</vt:lpstr>
      <vt:lpstr>Arial Unicode MS</vt:lpstr>
      <vt:lpstr/>
      <vt:lpstr>默认设计模板</vt:lpstr>
      <vt:lpstr>默认设计模板</vt:lpstr>
      <vt:lpstr/>
      <vt:lpstr>PowerPoint 演示文稿</vt:lpstr>
      <vt:lpstr>主要内容</vt:lpstr>
      <vt:lpstr>词云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55</cp:revision>
  <dcterms:created xsi:type="dcterms:W3CDTF">2010-05-15T12:35:00Z</dcterms:created>
  <dcterms:modified xsi:type="dcterms:W3CDTF">2022-03-20T09:36:03Z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