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26" r:id="rId30"/>
    <p:sldId id="618" r:id="rId31"/>
    <p:sldId id="620" r:id="rId32"/>
    <p:sldId id="621" r:id="rId33"/>
    <p:sldId id="622" r:id="rId34"/>
    <p:sldId id="623" r:id="rId35"/>
    <p:sldId id="625" r:id="rId36"/>
    <p:sldId id="624" r:id="rId37"/>
    <p:sldId id="616" r:id="rId38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217"/>
        <p:guide pos="29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9.jpe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9.jpeg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2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30712" y="1635621"/>
                <a:ext cx="7882575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最终的决策方程为：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表示数据进行了某种变换，对任意输入样本数据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3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因此可得：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" y="1635621"/>
                <a:ext cx="7882575" cy="3354765"/>
              </a:xfrm>
              <a:prstGeom prst="rect">
                <a:avLst/>
              </a:prstGeom>
              <a:blipFill rotWithShape="1">
                <a:blip r:embed="rId1"/>
                <a:stretch>
                  <a:fillRect l="-2" t="-15" r="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/>
          <p:cNvSpPr txBox="1"/>
          <p:nvPr/>
        </p:nvSpPr>
        <p:spPr>
          <a:xfrm>
            <a:off x="276853" y="953946"/>
            <a:ext cx="2532336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原理：距离与标签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60" y="1952545"/>
            <a:ext cx="2132880" cy="3758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04" y="2904189"/>
            <a:ext cx="2872989" cy="1219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45871" y="1514074"/>
            <a:ext cx="7882575" cy="4211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根据已知，目标是要找到一个最好的决策方程，（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的值），并且已知数据点到决策边界的距离计算方法，由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可得：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i="1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按照对于目标函数的想法，可定义为：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2722609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原理：目标函数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0016" y="2331080"/>
            <a:ext cx="3161430" cy="9740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17" y="3525657"/>
            <a:ext cx="3869819" cy="777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90" y="5060672"/>
            <a:ext cx="4395872" cy="9170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45871" y="1514074"/>
                <a:ext cx="7882575" cy="4169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min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要求的为距离，目的是找到离边界最近的样本点然后再求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PrePr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 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gmax</m:t>
                        </m:r>
                      </m:sup>
                      <m:e/>
                    </m:sPre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，即找到最合适的决策边界（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），使其离样本点的距离越大越好。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为了方便，进一步化简，已知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)&gt;0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，通过放缩变换，即</a:t>
                </a:r>
                <a:r>
                  <a:rPr lang="en-US" altLang="zh-CN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)&gt;1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，可得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最小值就是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因此只需要考虑                       即可。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1" y="1514074"/>
                <a:ext cx="7882575" cy="4169026"/>
              </a:xfrm>
              <a:prstGeom prst="rect">
                <a:avLst/>
              </a:prstGeom>
              <a:blipFill rotWithShape="1">
                <a:blip r:embed="rId1"/>
                <a:stretch>
                  <a:fillRect l="-5" t="-6" r="1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7407" y="978978"/>
            <a:ext cx="2722609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原理：目标函数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67" y="1411789"/>
            <a:ext cx="4568042" cy="973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62" y="4778665"/>
            <a:ext cx="2004234" cy="4115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14" y="5204963"/>
            <a:ext cx="1173582" cy="464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45871" y="1514074"/>
            <a:ext cx="78825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概况如下：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将上式求极大值的问题转换为求极小值的问题，即要求解的目标及其约束条件为：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2722609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原理：目标函数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960" y="1614027"/>
            <a:ext cx="3122913" cy="1168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84" y="4077769"/>
            <a:ext cx="3271748" cy="12661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45871" y="1514074"/>
            <a:ext cx="8089082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用于计算有约束条件下函数的极值优化问题，计算式如下：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可转化为：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套用以上方法将式（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）转换为：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原理：拉格朗日乘子法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283" y="4996988"/>
            <a:ext cx="5677475" cy="9008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12" y="3175866"/>
            <a:ext cx="4833176" cy="806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96" y="2068215"/>
            <a:ext cx="4705849" cy="806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45871" y="1514074"/>
                <a:ext cx="8089082" cy="4881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默认有一个定理可将问题转化：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groupChrPr>
                        <m:e/>
                      </m:groupChr>
                      <m:func>
                        <m:func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要求解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以得到极值，对式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求偏导，令偏导等于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，可得：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将上式带入式（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），相当于把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替换为与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的关系。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1" y="1514074"/>
                <a:ext cx="8089082" cy="4881144"/>
              </a:xfrm>
              <a:prstGeom prst="rect">
                <a:avLst/>
              </a:prstGeom>
              <a:blipFill rotWithShape="1">
                <a:blip r:embed="rId1"/>
                <a:stretch>
                  <a:fillRect l="-5" t="-5" r="-160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原理：拉格朗日乘子法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2" y="3532695"/>
            <a:ext cx="3335417" cy="21185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45871" y="1353815"/>
                <a:ext cx="8089082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将上式带入式（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），相当于把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替换为与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的关系，化简如下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式（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此时目标为，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值为多少时，式（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）中的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值最大，转化为求极小值：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1" y="1353815"/>
                <a:ext cx="8089082" cy="3323987"/>
              </a:xfrm>
              <a:prstGeom prst="rect">
                <a:avLst/>
              </a:prstGeom>
              <a:blipFill rotWithShape="1">
                <a:blip r:embed="rId1"/>
                <a:stretch>
                  <a:fillRect l="-5" t="-19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原理：拉格朗日乘子法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66" y="1888911"/>
            <a:ext cx="4648603" cy="14860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69" y="4427970"/>
            <a:ext cx="3711262" cy="15698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45871" y="1353815"/>
                <a:ext cx="8089082" cy="4571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式（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约束条件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是对求偏导得到的，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是拉格朗日乘子法自身的限制条件。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求得最优解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再计算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1" y="1353815"/>
                <a:ext cx="8089082" cy="4571444"/>
              </a:xfrm>
              <a:prstGeom prst="rect">
                <a:avLst/>
              </a:prstGeom>
              <a:blipFill rotWithShape="1">
                <a:blip r:embed="rId1"/>
                <a:stretch>
                  <a:fillRect l="-5" t="-14" r="3" b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原理：拉格朗日乘子法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281" y="5761872"/>
            <a:ext cx="7981672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solidFill>
                  <a:srgbClr val="CC009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Times New Roman" panose="02020603050405020304" pitchFamily="18" charset="0"/>
              </a:rPr>
              <a:t>至此完成了支持向量机中的基本数学推导。</a:t>
            </a:r>
            <a:endParaRPr lang="en-US" altLang="zh-CN" sz="3200" dirty="0">
              <a:solidFill>
                <a:srgbClr val="CC0099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01" y="1664903"/>
            <a:ext cx="4257857" cy="17669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27459" y="4827372"/>
                <a:ext cx="808908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对于如上图的情况，无法找到一个超平面使其样本点满足：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为解决这个问题，线性支持向量机对每个样本点引入松弛变量</a:t>
                </a:r>
                <a14:m>
                  <m:oMath xmlns:m="http://schemas.openxmlformats.org/officeDocument/2006/math">
                    <m:r>
                      <a:rPr lang="el-GR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US" altLang="zh-CN" sz="20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，放宽约束条件：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9" y="4827372"/>
                <a:ext cx="8089082" cy="1785104"/>
              </a:xfrm>
              <a:prstGeom prst="rect">
                <a:avLst/>
              </a:prstGeom>
              <a:blipFill rotWithShape="1">
                <a:blip r:embed="rId1"/>
                <a:stretch>
                  <a:fillRect l="-5" t="-6" r="-70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7408" y="978978"/>
            <a:ext cx="2307830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原理：软间隔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42" y="1447265"/>
            <a:ext cx="2964437" cy="25757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03042" y="4023048"/>
            <a:ext cx="296443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影响模型泛化预测问题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3018" y="4023048"/>
            <a:ext cx="296443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线性不可分问题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17" y="1447265"/>
            <a:ext cx="2964437" cy="25757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22568" y="99201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016" y="6099366"/>
            <a:ext cx="2618900" cy="417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356" y="5201779"/>
            <a:ext cx="1947288" cy="4179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76630" y="1514074"/>
            <a:ext cx="8089082" cy="2901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对于约束条件：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此时，新的目标函数定义为：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拉格朗日乘子法求解，可得：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08" y="978978"/>
            <a:ext cx="2307830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原理：软间隔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2568" y="99201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451" y="1772600"/>
            <a:ext cx="3022548" cy="480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72" y="2727899"/>
            <a:ext cx="2370277" cy="8260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60" y="4117280"/>
            <a:ext cx="4439946" cy="1761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556385"/>
            <a:ext cx="7386320" cy="4522470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算法原理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文本分类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27459" y="1447265"/>
            <a:ext cx="8089082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对于非线性情况，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的处理方法是选择一个核函数，通过将数据映射到高维空间，来解决在原始空间中线性不可分的问题。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原理：核函数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148" y="2509372"/>
            <a:ext cx="5349704" cy="36579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23793" y="6167289"/>
            <a:ext cx="296443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核函数作用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328" y="99201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27459" y="1447265"/>
                <a:ext cx="8089082" cy="3907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tabLst>
                    <a:tab pos="127000" algn="l"/>
                    <a:tab pos="622300" algn="l"/>
                    <a:tab pos="1409700" algn="l"/>
                  </a:tabLs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基本思路：设计核函数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127000" algn="l"/>
                    <a:tab pos="622300" algn="l"/>
                    <a:tab pos="1409700" algn="l"/>
                  </a:tabLs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假设对于非线性变换函数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，有函数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使得：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127000" algn="l"/>
                    <a:tab pos="622300" algn="l"/>
                    <a:tab pos="14097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127000" algn="l"/>
                    <a:tab pos="622300" algn="l"/>
                    <a:tab pos="1409700" algn="l"/>
                  </a:tabLs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则称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为核函数。其值为向量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使用函数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映射到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后，两个新向量的内积。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127000" algn="l"/>
                    <a:tab pos="622300" algn="l"/>
                    <a:tab pos="1409700" algn="l"/>
                  </a:tabLst>
                  <a:defRPr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  <a:tabLst>
                    <a:tab pos="127000" algn="l"/>
                    <a:tab pos="622300" algn="l"/>
                    <a:tab pos="1409700" algn="l"/>
                  </a:tabLst>
                  <a:defRPr/>
                </a:pPr>
                <a:r>
                  <a:rPr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事实上，可将线性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算法视为核函数取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zh-CN" altLang="en-US" sz="200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时的非线性</a:t>
                </a: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算法。</a:t>
                </a:r>
                <a:endParaRPr lang="zh-CN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9" y="1447265"/>
                <a:ext cx="8089082" cy="3907801"/>
              </a:xfrm>
              <a:prstGeom prst="rect">
                <a:avLst/>
              </a:prstGeom>
              <a:blipFill rotWithShape="1">
                <a:blip r:embed="rId1"/>
                <a:stretch>
                  <a:fillRect l="-5" t="-3" r="3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原理：核函数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328" y="99201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原理：核函数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328" y="99201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核函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1367155"/>
            <a:ext cx="8305800" cy="2647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7230" y="3930015"/>
            <a:ext cx="80276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1）对于线性核函数，没有专门需要设置的参数</a:t>
            </a:r>
            <a:endParaRPr lang="zh-CN" altLang="en-US"/>
          </a:p>
          <a:p>
            <a:r>
              <a:rPr lang="zh-CN" altLang="en-US"/>
              <a:t>2）对于多项式核函数，有三个参数。-d用来设置多项式核函数的最高此项次数，也就是公式中的d，默认值是3。-g用来设置核函数中的gamma参数设置，也就是公式中的第一个r(gamma)，默认值是1/k（k是类别数）。-r用来设置核函数中的coef0，也就是公式中的第二个r，默认值是0。</a:t>
            </a:r>
            <a:endParaRPr lang="zh-CN" altLang="en-US"/>
          </a:p>
          <a:p>
            <a:r>
              <a:rPr lang="zh-CN" altLang="en-US"/>
              <a:t>3）对于RBF核函数，有一个参数。-g用来设置核函数中的gamma参数设置，也就是公式中的第一个r(gamma)，默认值是1/k（k是类别数）。</a:t>
            </a:r>
            <a:endParaRPr lang="zh-CN" altLang="en-US"/>
          </a:p>
          <a:p>
            <a:r>
              <a:rPr lang="zh-CN" altLang="en-US"/>
              <a:t>4）对于sigmoid核函数，有两个参数。-g用来设置核函数中的gamma参数设置，也就是公式中的第一个r(gamma)，默认值是1/k（k是类别数）。-r用来设置核函数中的coef0，也就是公式中的第二个r，默认值是0。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017115" y="1616946"/>
            <a:ext cx="51097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127000" algn="l"/>
                <a:tab pos="622300" algn="l"/>
                <a:tab pos="1409700" algn="l"/>
              </a:tabLst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tabLst>
                <a:tab pos="127000" algn="l"/>
                <a:tab pos="622300" algn="l"/>
                <a:tab pos="1409700" algn="l"/>
              </a:tabLst>
              <a:defRPr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原理：核函数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328" y="99201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76" y="3073792"/>
            <a:ext cx="6002047" cy="30442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23793" y="6167289"/>
            <a:ext cx="296443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核函数的作用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36" y="2068316"/>
            <a:ext cx="4144726" cy="8617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37407" y="978978"/>
            <a:ext cx="3231657" cy="432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原理：核函数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328" y="99201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非线性支持向量机</a:t>
            </a:r>
            <a:endParaRPr lang="en-US" altLang="zh-CN" sz="2000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核函数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8034" b="2614"/>
          <a:stretch>
            <a:fillRect/>
          </a:stretch>
        </p:blipFill>
        <p:spPr>
          <a:xfrm>
            <a:off x="419100" y="1454785"/>
            <a:ext cx="8305800" cy="23660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7230" y="3930015"/>
            <a:ext cx="80276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1）对于线性核函数，没有专门需要设置的参数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2）对于多项式核函数，有三个参数。-d用来设置多项式核函数的最高此项次数，也就是公式中的d，默认值是3。-g用来设置核函数中的gamma参数设置，也就是公式中的第一个r(gamma)，默认值是1/k（k是类别数）。-r用来设置核函数中的coef0，也就是公式中的第二个r，默认值是0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3）对于RBF核函数，有一个参数。-g用来设置核函数中的gamma参数设置，也就是公式中的第一个r(gamma)，默认值是1/k（k是类别数）。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4）对于sigmoid核函数，有两个参数。-g用来设置核函数中的gamma参数设置，也就是公式中的第一个r(gamma)，默认值是1/k（k是类别数）。-r用来设置核函数中的coef0，也就是公式中的第二个r，默认值是0。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005" y="1605280"/>
            <a:ext cx="8319135" cy="452247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用于回归问题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SVR(Support Vector Regression,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支持向量回归）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用于分类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SVC(Support Vector Classification,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支持向量分类）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1297305"/>
            <a:ext cx="8531860" cy="4830445"/>
          </a:xfrm>
        </p:spPr>
        <p:txBody>
          <a:bodyPr/>
          <a:p>
            <a:r>
              <a:rPr lang="en-US" altLang="zh-CN"/>
              <a:t>from sklearn.svm import SVC</a:t>
            </a:r>
            <a:endParaRPr lang="zh-CN" altLang="en-US"/>
          </a:p>
          <a:p>
            <a:r>
              <a:rPr lang="zh-CN" altLang="en-US"/>
              <a:t>核心构造函数：</a:t>
            </a:r>
            <a:br>
              <a:rPr lang="zh-CN" altLang="en-US"/>
            </a:br>
            <a:r>
              <a:rPr lang="zh-CN" altLang="en-US"/>
              <a:t>SVC(*, C=1.0, </a:t>
            </a:r>
            <a:r>
              <a:rPr lang="zh-CN" altLang="en-US">
                <a:solidFill>
                  <a:srgbClr val="FF0000"/>
                </a:solidFill>
              </a:rPr>
              <a:t>kernel</a:t>
            </a:r>
            <a:r>
              <a:rPr lang="zh-CN" altLang="en-US"/>
              <a:t>='rbf', </a:t>
            </a:r>
            <a:r>
              <a:rPr lang="zh-CN" altLang="en-US">
                <a:solidFill>
                  <a:srgbClr val="FF0000"/>
                </a:solidFill>
              </a:rPr>
              <a:t>degree</a:t>
            </a:r>
            <a:r>
              <a:rPr lang="zh-CN" altLang="en-US"/>
              <a:t>=3, </a:t>
            </a:r>
            <a:r>
              <a:rPr lang="zh-CN" altLang="en-US">
                <a:solidFill>
                  <a:srgbClr val="FF0000"/>
                </a:solidFill>
              </a:rPr>
              <a:t>gamma</a:t>
            </a:r>
            <a:r>
              <a:rPr lang="zh-CN" altLang="en-US"/>
              <a:t>='scale', </a:t>
            </a:r>
            <a:r>
              <a:rPr lang="zh-CN" altLang="en-US">
                <a:solidFill>
                  <a:srgbClr val="FF0000"/>
                </a:solidFill>
              </a:rPr>
              <a:t>coef0</a:t>
            </a:r>
            <a:r>
              <a:rPr lang="zh-CN" altLang="en-US"/>
              <a:t>=0.0, shrinking=True, probability=False, tol=0.001, cache_size=200, class_weight=None, verbose=False, max_iter=-1, decision_function_shape='ovr', break_ties=False, random_state=None)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433"/>
            <a:ext cx="8226425" cy="4522787"/>
          </a:xfrm>
        </p:spPr>
        <p:txBody>
          <a:bodyPr/>
          <a:p>
            <a:r>
              <a:rPr lang="zh-CN" altLang="en-US" sz="1800"/>
              <a:t>参数说明：</a:t>
            </a:r>
            <a:endParaRPr lang="zh-CN" altLang="en-US" sz="1800"/>
          </a:p>
          <a:p>
            <a:r>
              <a:rPr lang="zh-CN" altLang="en-US" sz="1800"/>
              <a:t>C: float参数 默认值为1.0</a:t>
            </a:r>
            <a:endParaRPr lang="zh-CN" altLang="en-US" sz="1800"/>
          </a:p>
          <a:p>
            <a:r>
              <a:rPr lang="zh-CN" altLang="en-US" sz="1800"/>
              <a:t>错误项的惩罚系数。C越大，即对分错样本的惩罚程度越大，因此在训练样本中准确率越高，但是泛化能力降低，也就是对测试数据的分类准确率降低。相反，减小C的话，容许训练样本中有一些误分类错误样本，泛化能力强。对于训练样本带有噪声的情况，一般采用后者，把训练样本集中错误分类的样本作为噪声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kernel: str参数 默认为‘rbf’</a:t>
            </a:r>
            <a:endParaRPr lang="zh-CN" altLang="en-US" sz="1800"/>
          </a:p>
          <a:p>
            <a:r>
              <a:rPr lang="zh-CN" altLang="en-US" sz="1800"/>
              <a:t>算法中采用的核函数类型，可选参数有：</a:t>
            </a:r>
            <a:endParaRPr lang="zh-CN" altLang="en-US" sz="1800"/>
          </a:p>
          <a:p>
            <a:r>
              <a:rPr lang="zh-CN" altLang="en-US" sz="1800"/>
              <a:t>‘linear’:线性核函数</a:t>
            </a:r>
            <a:endParaRPr lang="zh-CN" altLang="en-US" sz="1800"/>
          </a:p>
          <a:p>
            <a:r>
              <a:rPr lang="zh-CN" altLang="en-US" sz="1800"/>
              <a:t>‘poly’：多项式核函数</a:t>
            </a:r>
            <a:endParaRPr lang="zh-CN" altLang="en-US" sz="1800"/>
          </a:p>
          <a:p>
            <a:r>
              <a:rPr lang="zh-CN" altLang="en-US" sz="1800"/>
              <a:t>‘rbf’：径像核函数/高斯核</a:t>
            </a:r>
            <a:endParaRPr lang="zh-CN" altLang="en-US" sz="1800"/>
          </a:p>
          <a:p>
            <a:r>
              <a:rPr lang="zh-CN" altLang="en-US" sz="1800"/>
              <a:t>‘sigmod’:sigmod核函数</a:t>
            </a:r>
            <a:endParaRPr lang="zh-CN" altLang="en-US" sz="1800"/>
          </a:p>
          <a:p>
            <a:r>
              <a:rPr lang="zh-CN" altLang="en-US" sz="1800"/>
              <a:t>‘precomputed’:核矩阵</a:t>
            </a:r>
            <a:endParaRPr lang="zh-CN" altLang="en-US" sz="1800"/>
          </a:p>
          <a:p>
            <a:r>
              <a:rPr lang="zh-CN" altLang="en-US" sz="1800"/>
              <a:t>还有一点需要说明，除了上面限定的核函数外，还可以给出自己定义的核函数，其实内部就是用你自己定义的核函数来计算核矩阵。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9540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433"/>
            <a:ext cx="8226425" cy="4522787"/>
          </a:xfrm>
        </p:spPr>
        <p:txBody>
          <a:bodyPr/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degree</a:t>
            </a:r>
            <a:r>
              <a:rPr lang="zh-CN" altLang="en-US" sz="1600">
                <a:sym typeface="+mn-ea"/>
              </a:rPr>
              <a:t>:int型参数 默认为3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这个参数只对多项式核函数有用，是指多项式核函数的阶数n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如果给的核函数参数是其他核函数，则会自动忽略该参数。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gamma：{'scale', 'auto'}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float参数 默认为auto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核函数系数，只对‘rbf’,‘poly’,‘sigmod’有效。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如果gamma为auto，代表其值为样本特征数的倒数，即1/n_features.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coef0</a:t>
            </a:r>
            <a:r>
              <a:rPr lang="zh-CN" altLang="en-US" sz="1600">
                <a:sym typeface="+mn-ea"/>
              </a:rPr>
              <a:t>:float参数 默认为0.0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核函数中的独立项，只有对‘poly’和‘sigmod’核函数有用，是指其中的参数c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probability：bool参数 默认为False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是否启用概率估计。 这必须在调用fit()之前启用，并且会fit()方法速度变慢。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shrinking：bool参数 默认为True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是否采用启发式收缩方式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tol: float参数  默认为1e^-3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svm停止训练的误差精度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cache_size：float参数 默认为200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指定训练所需要的内存，以MB为单位，默认为200MB。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class_weight：字典类型或者‘balance’字符串。默认为None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465" y="1246188"/>
            <a:ext cx="8226425" cy="4522787"/>
          </a:xfrm>
        </p:spPr>
        <p:txBody>
          <a:bodyPr/>
          <a:p>
            <a:r>
              <a:rPr lang="zh-CN" altLang="en-US" sz="1600">
                <a:sym typeface="+mn-ea"/>
              </a:rPr>
              <a:t>给每个类别分别设置不同的惩罚参数C，如果没有给，则会给所有类别都给C=1，即前面参数指出的参数C.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如果给定参数‘balance’，则使用y的值自动调整与输入数据中的类频率成反比的权重。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r>
              <a:rPr lang="zh-CN" altLang="en-US" sz="1600">
                <a:sym typeface="+mn-ea"/>
              </a:rPr>
              <a:t>verbose ：bool参数 默认为False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是否启用详细输出。 此设置利用libsvm中的每个进程运行时设置，如果启用，可能无法在多线程上下文中正常工作。一般情况都设为False，不用管它。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max_iter ：int参数 默认为-1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最大迭代次数，如果为-1，表示不限制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random_state：int型参数 默认为None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683" y="1167467"/>
            <a:ext cx="5253676" cy="5357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1863539"/>
            <a:ext cx="7965650" cy="3130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支持向量机（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Support Vector Machine, SVM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）是一类按监督学习（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supervised learning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）方式对数据进行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二元分类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的广义线性分类器（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generalized linear classifier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），其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决策边界是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对学习样本求解的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最大边距超平面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maximum-margin hyperplane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ts val="3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被提出于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1964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年，在二十世纪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年代后得到快速发展并衍生出一系列改进和扩展算法，在人像识别、文本分类等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模式识别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pattern recognition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）问题中有得到应用。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算法原理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-99695"/>
            <a:ext cx="8226425" cy="1141413"/>
          </a:xfrm>
        </p:spPr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分类算法实现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b="3661"/>
          <a:stretch>
            <a:fillRect/>
          </a:stretch>
        </p:blipFill>
        <p:spPr>
          <a:xfrm>
            <a:off x="1123950" y="835660"/>
            <a:ext cx="666750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文本分类</a:t>
            </a:r>
            <a:r>
              <a:rPr lang="en-GB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226425" cy="3996690"/>
          </a:xfrm>
        </p:spPr>
        <p:txBody>
          <a:bodyPr/>
          <a:p>
            <a:r>
              <a:rPr lang="zh-CN" altLang="en-US"/>
              <a:t>将豆瓣短评进行分类预测</a:t>
            </a:r>
            <a:br>
              <a:rPr lang="zh-CN" altLang="en-US"/>
            </a:br>
            <a:r>
              <a:rPr lang="zh-CN" altLang="en-US"/>
              <a:t>能否用</a:t>
            </a:r>
            <a:r>
              <a:rPr lang="en-US" altLang="zh-CN"/>
              <a:t>SVC</a:t>
            </a:r>
            <a:r>
              <a:rPr lang="zh-CN" altLang="en-US"/>
              <a:t>？？？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作业：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查阅</a:t>
            </a:r>
            <a:r>
              <a:rPr lang="en-US" altLang="zh-CN"/>
              <a:t>sklearn.svm.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SVC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了解网格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74656" y="1677969"/>
            <a:ext cx="1244338" cy="1178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1</a:t>
            </a:r>
            <a:endParaRPr lang="en-US" altLang="zh-CN" sz="4400" dirty="0"/>
          </a:p>
        </p:txBody>
      </p:sp>
      <p:sp>
        <p:nvSpPr>
          <p:cNvPr id="8" name="矩形: 圆角 7"/>
          <p:cNvSpPr/>
          <p:nvPr/>
        </p:nvSpPr>
        <p:spPr>
          <a:xfrm>
            <a:off x="2620652" y="1607269"/>
            <a:ext cx="5448692" cy="1319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算法原理</a:t>
            </a:r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01681"/>
            <a:ext cx="9143999" cy="2846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84810" y="1966912"/>
            <a:ext cx="3829050" cy="80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在样本空间中寻找一个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超平面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将不同类别的样本分开：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6852" y="1063770"/>
            <a:ext cx="1259717" cy="535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0" y="1966912"/>
            <a:ext cx="3829050" cy="2924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4810" y="3195528"/>
            <a:ext cx="3829050" cy="234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这里的每一条线都是可以把这个平面分开的，支持向量机要做的就是要在这些可以选择的直线中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选择一条最好的直线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来作为分类的直线。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6852" y="1063770"/>
            <a:ext cx="1259717" cy="535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392114"/>
            <a:ext cx="7882575" cy="8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给一个简单的解释，比如下面的两张图片，圆圈区域越大，说明这条直线对这些点放错的容忍度就越高</a:t>
            </a:r>
            <a:r>
              <a:rPr lang="zh-CN" altLang="en-US" sz="2000" dirty="0">
                <a:solidFill>
                  <a:schemeClr val="tx1"/>
                </a:solidFill>
                <a:latin typeface="pingfang SC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pingfang SC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91" y="2283886"/>
            <a:ext cx="4562689" cy="21918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3712" y="4458875"/>
            <a:ext cx="8152449" cy="196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pingfang SC"/>
              </a:rPr>
              <a:t>超平面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用于分割当前维度的一个空间。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一维可以用一个点来进行分割，二维用一条线来进行分割，那么这些点和线就叫做“超”平面。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加双引号是因为他们其实并不是正在的超平面，因为超平面是要求大于三维的。 所以四维空间里面的超平面就是三维。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6852" y="1063770"/>
            <a:ext cx="1259717" cy="535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1" y="1392114"/>
            <a:ext cx="5347944" cy="443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的空间里的超平面就是一条直线：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006878"/>
            <a:ext cx="1866900" cy="314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0144" y="2492384"/>
            <a:ext cx="2791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里面的超平面：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23" y="2967559"/>
            <a:ext cx="2524125" cy="333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86499" y="3434522"/>
                <a:ext cx="8389856" cy="2061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ts val="3000"/>
                  </a:lnSpc>
                </a:pPr>
                <a:r>
                  <a:rPr lang="en-US" altLang="zh-CN" sz="2000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其实这里的应该都不能叫超平面，因为超平面是三维以及三维以上的</a:t>
                </a:r>
                <a:r>
                  <a:rPr lang="en-US" altLang="zh-CN" sz="2000" dirty="0">
                    <a:solidFill>
                      <a:srgbClr val="CC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endParaRPr lang="en-US" altLang="zh-CN" sz="2000" dirty="0">
                  <a:solidFill>
                    <a:srgbClr val="CC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ts val="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我们把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看做是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...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，把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看做是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，那么就有：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ts val="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向量就是这个平面的法向量，我们要求的就是法向量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9" y="3434522"/>
                <a:ext cx="8389856" cy="2061975"/>
              </a:xfrm>
              <a:prstGeom prst="rect">
                <a:avLst/>
              </a:prstGeom>
              <a:blipFill rotWithShape="1">
                <a:blip r:embed="rId3"/>
                <a:stretch>
                  <a:fillRect l="-5" t="-2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6852" y="1063770"/>
            <a:ext cx="1259717" cy="535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524089"/>
            <a:ext cx="7882575" cy="827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支持向量机也不是找超平面了，而是找最好的超平面，其实就是函数间隔越大越好：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0" y="2429050"/>
            <a:ext cx="4171912" cy="20777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1157" y="4687580"/>
            <a:ext cx="7882575" cy="822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右边的明显要好过左边的，因为左边的可犯错空间大啊。所以我们要寻找的就是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最大最肥的超平面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hperplane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235458"/>
            <a:ext cx="6856232" cy="6412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算法原理</a:t>
            </a:r>
            <a:endParaRPr lang="zh-CN" altLang="en-US" sz="32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6853" y="953946"/>
            <a:ext cx="2532336" cy="5357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原理：距离与标签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3693" y="1613905"/>
                <a:ext cx="5184741" cy="2824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3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设超平面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平面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上有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两个点，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为平面的法向量，要求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到平面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的距离。</a:t>
                </a:r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计算可得：</a:t>
                </a:r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3000"/>
                  </a:lnSpc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3" y="1613905"/>
                <a:ext cx="5184741" cy="2824491"/>
              </a:xfrm>
              <a:prstGeom prst="rect">
                <a:avLst/>
              </a:prstGeom>
              <a:blipFill rotWithShape="1">
                <a:blip r:embed="rId1"/>
                <a:stretch>
                  <a:fillRect l="-4"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08" y="1265116"/>
            <a:ext cx="3619814" cy="32540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69058" y="465053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  点到决策边界的距离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5775" y="5046873"/>
            <a:ext cx="81524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定义数据集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)…(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为正例时，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=+1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；当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为负例时，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=-1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最终的决策方程为：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4" y="3607060"/>
            <a:ext cx="4595278" cy="72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76" y="6236974"/>
            <a:ext cx="2371246" cy="38556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170,&quot;width&quot;:13080}"/>
</p:tagLst>
</file>

<file path=ppt/tags/tag2.xml><?xml version="1.0" encoding="utf-8"?>
<p:tagLst xmlns:p="http://schemas.openxmlformats.org/presentationml/2006/main">
  <p:tag name="KSO_WM_UNIT_PLACING_PICTURE_USER_VIEWPORT" val="{&quot;height&quot;:4170,&quot;width&quot;:13080}"/>
</p:tagLst>
</file>

<file path=ppt/tags/tag3.xml><?xml version="1.0" encoding="utf-8"?>
<p:tagLst xmlns:p="http://schemas.openxmlformats.org/presentationml/2006/main">
  <p:tag name="KSO_WM_UNIT_PLACING_PICTURE_USER_VIEWPORT" val="{&quot;height&quot;:7122,&quot;width&quot;:7784}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5138</Words>
  <Application>WPS 演示</Application>
  <PresentationFormat>全屏显示(4:3)</PresentationFormat>
  <Paragraphs>356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Calibri</vt:lpstr>
      <vt:lpstr>草檀斋毛泽东字体</vt:lpstr>
      <vt:lpstr>华文行楷</vt:lpstr>
      <vt:lpstr>楷体_GB2312</vt:lpstr>
      <vt:lpstr>新宋体</vt:lpstr>
      <vt:lpstr>微软雅黑</vt:lpstr>
      <vt:lpstr>黑体</vt:lpstr>
      <vt:lpstr>pingfang SC</vt:lpstr>
      <vt:lpstr>Segoe Print</vt:lpstr>
      <vt:lpstr>Cambria Math</vt:lpstr>
      <vt:lpstr>Arial Unicode MS</vt:lpstr>
      <vt:lpstr>华文琥珀</vt:lpstr>
      <vt:lpstr/>
      <vt:lpstr>默认设计模板</vt:lpstr>
      <vt:lpstr>默认设计模板</vt:lpstr>
      <vt:lpstr/>
      <vt:lpstr>PowerPoint 演示文稿</vt:lpstr>
      <vt:lpstr>主要内容</vt:lpstr>
      <vt:lpstr>1.SVM算法原理</vt:lpstr>
      <vt:lpstr>PowerPoint 演示文稿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算法原理</vt:lpstr>
      <vt:lpstr>2.SVM分类算法实现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65</cp:revision>
  <dcterms:created xsi:type="dcterms:W3CDTF">2010-05-15T12:35:00Z</dcterms:created>
  <dcterms:modified xsi:type="dcterms:W3CDTF">2022-04-11T05:35:19Z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