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6" r:id="rId6"/>
    <p:sldId id="316" r:id="rId8"/>
    <p:sldId id="635" r:id="rId9"/>
    <p:sldId id="636" r:id="rId10"/>
    <p:sldId id="637" r:id="rId11"/>
    <p:sldId id="638" r:id="rId12"/>
    <p:sldId id="639" r:id="rId13"/>
  </p:sldIdLst>
  <p:sldSz cx="9144000" cy="6858000" type="screen4x3"/>
  <p:notesSz cx="6858000" cy="9144000"/>
  <p:defaultTextStyle>
    <a:defPPr>
      <a:defRPr lang="en-GB"/>
    </a:defPPr>
    <a:lvl1pPr marL="0" lvl="0" indent="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1pPr>
    <a:lvl2pPr marL="742950" lvl="1" indent="-28575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2pPr>
    <a:lvl3pPr marL="1143000" lvl="2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3pPr>
    <a:lvl4pPr marL="1600200" lvl="3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4pPr>
    <a:lvl5pPr marL="2057400" lvl="4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24" y="-68"/>
      </p:cViewPr>
      <p:guideLst>
        <p:guide orient="horz" pos="2217"/>
        <p:guide pos="2976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圆角矩形 5120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" name="圆角矩形 512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幻灯片图像占位符 5122"/>
          <p:cNvSpPr>
            <a:spLocks noGrp="1" noRot="1" noChangeAspect="1"/>
          </p:cNvSpPr>
          <p:nvPr>
            <p:ph type="sldImg"/>
          </p:nvPr>
        </p:nvSpPr>
        <p:spPr>
          <a:xfrm>
            <a:off x="-11798300" y="-11796712"/>
            <a:ext cx="11795125" cy="124888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lvl="0"/>
          </a:p>
        </p:txBody>
      </p:sp>
      <p:sp>
        <p:nvSpPr>
          <p:cNvPr id="5124" name="文本占位符 512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9216"/>
          <p:cNvSpPr txBox="1">
            <a:spLocks noGrp="1" noRot="1" noChangeAspect="1"/>
          </p:cNvSpPr>
          <p:nvPr>
            <p:ph type="sldImg"/>
          </p:nvPr>
        </p:nvSpPr>
        <p:spPr>
          <a:xfrm>
            <a:off x="-14225587" y="-11796712"/>
            <a:ext cx="16651287" cy="1249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" name="文本占位符 9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677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019" y="273050"/>
            <a:ext cx="2056606" cy="5854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50595" cy="5854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2.xml"/><Relationship Id="rId26" Type="http://schemas.openxmlformats.org/officeDocument/2006/relationships/image" Target="../media/image15.jpeg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2.jpeg"/><Relationship Id="rId22" Type="http://schemas.openxmlformats.org/officeDocument/2006/relationships/image" Target="../media/image11.jpeg"/><Relationship Id="rId21" Type="http://schemas.openxmlformats.org/officeDocument/2006/relationships/image" Target="../media/image10.jpe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矩形 1024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6" name="图片 1025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2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8" name="组合 1027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1029" name="矩形 1028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矩形 1029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5" name="矩形 1034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6" name="矩形 1035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7" name="矩形 1036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8" name="矩形 1037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9" name="矩形 1038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40" name="图片 10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1" name="文本框 1040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US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US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2048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0" name="图片 2049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205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2" name="组合 2051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2053" name="矩形 2052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" name="矩形 2053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矩形 2054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矩形 2055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矩形 2056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矩形 2057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" name="矩形 2058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0" name="矩形 2059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1" name="矩形 2060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2" name="矩形 2061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64" name="图片 20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5" name="文本框 2064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GB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pic>
        <p:nvPicPr>
          <p:cNvPr id="2066" name="图片 206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" name="图片 2066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8" name="矩形 2067"/>
          <p:cNvSpPr/>
          <p:nvPr/>
        </p:nvSpPr>
        <p:spPr>
          <a:xfrm>
            <a:off x="0" y="2565400"/>
            <a:ext cx="9144000" cy="1066800"/>
          </a:xfrm>
          <a:prstGeom prst="rect">
            <a:avLst/>
          </a:prstGeom>
          <a:gradFill rotWithShape="0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6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9" name="矩形 2068"/>
          <p:cNvSpPr/>
          <p:nvPr/>
        </p:nvSpPr>
        <p:spPr>
          <a:xfrm>
            <a:off x="8153400" y="4967288"/>
            <a:ext cx="969963" cy="900112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0" name="矩形 2069"/>
          <p:cNvSpPr/>
          <p:nvPr/>
        </p:nvSpPr>
        <p:spPr>
          <a:xfrm>
            <a:off x="8153400" y="3976688"/>
            <a:ext cx="969963" cy="900112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1" name="矩形 2070"/>
          <p:cNvSpPr/>
          <p:nvPr/>
        </p:nvSpPr>
        <p:spPr>
          <a:xfrm>
            <a:off x="6065838" y="5948363"/>
            <a:ext cx="1006475" cy="865187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2" name="矩形 2071"/>
          <p:cNvSpPr/>
          <p:nvPr/>
        </p:nvSpPr>
        <p:spPr>
          <a:xfrm>
            <a:off x="7134225" y="5943600"/>
            <a:ext cx="969963" cy="900113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3" name="矩形 2072"/>
          <p:cNvSpPr/>
          <p:nvPr/>
        </p:nvSpPr>
        <p:spPr>
          <a:xfrm>
            <a:off x="7107238" y="4967288"/>
            <a:ext cx="969962" cy="900112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4" name="矩形 2073"/>
          <p:cNvSpPr/>
          <p:nvPr/>
        </p:nvSpPr>
        <p:spPr>
          <a:xfrm>
            <a:off x="8174038" y="5957888"/>
            <a:ext cx="969962" cy="900112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5" name="直接连接符 2074"/>
          <p:cNvSpPr/>
          <p:nvPr/>
        </p:nvSpPr>
        <p:spPr>
          <a:xfrm>
            <a:off x="0" y="36576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6" name="直接连接符 2075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7" name="矩形 2076"/>
          <p:cNvSpPr/>
          <p:nvPr/>
        </p:nvSpPr>
        <p:spPr>
          <a:xfrm>
            <a:off x="0" y="0"/>
            <a:ext cx="9142413" cy="1447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8" name="矩形 2077"/>
          <p:cNvSpPr/>
          <p:nvPr/>
        </p:nvSpPr>
        <p:spPr>
          <a:xfrm>
            <a:off x="0" y="1439863"/>
            <a:ext cx="9144000" cy="1143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9" name="直接连接符 2078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80" name="文本框 2079"/>
          <p:cNvSpPr txBox="1"/>
          <p:nvPr/>
        </p:nvSpPr>
        <p:spPr>
          <a:xfrm>
            <a:off x="2830513" y="1851025"/>
            <a:ext cx="2924175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3600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成都东软学院</a:t>
            </a:r>
            <a:endParaRPr lang="zh-CN" altLang="en-GB" sz="360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84" name="图片 2083" descr="20110628100630_67615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191500" y="5975350"/>
            <a:ext cx="936625" cy="839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5" name="图片 2084" descr="e0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6107113" y="5959475"/>
            <a:ext cx="931862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6" name="图片 2085" descr="u=149333713,439651699&amp;fm=52&amp;gp=0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169275" y="4014788"/>
            <a:ext cx="93662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7" name="图片 2086" descr="u=2356377232,386728071&amp;fm=52&amp;gp=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7164388" y="5959475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8" name="图片 2087" descr="u=2436646101,3526013775&amp;fm=52&amp;gp=0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172450" y="4979988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9" name="图片 2088" descr="u=4274217244,516718485&amp;fm=52&amp;gp=0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7135813" y="5013325"/>
            <a:ext cx="903287" cy="8175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3072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4" name="图片 3073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307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6" name="组合 3075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3077" name="矩形 3076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矩形 3077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矩形 3078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矩形 3079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矩形 3080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矩形 3081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" name="矩形 3082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矩形 3083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矩形 3084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矩形 3085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矩形 3086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文本框 3087"/>
          <p:cNvSpPr txBox="1"/>
          <p:nvPr/>
        </p:nvSpPr>
        <p:spPr>
          <a:xfrm>
            <a:off x="7920038" y="6308725"/>
            <a:ext cx="106997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2000" b="1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NEUSOFT</a:t>
            </a:r>
            <a:endParaRPr lang="zh-CN" altLang="en-GB" sz="2000" b="1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sp>
        <p:nvSpPr>
          <p:cNvPr id="3089" name="日期占位符 3088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3090" name="文本框 3089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灯片编号占位符 3090"/>
          <p:cNvSpPr>
            <a:spLocks noGrp="1"/>
          </p:cNvSpPr>
          <p:nvPr>
            <p:ph type="sldNum"/>
          </p:nvPr>
        </p:nvSpPr>
        <p:spPr>
          <a:xfrm>
            <a:off x="5789613" y="4940300"/>
            <a:ext cx="2128837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  <p:sp>
        <p:nvSpPr>
          <p:cNvPr id="3092" name="标题 309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6425" cy="11414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lvl="0"/>
            <a:r>
              <a:rPr lang="zh-CN" altLang="en-GB" dirty="0"/>
              <a:t>单击此处编辑标题文的格式</a:t>
            </a:r>
            <a:endParaRPr lang="zh-CN" altLang="en-GB" dirty="0"/>
          </a:p>
        </p:txBody>
      </p:sp>
      <p:sp>
        <p:nvSpPr>
          <p:cNvPr id="3093" name="文本占位符 309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zh-CN" altLang="en-GB" dirty="0"/>
              <a:t>单击此处编辑大纲正文的格式</a:t>
            </a:r>
            <a:endParaRPr lang="zh-CN" altLang="en-GB" dirty="0"/>
          </a:p>
          <a:p>
            <a:pPr lvl="1"/>
            <a:r>
              <a:rPr lang="zh-CN" altLang="en-GB" dirty="0"/>
              <a:t>第二个大纲级</a:t>
            </a:r>
            <a:endParaRPr lang="zh-CN" altLang="en-GB" dirty="0"/>
          </a:p>
          <a:p>
            <a:pPr lvl="2"/>
            <a:r>
              <a:rPr lang="zh-CN" altLang="en-GB" dirty="0"/>
              <a:t>第三个大纲级</a:t>
            </a:r>
            <a:endParaRPr lang="zh-CN" altLang="en-GB" dirty="0"/>
          </a:p>
          <a:p>
            <a:pPr lvl="3"/>
            <a:r>
              <a:rPr lang="zh-CN" altLang="en-GB" dirty="0"/>
              <a:t>第四个大纲级</a:t>
            </a:r>
            <a:endParaRPr lang="zh-CN" altLang="en-GB" dirty="0"/>
          </a:p>
          <a:p>
            <a:pPr lvl="4"/>
            <a:r>
              <a:rPr lang="zh-CN" altLang="en-GB" dirty="0"/>
              <a:t>第五个大纲级</a:t>
            </a:r>
            <a:endParaRPr lang="zh-CN" altLang="en-GB" dirty="0"/>
          </a:p>
          <a:p>
            <a:pPr lvl="4"/>
            <a:r>
              <a:rPr lang="zh-CN" altLang="en-GB" dirty="0"/>
              <a:t>第六个大纲级</a:t>
            </a:r>
            <a:endParaRPr lang="zh-CN" altLang="en-GB" dirty="0"/>
          </a:p>
          <a:p>
            <a:pPr lvl="4"/>
            <a:r>
              <a:rPr lang="zh-CN" altLang="en-GB" dirty="0"/>
              <a:t>第七个大纲级</a:t>
            </a:r>
            <a:endParaRPr lang="zh-CN" altLang="en-GB" dirty="0"/>
          </a:p>
          <a:p>
            <a:pPr lvl="4"/>
            <a:r>
              <a:rPr lang="zh-CN" altLang="en-GB" dirty="0"/>
              <a:t>第八个大纲级</a:t>
            </a:r>
            <a:endParaRPr lang="zh-CN" altLang="en-GB" dirty="0"/>
          </a:p>
          <a:p>
            <a:pPr lvl="4"/>
            <a:r>
              <a:rPr lang="zh-CN" altLang="en-GB" dirty="0"/>
              <a:t>第九个大纲级</a:t>
            </a:r>
            <a:endParaRPr lang="zh-CN" alt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4096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" name="矩形 409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9" name="组合 4098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4100" name="矩形 4099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矩形 4100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矩形 4101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矩形 4102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矩形 4103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矩形 4104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" name="矩形 4105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7" name="矩形 4106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8" name="矩形 4107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矩形 4108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矩形 4109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1" name="文本框 4110"/>
          <p:cNvSpPr txBox="1"/>
          <p:nvPr/>
        </p:nvSpPr>
        <p:spPr>
          <a:xfrm>
            <a:off x="8120063" y="6400800"/>
            <a:ext cx="358775" cy="3063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2" name="日期占位符 4111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  <p:sp>
        <p:nvSpPr>
          <p:cNvPr id="4113" name="文本框 4112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4" name="文本框 4113"/>
          <p:cNvSpPr txBox="1"/>
          <p:nvPr/>
        </p:nvSpPr>
        <p:spPr>
          <a:xfrm>
            <a:off x="6480175" y="6342063"/>
            <a:ext cx="8667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/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GB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6144"/>
          <p:cNvSpPr txBox="1"/>
          <p:nvPr/>
        </p:nvSpPr>
        <p:spPr>
          <a:xfrm>
            <a:off x="1663700" y="2781300"/>
            <a:ext cx="5356225" cy="7080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文本大数据</a:t>
            </a: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endParaRPr lang="zh-CN" altLang="en-GB" sz="40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95" y="1556385"/>
            <a:ext cx="7386320" cy="4522470"/>
          </a:xfrm>
        </p:spPr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</a:rPr>
              <a:t>网格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</a:rPr>
              <a:t>搜索参数调优原理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网格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搜索参数调优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网格参数调优原理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一种调参手段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穷举搜索</a:t>
            </a:r>
            <a:r>
              <a:rPr lang="zh-CN" altLang="en-US"/>
              <a:t>：在全部候选的参数选择中，经过循环遍历，尝试每一种可能性，表现最好的参数就是最终的结果。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适用范围：网格搜索适用于</a:t>
            </a:r>
            <a:r>
              <a:rPr lang="zh-CN" altLang="en-US">
                <a:solidFill>
                  <a:srgbClr val="FF0000"/>
                </a:solidFill>
              </a:rPr>
              <a:t>三四个（或者更少）</a:t>
            </a:r>
            <a:r>
              <a:rPr lang="zh-CN" altLang="en-US"/>
              <a:t>的超参数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缺点：大数据集和多参数的状况下，</a:t>
            </a:r>
            <a:r>
              <a:rPr lang="zh-CN" altLang="en-US">
                <a:solidFill>
                  <a:srgbClr val="FF0000"/>
                </a:solidFill>
              </a:rPr>
              <a:t>很耗时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网格搜索参数调优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80" y="1262380"/>
            <a:ext cx="8957310" cy="4865370"/>
          </a:xfrm>
        </p:spPr>
        <p:txBody>
          <a:bodyPr/>
          <a:p>
            <a:r>
              <a:rPr lang="zh-CN" altLang="en-US"/>
              <a:t>导入库：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from </a:t>
            </a:r>
            <a:r>
              <a:rPr lang="en-US" altLang="zh-CN">
                <a:solidFill>
                  <a:srgbClr val="FF0000"/>
                </a:solidFill>
              </a:rPr>
              <a:t>sklearn.model_selection</a:t>
            </a:r>
            <a:r>
              <a:rPr lang="en-US" altLang="zh-CN"/>
              <a:t> import </a:t>
            </a:r>
            <a:r>
              <a:rPr lang="en-US" altLang="zh-CN">
                <a:solidFill>
                  <a:srgbClr val="FF0000"/>
                </a:solidFill>
              </a:rPr>
              <a:t>GridSearchCV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类：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class</a:t>
            </a:r>
            <a:r>
              <a:rPr lang="en-US" altLang="zh-CN">
                <a:solidFill>
                  <a:srgbClr val="FF0000"/>
                </a:solidFill>
              </a:rPr>
              <a:t> GridSearchCV</a:t>
            </a:r>
            <a:r>
              <a:rPr lang="en-US" altLang="zh-CN">
                <a:solidFill>
                  <a:schemeClr val="tx1"/>
                </a:solidFill>
              </a:rPr>
              <a:t>(BaseSearchCV)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网格搜索参数调优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698"/>
            <a:ext cx="8226425" cy="4522787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GridSearchCV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类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构造函数：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GridSearchCV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(estimator, param_grid, *,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scoring=None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n_jobs=None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, refit=True,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cv=None, verbose=0, pre_dispatch='2*n_jobs', error_score=nan, return_train_score=False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)</a:t>
            </a:r>
            <a:endParaRPr lang="zh-CN" altLang="en-US"/>
          </a:p>
          <a:p>
            <a:endParaRPr lang="zh-CN" altLang="en-US" sz="1800"/>
          </a:p>
          <a:p>
            <a:r>
              <a:rPr lang="zh-CN" altLang="en-US" sz="1800"/>
              <a:t>关键参数说明：</a:t>
            </a:r>
            <a:endParaRPr lang="zh-CN" altLang="en-US" sz="1800"/>
          </a:p>
          <a:p>
            <a:r>
              <a:rPr lang="zh-CN" altLang="en-US" sz="1800"/>
              <a:t>（1）</a:t>
            </a:r>
            <a:r>
              <a:rPr lang="zh-CN" altLang="en-US" sz="1800">
                <a:solidFill>
                  <a:srgbClr val="FF0000"/>
                </a:solidFill>
              </a:rPr>
              <a:t>estimator</a:t>
            </a:r>
            <a:endParaRPr lang="zh-CN" altLang="en-US" sz="1800"/>
          </a:p>
          <a:p>
            <a:r>
              <a:rPr lang="zh-CN" altLang="en-US" sz="1800"/>
              <a:t>选择使用的分类器，并且传入除需要确定最佳的参数之外的其他参数。每一个分类器都需要一个scoring参数，或者score方法：estimator=RandomForestClassifier(min_samples_split=100,min_samples_leaf=20,max_depth=8,max_features='sqrt',random_state=10),</a:t>
            </a:r>
            <a:endParaRPr lang="zh-CN" altLang="en-US" sz="1800"/>
          </a:p>
          <a:p>
            <a:r>
              <a:rPr lang="zh-CN" altLang="en-US" sz="1800"/>
              <a:t>（2）</a:t>
            </a:r>
            <a:r>
              <a:rPr lang="zh-CN" altLang="en-US" sz="1800">
                <a:solidFill>
                  <a:srgbClr val="FF0000"/>
                </a:solidFill>
              </a:rPr>
              <a:t> param_grid</a:t>
            </a:r>
            <a:endParaRPr lang="zh-CN" altLang="en-US" sz="1800"/>
          </a:p>
          <a:p>
            <a:r>
              <a:rPr lang="zh-CN" altLang="en-US" sz="1800"/>
              <a:t>需要最优化的参数的取值，值为字典或者列表，例如：param_grid =param_test1，param_test1 = {'n_estimators':range(10,71,10)}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网格搜索参数调优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260" y="1268730"/>
            <a:ext cx="7956550" cy="4522470"/>
          </a:xfrm>
        </p:spPr>
        <p:txBody>
          <a:bodyPr/>
          <a:p>
            <a:r>
              <a:rPr lang="zh-CN" altLang="en-US"/>
              <a:t>常用</a:t>
            </a:r>
            <a:r>
              <a:rPr lang="zh-CN" altLang="en-US"/>
              <a:t>属性：</a:t>
            </a:r>
            <a:endParaRPr lang="zh-CN" altLang="en-US"/>
          </a:p>
          <a:p>
            <a:pPr lvl="1"/>
            <a:r>
              <a:rPr lang="zh-CN" altLang="en-US"/>
              <a:t>best_estimator_：通过搜索参数得到的最好的估计器，当参数refit=False时该对象不可用</a:t>
            </a:r>
            <a:endParaRPr lang="zh-CN" altLang="en-US"/>
          </a:p>
          <a:p>
            <a:pPr lvl="1"/>
            <a:r>
              <a:rPr lang="zh-CN" altLang="en-US"/>
              <a:t>best_score_：float类型，输出最好的成绩</a:t>
            </a:r>
            <a:endParaRPr lang="zh-CN" altLang="en-US"/>
          </a:p>
          <a:p>
            <a:pPr lvl="1"/>
            <a:r>
              <a:rPr lang="zh-CN" altLang="en-US"/>
              <a:t>best_params_：通过网格搜索得到的score最好对应的参数</a:t>
            </a:r>
            <a:endParaRPr lang="zh-CN" altLang="en-US"/>
          </a:p>
          <a:p>
            <a:r>
              <a:rPr lang="zh-CN" altLang="en-US"/>
              <a:t>常用</a:t>
            </a:r>
            <a:r>
              <a:rPr lang="zh-CN" altLang="en-US"/>
              <a:t>方法：</a:t>
            </a:r>
            <a:endParaRPr lang="zh-CN" altLang="en-US"/>
          </a:p>
          <a:p>
            <a:pPr lvl="1"/>
            <a:r>
              <a:rPr lang="zh-CN" altLang="en-US"/>
              <a:t>fit(X,y=None,groups=None,fit_params)：在数据集上运行所有的参数组合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970"/>
            <a:ext cx="8226425" cy="1141413"/>
          </a:xfrm>
        </p:spPr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网格搜索参数调优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6650" y="1004570"/>
            <a:ext cx="7233920" cy="56743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122,&quot;width&quot;:9698}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WPS 演示</Application>
  <PresentationFormat>全屏显示(4:3)</PresentationFormat>
  <Paragraphs>53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Calibri</vt:lpstr>
      <vt:lpstr>草檀斋毛泽东字体</vt:lpstr>
      <vt:lpstr>华文行楷</vt:lpstr>
      <vt:lpstr>楷体_GB2312</vt:lpstr>
      <vt:lpstr>新宋体</vt:lpstr>
      <vt:lpstr>微软雅黑</vt:lpstr>
      <vt:lpstr>黑体</vt:lpstr>
      <vt:lpstr>pingfang SC</vt:lpstr>
      <vt:lpstr>Segoe Print</vt:lpstr>
      <vt:lpstr>Cambria Math</vt:lpstr>
      <vt:lpstr>Arial Unicode MS</vt:lpstr>
      <vt:lpstr>华文琥珀</vt:lpstr>
      <vt:lpstr/>
      <vt:lpstr>默认设计模板</vt:lpstr>
      <vt:lpstr>默认设计模板</vt:lpstr>
      <vt:lpstr/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硕士论文答辩PPT模板</dc:title>
  <dc:creator>阿达游</dc:creator>
  <dc:subject>PPT无忧专业PPT资源网站</dc:subject>
  <cp:lastModifiedBy>远涛</cp:lastModifiedBy>
  <cp:revision>67</cp:revision>
  <dcterms:created xsi:type="dcterms:W3CDTF">2010-05-15T12:35:00Z</dcterms:created>
  <dcterms:modified xsi:type="dcterms:W3CDTF">2022-04-13T07:21:35Z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66F9D6787AE941518D1F46B57EA699B9</vt:lpwstr>
  </property>
</Properties>
</file>