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mpiere" charset="1" panose="02000000000000000000"/>
      <p:regular r:id="rId15"/>
    </p:embeddedFont>
    <p:embeddedFont>
      <p:font typeface="Handy Casual" charset="1" panose="00000500000000000000"/>
      <p:regular r:id="rId16"/>
    </p:embeddedFont>
    <p:embeddedFont>
      <p:font typeface="Open Sans Condensed Bold" charset="1" panose="00000000000000000000"/>
      <p:regular r:id="rId17"/>
    </p:embeddedFont>
    <p:embeddedFont>
      <p:font typeface="Open Sans Condensed" charset="1" panose="00000000000000000000"/>
      <p:regular r:id="rId18"/>
    </p:embeddedFont>
    <p:embeddedFont>
      <p:font typeface="Calibri (MS) Bold" charset="1" panose="020F0702030404030204"/>
      <p:regular r:id="rId19"/>
    </p:embeddedFont>
    <p:embeddedFont>
      <p:font typeface="Canva Sans Bold" charset="1" panose="020B0803030501040103"/>
      <p:regular r:id="rId20"/>
    </p:embeddedFont>
    <p:embeddedFont>
      <p:font typeface="Atkinson Hyperlegible" charset="1" panose="00000000000000000000"/>
      <p:regular r:id="rId21"/>
    </p:embeddedFont>
    <p:embeddedFont>
      <p:font typeface="Atkinson Hyperlegible Bold" charset="1" panose="00000000000000000000"/>
      <p:regular r:id="rId22"/>
    </p:embeddedFont>
    <p:embeddedFont>
      <p:font typeface="Open Sans SemiCondensed Bold" charset="1" panose="00000000000000000000"/>
      <p:regular r:id="rId23"/>
    </p:embeddedFont>
    <p:embeddedFont>
      <p:font typeface="Open Sans SemiCondensed" charset="1" panose="00000000000000000000"/>
      <p:regular r:id="rId24"/>
    </p:embeddedFont>
    <p:embeddedFont>
      <p:font typeface="Calibri (MS)" charset="1" panose="020F050202020403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jpeg" Type="http://schemas.openxmlformats.org/officeDocument/2006/relationships/image"/><Relationship Id="rId3" Target="../media/image3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jpe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34.svg" Type="http://schemas.openxmlformats.org/officeDocument/2006/relationships/image"/><Relationship Id="rId5" Target="../media/image35.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jpeg" Type="http://schemas.openxmlformats.org/officeDocument/2006/relationships/image"/><Relationship Id="rId3" Target="../media/image30.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50.jpeg" Type="http://schemas.openxmlformats.org/officeDocument/2006/relationships/image"/><Relationship Id="rId2" Target="../media/image42.png" Type="http://schemas.openxmlformats.org/officeDocument/2006/relationships/image"/><Relationship Id="rId3" Target="../media/image43.sv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 Id="rId6" Target="../media/image46.png" Type="http://schemas.openxmlformats.org/officeDocument/2006/relationships/image"/><Relationship Id="rId7" Target="../media/image47.svg" Type="http://schemas.openxmlformats.org/officeDocument/2006/relationships/image"/><Relationship Id="rId8" Target="../media/image48.png" Type="http://schemas.openxmlformats.org/officeDocument/2006/relationships/image"/><Relationship Id="rId9" Target="../media/image4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831487" y="3169710"/>
            <a:ext cx="979008" cy="173336"/>
            <a:chOff x="0" y="0"/>
            <a:chExt cx="979005" cy="173330"/>
          </a:xfrm>
        </p:grpSpPr>
        <p:sp>
          <p:nvSpPr>
            <p:cNvPr name="Freeform 3" id="3"/>
            <p:cNvSpPr/>
            <p:nvPr/>
          </p:nvSpPr>
          <p:spPr>
            <a:xfrm flipH="false" flipV="false" rot="0">
              <a:off x="-1778" y="0"/>
              <a:ext cx="981456" cy="173609"/>
            </a:xfrm>
            <a:custGeom>
              <a:avLst/>
              <a:gdLst/>
              <a:ahLst/>
              <a:cxnLst/>
              <a:rect r="r" b="b" t="t" l="l"/>
              <a:pathLst>
                <a:path h="173609" w="981456">
                  <a:moveTo>
                    <a:pt x="183642" y="20701"/>
                  </a:moveTo>
                  <a:cubicBezTo>
                    <a:pt x="185293" y="23368"/>
                    <a:pt x="187071" y="26162"/>
                    <a:pt x="188722" y="28829"/>
                  </a:cubicBezTo>
                  <a:cubicBezTo>
                    <a:pt x="187452" y="29845"/>
                    <a:pt x="186055" y="30861"/>
                    <a:pt x="184658" y="31750"/>
                  </a:cubicBezTo>
                  <a:lnTo>
                    <a:pt x="184658" y="31750"/>
                  </a:lnTo>
                  <a:cubicBezTo>
                    <a:pt x="182372" y="29210"/>
                    <a:pt x="180086" y="26797"/>
                    <a:pt x="177927" y="24257"/>
                  </a:cubicBezTo>
                  <a:cubicBezTo>
                    <a:pt x="179832" y="22987"/>
                    <a:pt x="181737" y="21844"/>
                    <a:pt x="183642" y="20574"/>
                  </a:cubicBezTo>
                  <a:close/>
                  <a:moveTo>
                    <a:pt x="917702" y="62865"/>
                  </a:moveTo>
                  <a:cubicBezTo>
                    <a:pt x="922020" y="62865"/>
                    <a:pt x="926084" y="64643"/>
                    <a:pt x="929386" y="68453"/>
                  </a:cubicBezTo>
                  <a:cubicBezTo>
                    <a:pt x="921385" y="68580"/>
                    <a:pt x="914273" y="68707"/>
                    <a:pt x="907161" y="68961"/>
                  </a:cubicBezTo>
                  <a:cubicBezTo>
                    <a:pt x="907161" y="68072"/>
                    <a:pt x="907034" y="67310"/>
                    <a:pt x="907034" y="66421"/>
                  </a:cubicBezTo>
                  <a:cubicBezTo>
                    <a:pt x="910463" y="64135"/>
                    <a:pt x="914146" y="62865"/>
                    <a:pt x="917702" y="62865"/>
                  </a:cubicBezTo>
                  <a:close/>
                  <a:moveTo>
                    <a:pt x="954278" y="65786"/>
                  </a:moveTo>
                  <a:cubicBezTo>
                    <a:pt x="951611" y="69469"/>
                    <a:pt x="948817" y="71755"/>
                    <a:pt x="945261" y="71755"/>
                  </a:cubicBezTo>
                  <a:cubicBezTo>
                    <a:pt x="942848" y="71755"/>
                    <a:pt x="940181" y="70739"/>
                    <a:pt x="937006" y="68580"/>
                  </a:cubicBezTo>
                  <a:cubicBezTo>
                    <a:pt x="943356" y="67564"/>
                    <a:pt x="948436" y="66675"/>
                    <a:pt x="954278" y="65786"/>
                  </a:cubicBezTo>
                  <a:close/>
                  <a:moveTo>
                    <a:pt x="332867" y="82423"/>
                  </a:moveTo>
                  <a:cubicBezTo>
                    <a:pt x="332994" y="82423"/>
                    <a:pt x="333121" y="82423"/>
                    <a:pt x="333248" y="82423"/>
                  </a:cubicBezTo>
                  <a:cubicBezTo>
                    <a:pt x="336550" y="83058"/>
                    <a:pt x="339725" y="84074"/>
                    <a:pt x="343408" y="85090"/>
                  </a:cubicBezTo>
                  <a:lnTo>
                    <a:pt x="343408" y="85090"/>
                  </a:lnTo>
                  <a:cubicBezTo>
                    <a:pt x="341884" y="87249"/>
                    <a:pt x="338455" y="88519"/>
                    <a:pt x="335407" y="88519"/>
                  </a:cubicBezTo>
                  <a:cubicBezTo>
                    <a:pt x="332994" y="88519"/>
                    <a:pt x="330835" y="87757"/>
                    <a:pt x="329692" y="86360"/>
                  </a:cubicBezTo>
                  <a:cubicBezTo>
                    <a:pt x="329184" y="85725"/>
                    <a:pt x="329057" y="83947"/>
                    <a:pt x="329311" y="83693"/>
                  </a:cubicBezTo>
                  <a:cubicBezTo>
                    <a:pt x="330327" y="83058"/>
                    <a:pt x="331597" y="82296"/>
                    <a:pt x="332740" y="82296"/>
                  </a:cubicBezTo>
                  <a:close/>
                  <a:moveTo>
                    <a:pt x="273050" y="85979"/>
                  </a:moveTo>
                  <a:cubicBezTo>
                    <a:pt x="275971" y="85979"/>
                    <a:pt x="278511" y="87884"/>
                    <a:pt x="281178" y="91694"/>
                  </a:cubicBezTo>
                  <a:cubicBezTo>
                    <a:pt x="274701" y="91567"/>
                    <a:pt x="269621" y="91440"/>
                    <a:pt x="262636" y="91313"/>
                  </a:cubicBezTo>
                  <a:cubicBezTo>
                    <a:pt x="266827" y="87630"/>
                    <a:pt x="270129" y="85852"/>
                    <a:pt x="273050" y="85852"/>
                  </a:cubicBezTo>
                  <a:close/>
                  <a:moveTo>
                    <a:pt x="299339" y="84074"/>
                  </a:moveTo>
                  <a:cubicBezTo>
                    <a:pt x="303022" y="84074"/>
                    <a:pt x="305689" y="86741"/>
                    <a:pt x="307848" y="92329"/>
                  </a:cubicBezTo>
                  <a:cubicBezTo>
                    <a:pt x="302768" y="89916"/>
                    <a:pt x="298450" y="87757"/>
                    <a:pt x="293878" y="85598"/>
                  </a:cubicBezTo>
                  <a:cubicBezTo>
                    <a:pt x="295910" y="84582"/>
                    <a:pt x="297688" y="84074"/>
                    <a:pt x="299339" y="84074"/>
                  </a:cubicBezTo>
                  <a:close/>
                  <a:moveTo>
                    <a:pt x="865124" y="83820"/>
                  </a:moveTo>
                  <a:cubicBezTo>
                    <a:pt x="863727" y="90932"/>
                    <a:pt x="861822" y="94107"/>
                    <a:pt x="858774" y="94107"/>
                  </a:cubicBezTo>
                  <a:cubicBezTo>
                    <a:pt x="856742" y="94107"/>
                    <a:pt x="854202" y="92710"/>
                    <a:pt x="851027" y="90170"/>
                  </a:cubicBezTo>
                  <a:cubicBezTo>
                    <a:pt x="855345" y="88265"/>
                    <a:pt x="859536" y="86360"/>
                    <a:pt x="865124" y="83820"/>
                  </a:cubicBezTo>
                  <a:close/>
                  <a:moveTo>
                    <a:pt x="217297" y="91313"/>
                  </a:moveTo>
                  <a:cubicBezTo>
                    <a:pt x="214630" y="96266"/>
                    <a:pt x="212344" y="97790"/>
                    <a:pt x="210058" y="97790"/>
                  </a:cubicBezTo>
                  <a:cubicBezTo>
                    <a:pt x="207772" y="97790"/>
                    <a:pt x="205740" y="96266"/>
                    <a:pt x="203581" y="94869"/>
                  </a:cubicBezTo>
                  <a:cubicBezTo>
                    <a:pt x="203581" y="93853"/>
                    <a:pt x="203581" y="92837"/>
                    <a:pt x="203581" y="91821"/>
                  </a:cubicBezTo>
                  <a:cubicBezTo>
                    <a:pt x="207645" y="91694"/>
                    <a:pt x="211709" y="91567"/>
                    <a:pt x="217297" y="91313"/>
                  </a:cubicBezTo>
                  <a:close/>
                  <a:moveTo>
                    <a:pt x="377571" y="118999"/>
                  </a:moveTo>
                  <a:cubicBezTo>
                    <a:pt x="377571" y="118999"/>
                    <a:pt x="377571" y="118999"/>
                    <a:pt x="377571" y="118999"/>
                  </a:cubicBezTo>
                  <a:cubicBezTo>
                    <a:pt x="379222" y="118999"/>
                    <a:pt x="382397" y="120904"/>
                    <a:pt x="382397" y="122047"/>
                  </a:cubicBezTo>
                  <a:cubicBezTo>
                    <a:pt x="382397" y="123952"/>
                    <a:pt x="380873" y="126873"/>
                    <a:pt x="379222" y="127508"/>
                  </a:cubicBezTo>
                  <a:cubicBezTo>
                    <a:pt x="378714" y="127635"/>
                    <a:pt x="378206" y="127762"/>
                    <a:pt x="377571" y="127762"/>
                  </a:cubicBezTo>
                  <a:cubicBezTo>
                    <a:pt x="375793" y="127762"/>
                    <a:pt x="373761" y="127127"/>
                    <a:pt x="371856" y="126873"/>
                  </a:cubicBezTo>
                  <a:cubicBezTo>
                    <a:pt x="372364" y="125349"/>
                    <a:pt x="372745" y="123952"/>
                    <a:pt x="373253" y="122555"/>
                  </a:cubicBezTo>
                  <a:cubicBezTo>
                    <a:pt x="374650" y="121285"/>
                    <a:pt x="376174" y="119126"/>
                    <a:pt x="377571" y="119126"/>
                  </a:cubicBezTo>
                  <a:close/>
                  <a:moveTo>
                    <a:pt x="350520" y="114173"/>
                  </a:moveTo>
                  <a:cubicBezTo>
                    <a:pt x="351028" y="114173"/>
                    <a:pt x="351663" y="114173"/>
                    <a:pt x="352298" y="114300"/>
                  </a:cubicBezTo>
                  <a:cubicBezTo>
                    <a:pt x="357632" y="115189"/>
                    <a:pt x="365760" y="121920"/>
                    <a:pt x="365252" y="125857"/>
                  </a:cubicBezTo>
                  <a:cubicBezTo>
                    <a:pt x="365125" y="127000"/>
                    <a:pt x="363220" y="129032"/>
                    <a:pt x="362204" y="129032"/>
                  </a:cubicBezTo>
                  <a:cubicBezTo>
                    <a:pt x="362204" y="129032"/>
                    <a:pt x="362204" y="129032"/>
                    <a:pt x="362204" y="129032"/>
                  </a:cubicBezTo>
                  <a:cubicBezTo>
                    <a:pt x="356616" y="128524"/>
                    <a:pt x="351028" y="127508"/>
                    <a:pt x="344424" y="126492"/>
                  </a:cubicBezTo>
                  <a:cubicBezTo>
                    <a:pt x="345440" y="123952"/>
                    <a:pt x="346075" y="122936"/>
                    <a:pt x="346329" y="121793"/>
                  </a:cubicBezTo>
                  <a:cubicBezTo>
                    <a:pt x="346837" y="118491"/>
                    <a:pt x="345821" y="114173"/>
                    <a:pt x="350647" y="114173"/>
                  </a:cubicBezTo>
                  <a:close/>
                  <a:moveTo>
                    <a:pt x="329311" y="116713"/>
                  </a:moveTo>
                  <a:cubicBezTo>
                    <a:pt x="332740" y="116713"/>
                    <a:pt x="335915" y="117475"/>
                    <a:pt x="338963" y="121158"/>
                  </a:cubicBezTo>
                  <a:cubicBezTo>
                    <a:pt x="343408" y="126619"/>
                    <a:pt x="341249" y="128016"/>
                    <a:pt x="336550" y="129413"/>
                  </a:cubicBezTo>
                  <a:cubicBezTo>
                    <a:pt x="335407" y="129794"/>
                    <a:pt x="333756" y="130175"/>
                    <a:pt x="332486" y="130175"/>
                  </a:cubicBezTo>
                  <a:cubicBezTo>
                    <a:pt x="331724" y="130175"/>
                    <a:pt x="331089" y="130048"/>
                    <a:pt x="330708" y="129667"/>
                  </a:cubicBezTo>
                  <a:cubicBezTo>
                    <a:pt x="328168" y="127127"/>
                    <a:pt x="325628" y="126365"/>
                    <a:pt x="323088" y="126365"/>
                  </a:cubicBezTo>
                  <a:cubicBezTo>
                    <a:pt x="319659" y="126365"/>
                    <a:pt x="316103" y="127889"/>
                    <a:pt x="312547" y="128778"/>
                  </a:cubicBezTo>
                  <a:cubicBezTo>
                    <a:pt x="310642" y="129286"/>
                    <a:pt x="308610" y="129286"/>
                    <a:pt x="306578" y="129413"/>
                  </a:cubicBezTo>
                  <a:cubicBezTo>
                    <a:pt x="298196" y="130048"/>
                    <a:pt x="289687" y="130937"/>
                    <a:pt x="281178" y="131445"/>
                  </a:cubicBezTo>
                  <a:cubicBezTo>
                    <a:pt x="280797" y="131445"/>
                    <a:pt x="280543" y="131445"/>
                    <a:pt x="280162" y="131445"/>
                  </a:cubicBezTo>
                  <a:cubicBezTo>
                    <a:pt x="277622" y="131445"/>
                    <a:pt x="274955" y="130937"/>
                    <a:pt x="272034" y="130683"/>
                  </a:cubicBezTo>
                  <a:cubicBezTo>
                    <a:pt x="272542" y="121793"/>
                    <a:pt x="272796" y="119126"/>
                    <a:pt x="276606" y="119126"/>
                  </a:cubicBezTo>
                  <a:cubicBezTo>
                    <a:pt x="278130" y="119126"/>
                    <a:pt x="280289" y="119507"/>
                    <a:pt x="283337" y="120142"/>
                  </a:cubicBezTo>
                  <a:cubicBezTo>
                    <a:pt x="283972" y="120269"/>
                    <a:pt x="284734" y="120650"/>
                    <a:pt x="285369" y="120650"/>
                  </a:cubicBezTo>
                  <a:cubicBezTo>
                    <a:pt x="285369" y="120650"/>
                    <a:pt x="285496" y="120650"/>
                    <a:pt x="285496" y="120650"/>
                  </a:cubicBezTo>
                  <a:cubicBezTo>
                    <a:pt x="298450" y="119507"/>
                    <a:pt x="311404" y="118110"/>
                    <a:pt x="324358" y="117094"/>
                  </a:cubicBezTo>
                  <a:cubicBezTo>
                    <a:pt x="326009" y="116967"/>
                    <a:pt x="327660" y="116840"/>
                    <a:pt x="329311" y="116840"/>
                  </a:cubicBezTo>
                  <a:close/>
                  <a:moveTo>
                    <a:pt x="233426" y="122682"/>
                  </a:moveTo>
                  <a:cubicBezTo>
                    <a:pt x="233426" y="122682"/>
                    <a:pt x="233426" y="122682"/>
                    <a:pt x="233426" y="122682"/>
                  </a:cubicBezTo>
                  <a:cubicBezTo>
                    <a:pt x="236982" y="124714"/>
                    <a:pt x="240411" y="126746"/>
                    <a:pt x="243967" y="128778"/>
                  </a:cubicBezTo>
                  <a:lnTo>
                    <a:pt x="242189" y="131699"/>
                  </a:lnTo>
                  <a:cubicBezTo>
                    <a:pt x="238633" y="129413"/>
                    <a:pt x="235204" y="127000"/>
                    <a:pt x="231140" y="124206"/>
                  </a:cubicBezTo>
                  <a:cubicBezTo>
                    <a:pt x="232918" y="122936"/>
                    <a:pt x="233299" y="122555"/>
                    <a:pt x="233426" y="122555"/>
                  </a:cubicBezTo>
                  <a:close/>
                  <a:moveTo>
                    <a:pt x="262382" y="121285"/>
                  </a:moveTo>
                  <a:cubicBezTo>
                    <a:pt x="264541" y="121285"/>
                    <a:pt x="267843" y="122809"/>
                    <a:pt x="268224" y="124206"/>
                  </a:cubicBezTo>
                  <a:cubicBezTo>
                    <a:pt x="268859" y="126492"/>
                    <a:pt x="267208" y="129413"/>
                    <a:pt x="266446" y="131953"/>
                  </a:cubicBezTo>
                  <a:cubicBezTo>
                    <a:pt x="265684" y="131953"/>
                    <a:pt x="264795" y="131826"/>
                    <a:pt x="264033" y="131826"/>
                  </a:cubicBezTo>
                  <a:lnTo>
                    <a:pt x="264033" y="131826"/>
                  </a:lnTo>
                  <a:cubicBezTo>
                    <a:pt x="262763" y="130048"/>
                    <a:pt x="261366" y="128397"/>
                    <a:pt x="260604" y="127254"/>
                  </a:cubicBezTo>
                  <a:cubicBezTo>
                    <a:pt x="258318" y="129032"/>
                    <a:pt x="255778" y="132080"/>
                    <a:pt x="254254" y="132080"/>
                  </a:cubicBezTo>
                  <a:cubicBezTo>
                    <a:pt x="254127" y="132080"/>
                    <a:pt x="254000" y="132080"/>
                    <a:pt x="254000" y="132080"/>
                  </a:cubicBezTo>
                  <a:cubicBezTo>
                    <a:pt x="250825" y="131064"/>
                    <a:pt x="248412" y="128143"/>
                    <a:pt x="244983" y="125476"/>
                  </a:cubicBezTo>
                  <a:cubicBezTo>
                    <a:pt x="251714" y="123698"/>
                    <a:pt x="256667" y="122047"/>
                    <a:pt x="261874" y="121412"/>
                  </a:cubicBezTo>
                  <a:cubicBezTo>
                    <a:pt x="262001" y="121412"/>
                    <a:pt x="262255" y="121412"/>
                    <a:pt x="262382" y="121412"/>
                  </a:cubicBezTo>
                  <a:close/>
                  <a:moveTo>
                    <a:pt x="79375" y="143002"/>
                  </a:moveTo>
                  <a:cubicBezTo>
                    <a:pt x="80391" y="143002"/>
                    <a:pt x="81661" y="145796"/>
                    <a:pt x="82677" y="147193"/>
                  </a:cubicBezTo>
                  <a:cubicBezTo>
                    <a:pt x="81407" y="148082"/>
                    <a:pt x="80264" y="149479"/>
                    <a:pt x="78867" y="149733"/>
                  </a:cubicBezTo>
                  <a:cubicBezTo>
                    <a:pt x="75565" y="150495"/>
                    <a:pt x="72009" y="150749"/>
                    <a:pt x="67183" y="151511"/>
                  </a:cubicBezTo>
                  <a:cubicBezTo>
                    <a:pt x="66548" y="150114"/>
                    <a:pt x="65659" y="147955"/>
                    <a:pt x="64389" y="145034"/>
                  </a:cubicBezTo>
                  <a:cubicBezTo>
                    <a:pt x="69723" y="144272"/>
                    <a:pt x="74549" y="143256"/>
                    <a:pt x="79248" y="143002"/>
                  </a:cubicBezTo>
                  <a:cubicBezTo>
                    <a:pt x="79248" y="143002"/>
                    <a:pt x="79248" y="143002"/>
                    <a:pt x="79248" y="143002"/>
                  </a:cubicBezTo>
                  <a:close/>
                  <a:moveTo>
                    <a:pt x="301371" y="0"/>
                  </a:moveTo>
                  <a:cubicBezTo>
                    <a:pt x="301371" y="0"/>
                    <a:pt x="301244" y="0"/>
                    <a:pt x="301244" y="0"/>
                  </a:cubicBezTo>
                  <a:cubicBezTo>
                    <a:pt x="296164" y="0"/>
                    <a:pt x="291211" y="381"/>
                    <a:pt x="286131" y="635"/>
                  </a:cubicBezTo>
                  <a:cubicBezTo>
                    <a:pt x="271399" y="1270"/>
                    <a:pt x="256667" y="2159"/>
                    <a:pt x="241808" y="2413"/>
                  </a:cubicBezTo>
                  <a:cubicBezTo>
                    <a:pt x="233680" y="2667"/>
                    <a:pt x="226060" y="6477"/>
                    <a:pt x="217805" y="6477"/>
                  </a:cubicBezTo>
                  <a:cubicBezTo>
                    <a:pt x="216027" y="6477"/>
                    <a:pt x="214376" y="6350"/>
                    <a:pt x="212471" y="5842"/>
                  </a:cubicBezTo>
                  <a:cubicBezTo>
                    <a:pt x="211709" y="5715"/>
                    <a:pt x="210947" y="5588"/>
                    <a:pt x="210185" y="5588"/>
                  </a:cubicBezTo>
                  <a:cubicBezTo>
                    <a:pt x="207137" y="5588"/>
                    <a:pt x="203708" y="6731"/>
                    <a:pt x="200660" y="7747"/>
                  </a:cubicBezTo>
                  <a:cubicBezTo>
                    <a:pt x="195961" y="9271"/>
                    <a:pt x="191262" y="10033"/>
                    <a:pt x="186563" y="10033"/>
                  </a:cubicBezTo>
                  <a:cubicBezTo>
                    <a:pt x="184531" y="10033"/>
                    <a:pt x="182499" y="9906"/>
                    <a:pt x="180467" y="9652"/>
                  </a:cubicBezTo>
                  <a:cubicBezTo>
                    <a:pt x="180340" y="9652"/>
                    <a:pt x="180340" y="9652"/>
                    <a:pt x="180213" y="9652"/>
                  </a:cubicBezTo>
                  <a:cubicBezTo>
                    <a:pt x="179197" y="9652"/>
                    <a:pt x="177927" y="10414"/>
                    <a:pt x="177165" y="11176"/>
                  </a:cubicBezTo>
                  <a:cubicBezTo>
                    <a:pt x="174498" y="13970"/>
                    <a:pt x="171958" y="16764"/>
                    <a:pt x="169418" y="19685"/>
                  </a:cubicBezTo>
                  <a:cubicBezTo>
                    <a:pt x="169164" y="18923"/>
                    <a:pt x="168910" y="18161"/>
                    <a:pt x="168656" y="17399"/>
                  </a:cubicBezTo>
                  <a:cubicBezTo>
                    <a:pt x="165608" y="16383"/>
                    <a:pt x="162306" y="14351"/>
                    <a:pt x="159385" y="14351"/>
                  </a:cubicBezTo>
                  <a:cubicBezTo>
                    <a:pt x="159004" y="14351"/>
                    <a:pt x="158750" y="14351"/>
                    <a:pt x="158369" y="14478"/>
                  </a:cubicBezTo>
                  <a:cubicBezTo>
                    <a:pt x="149098" y="16129"/>
                    <a:pt x="140081" y="18923"/>
                    <a:pt x="132842" y="20701"/>
                  </a:cubicBezTo>
                  <a:cubicBezTo>
                    <a:pt x="132715" y="25400"/>
                    <a:pt x="132588" y="29718"/>
                    <a:pt x="132461" y="35687"/>
                  </a:cubicBezTo>
                  <a:cubicBezTo>
                    <a:pt x="129286" y="34290"/>
                    <a:pt x="127381" y="33401"/>
                    <a:pt x="124587" y="32004"/>
                  </a:cubicBezTo>
                  <a:cubicBezTo>
                    <a:pt x="131191" y="27178"/>
                    <a:pt x="129794" y="23876"/>
                    <a:pt x="124079" y="21844"/>
                  </a:cubicBezTo>
                  <a:cubicBezTo>
                    <a:pt x="121920" y="21082"/>
                    <a:pt x="119507" y="20447"/>
                    <a:pt x="117348" y="20447"/>
                  </a:cubicBezTo>
                  <a:cubicBezTo>
                    <a:pt x="116713" y="20447"/>
                    <a:pt x="116078" y="20447"/>
                    <a:pt x="115443" y="20574"/>
                  </a:cubicBezTo>
                  <a:cubicBezTo>
                    <a:pt x="101346" y="23495"/>
                    <a:pt x="87249" y="26416"/>
                    <a:pt x="73279" y="29972"/>
                  </a:cubicBezTo>
                  <a:cubicBezTo>
                    <a:pt x="53975" y="34798"/>
                    <a:pt x="34671" y="40132"/>
                    <a:pt x="15494" y="45466"/>
                  </a:cubicBezTo>
                  <a:cubicBezTo>
                    <a:pt x="13462" y="46101"/>
                    <a:pt x="11938" y="48895"/>
                    <a:pt x="10160" y="50546"/>
                  </a:cubicBezTo>
                  <a:cubicBezTo>
                    <a:pt x="12700" y="51308"/>
                    <a:pt x="15240" y="52197"/>
                    <a:pt x="17907" y="52705"/>
                  </a:cubicBezTo>
                  <a:cubicBezTo>
                    <a:pt x="18542" y="52832"/>
                    <a:pt x="19050" y="52832"/>
                    <a:pt x="19685" y="52832"/>
                  </a:cubicBezTo>
                  <a:cubicBezTo>
                    <a:pt x="20828" y="52832"/>
                    <a:pt x="21844" y="52705"/>
                    <a:pt x="22987" y="52705"/>
                  </a:cubicBezTo>
                  <a:cubicBezTo>
                    <a:pt x="17907" y="58293"/>
                    <a:pt x="18034" y="58293"/>
                    <a:pt x="16002" y="67437"/>
                  </a:cubicBezTo>
                  <a:cubicBezTo>
                    <a:pt x="15748" y="68453"/>
                    <a:pt x="14478" y="69723"/>
                    <a:pt x="13589" y="69850"/>
                  </a:cubicBezTo>
                  <a:cubicBezTo>
                    <a:pt x="13589" y="69850"/>
                    <a:pt x="13462" y="69850"/>
                    <a:pt x="13462" y="69850"/>
                  </a:cubicBezTo>
                  <a:cubicBezTo>
                    <a:pt x="12573" y="69850"/>
                    <a:pt x="11303" y="68961"/>
                    <a:pt x="10668" y="68072"/>
                  </a:cubicBezTo>
                  <a:cubicBezTo>
                    <a:pt x="9906" y="67056"/>
                    <a:pt x="9525" y="65532"/>
                    <a:pt x="8763" y="63500"/>
                  </a:cubicBezTo>
                  <a:cubicBezTo>
                    <a:pt x="7239" y="67564"/>
                    <a:pt x="6731" y="70612"/>
                    <a:pt x="5080" y="73025"/>
                  </a:cubicBezTo>
                  <a:cubicBezTo>
                    <a:pt x="0" y="80645"/>
                    <a:pt x="508" y="87249"/>
                    <a:pt x="8509" y="91186"/>
                  </a:cubicBezTo>
                  <a:cubicBezTo>
                    <a:pt x="17653" y="95758"/>
                    <a:pt x="27559" y="98806"/>
                    <a:pt x="37211" y="102362"/>
                  </a:cubicBezTo>
                  <a:cubicBezTo>
                    <a:pt x="37338" y="102362"/>
                    <a:pt x="37465" y="102489"/>
                    <a:pt x="37592" y="102489"/>
                  </a:cubicBezTo>
                  <a:cubicBezTo>
                    <a:pt x="38227" y="102489"/>
                    <a:pt x="39116" y="101981"/>
                    <a:pt x="39878" y="101981"/>
                  </a:cubicBezTo>
                  <a:cubicBezTo>
                    <a:pt x="40005" y="101981"/>
                    <a:pt x="40132" y="101981"/>
                    <a:pt x="40132" y="101981"/>
                  </a:cubicBezTo>
                  <a:cubicBezTo>
                    <a:pt x="48260" y="103759"/>
                    <a:pt x="55753" y="106680"/>
                    <a:pt x="60960" y="112395"/>
                  </a:cubicBezTo>
                  <a:cubicBezTo>
                    <a:pt x="58547" y="115824"/>
                    <a:pt x="56515" y="118237"/>
                    <a:pt x="54991" y="120777"/>
                  </a:cubicBezTo>
                  <a:cubicBezTo>
                    <a:pt x="53340" y="123571"/>
                    <a:pt x="51943" y="126492"/>
                    <a:pt x="50419" y="129413"/>
                  </a:cubicBezTo>
                  <a:cubicBezTo>
                    <a:pt x="46736" y="136017"/>
                    <a:pt x="48006" y="139573"/>
                    <a:pt x="54991" y="140208"/>
                  </a:cubicBezTo>
                  <a:cubicBezTo>
                    <a:pt x="61722" y="140716"/>
                    <a:pt x="61976" y="144399"/>
                    <a:pt x="61468" y="149606"/>
                  </a:cubicBezTo>
                  <a:lnTo>
                    <a:pt x="61468" y="149606"/>
                  </a:lnTo>
                  <a:cubicBezTo>
                    <a:pt x="54229" y="150368"/>
                    <a:pt x="47244" y="150876"/>
                    <a:pt x="40259" y="151765"/>
                  </a:cubicBezTo>
                  <a:cubicBezTo>
                    <a:pt x="38862" y="151892"/>
                    <a:pt x="37338" y="152654"/>
                    <a:pt x="36322" y="153543"/>
                  </a:cubicBezTo>
                  <a:cubicBezTo>
                    <a:pt x="32893" y="156718"/>
                    <a:pt x="29591" y="160147"/>
                    <a:pt x="26289" y="163322"/>
                  </a:cubicBezTo>
                  <a:cubicBezTo>
                    <a:pt x="23622" y="165862"/>
                    <a:pt x="22098" y="168783"/>
                    <a:pt x="26289" y="170434"/>
                  </a:cubicBezTo>
                  <a:cubicBezTo>
                    <a:pt x="30480" y="172085"/>
                    <a:pt x="35306" y="173609"/>
                    <a:pt x="39751" y="173609"/>
                  </a:cubicBezTo>
                  <a:cubicBezTo>
                    <a:pt x="40132" y="173609"/>
                    <a:pt x="40386" y="173609"/>
                    <a:pt x="40767" y="173609"/>
                  </a:cubicBezTo>
                  <a:cubicBezTo>
                    <a:pt x="48641" y="173101"/>
                    <a:pt x="56388" y="170053"/>
                    <a:pt x="64262" y="169926"/>
                  </a:cubicBezTo>
                  <a:cubicBezTo>
                    <a:pt x="64516" y="169926"/>
                    <a:pt x="64643" y="169926"/>
                    <a:pt x="64897" y="169926"/>
                  </a:cubicBezTo>
                  <a:cubicBezTo>
                    <a:pt x="69850" y="169926"/>
                    <a:pt x="74803" y="170942"/>
                    <a:pt x="79629" y="170942"/>
                  </a:cubicBezTo>
                  <a:cubicBezTo>
                    <a:pt x="84074" y="170942"/>
                    <a:pt x="88392" y="170053"/>
                    <a:pt x="92456" y="167005"/>
                  </a:cubicBezTo>
                  <a:cubicBezTo>
                    <a:pt x="92456" y="167005"/>
                    <a:pt x="92456" y="167005"/>
                    <a:pt x="92456" y="167005"/>
                  </a:cubicBezTo>
                  <a:cubicBezTo>
                    <a:pt x="92583" y="167005"/>
                    <a:pt x="92837" y="167259"/>
                    <a:pt x="93091" y="167259"/>
                  </a:cubicBezTo>
                  <a:cubicBezTo>
                    <a:pt x="99695" y="167640"/>
                    <a:pt x="106299" y="168402"/>
                    <a:pt x="112903" y="168402"/>
                  </a:cubicBezTo>
                  <a:cubicBezTo>
                    <a:pt x="113157" y="168402"/>
                    <a:pt x="113411" y="168402"/>
                    <a:pt x="113665" y="168402"/>
                  </a:cubicBezTo>
                  <a:cubicBezTo>
                    <a:pt x="122809" y="168275"/>
                    <a:pt x="132080" y="167640"/>
                    <a:pt x="141224" y="167005"/>
                  </a:cubicBezTo>
                  <a:cubicBezTo>
                    <a:pt x="148209" y="166497"/>
                    <a:pt x="155194" y="165608"/>
                    <a:pt x="162179" y="164846"/>
                  </a:cubicBezTo>
                  <a:cubicBezTo>
                    <a:pt x="167005" y="164338"/>
                    <a:pt x="171958" y="163449"/>
                    <a:pt x="176911" y="163068"/>
                  </a:cubicBezTo>
                  <a:cubicBezTo>
                    <a:pt x="177546" y="163068"/>
                    <a:pt x="178181" y="162941"/>
                    <a:pt x="178943" y="162941"/>
                  </a:cubicBezTo>
                  <a:cubicBezTo>
                    <a:pt x="180848" y="162941"/>
                    <a:pt x="182753" y="163068"/>
                    <a:pt x="184658" y="163068"/>
                  </a:cubicBezTo>
                  <a:cubicBezTo>
                    <a:pt x="185547" y="163068"/>
                    <a:pt x="186563" y="163068"/>
                    <a:pt x="187452" y="162941"/>
                  </a:cubicBezTo>
                  <a:cubicBezTo>
                    <a:pt x="207645" y="160528"/>
                    <a:pt x="227838" y="157734"/>
                    <a:pt x="248031" y="155448"/>
                  </a:cubicBezTo>
                  <a:cubicBezTo>
                    <a:pt x="258318" y="154305"/>
                    <a:pt x="268732" y="153924"/>
                    <a:pt x="279019" y="153289"/>
                  </a:cubicBezTo>
                  <a:cubicBezTo>
                    <a:pt x="288036" y="152654"/>
                    <a:pt x="297053" y="151765"/>
                    <a:pt x="306197" y="151638"/>
                  </a:cubicBezTo>
                  <a:cubicBezTo>
                    <a:pt x="306578" y="151638"/>
                    <a:pt x="306959" y="151638"/>
                    <a:pt x="307467" y="151638"/>
                  </a:cubicBezTo>
                  <a:cubicBezTo>
                    <a:pt x="314071" y="151638"/>
                    <a:pt x="320802" y="152654"/>
                    <a:pt x="327406" y="152654"/>
                  </a:cubicBezTo>
                  <a:cubicBezTo>
                    <a:pt x="328041" y="152654"/>
                    <a:pt x="328803" y="152654"/>
                    <a:pt x="329438" y="152654"/>
                  </a:cubicBezTo>
                  <a:cubicBezTo>
                    <a:pt x="334391" y="152527"/>
                    <a:pt x="339217" y="150241"/>
                    <a:pt x="344170" y="149733"/>
                  </a:cubicBezTo>
                  <a:cubicBezTo>
                    <a:pt x="344424" y="149733"/>
                    <a:pt x="344678" y="149733"/>
                    <a:pt x="344932" y="149733"/>
                  </a:cubicBezTo>
                  <a:cubicBezTo>
                    <a:pt x="347853" y="149733"/>
                    <a:pt x="350774" y="151130"/>
                    <a:pt x="353695" y="151130"/>
                  </a:cubicBezTo>
                  <a:cubicBezTo>
                    <a:pt x="353695" y="151130"/>
                    <a:pt x="353695" y="151130"/>
                    <a:pt x="353695" y="151130"/>
                  </a:cubicBezTo>
                  <a:cubicBezTo>
                    <a:pt x="371856" y="151130"/>
                    <a:pt x="390017" y="151003"/>
                    <a:pt x="408178" y="150622"/>
                  </a:cubicBezTo>
                  <a:cubicBezTo>
                    <a:pt x="423545" y="150241"/>
                    <a:pt x="438912" y="149352"/>
                    <a:pt x="454279" y="148717"/>
                  </a:cubicBezTo>
                  <a:cubicBezTo>
                    <a:pt x="455549" y="148717"/>
                    <a:pt x="456692" y="148590"/>
                    <a:pt x="457962" y="148590"/>
                  </a:cubicBezTo>
                  <a:cubicBezTo>
                    <a:pt x="462661" y="148590"/>
                    <a:pt x="467487" y="148844"/>
                    <a:pt x="472186" y="148844"/>
                  </a:cubicBezTo>
                  <a:cubicBezTo>
                    <a:pt x="479171" y="148844"/>
                    <a:pt x="486029" y="148209"/>
                    <a:pt x="492760" y="145161"/>
                  </a:cubicBezTo>
                  <a:cubicBezTo>
                    <a:pt x="492887" y="145034"/>
                    <a:pt x="493141" y="145034"/>
                    <a:pt x="493268" y="145034"/>
                  </a:cubicBezTo>
                  <a:cubicBezTo>
                    <a:pt x="494030" y="145034"/>
                    <a:pt x="494919" y="145415"/>
                    <a:pt x="495681" y="145542"/>
                  </a:cubicBezTo>
                  <a:cubicBezTo>
                    <a:pt x="499872" y="145796"/>
                    <a:pt x="504190" y="146558"/>
                    <a:pt x="508381" y="146558"/>
                  </a:cubicBezTo>
                  <a:cubicBezTo>
                    <a:pt x="508889" y="146558"/>
                    <a:pt x="509270" y="146558"/>
                    <a:pt x="509778" y="146558"/>
                  </a:cubicBezTo>
                  <a:cubicBezTo>
                    <a:pt x="521335" y="146177"/>
                    <a:pt x="532765" y="145288"/>
                    <a:pt x="544322" y="144780"/>
                  </a:cubicBezTo>
                  <a:cubicBezTo>
                    <a:pt x="560578" y="144018"/>
                    <a:pt x="576961" y="143637"/>
                    <a:pt x="593217" y="142494"/>
                  </a:cubicBezTo>
                  <a:cubicBezTo>
                    <a:pt x="610362" y="141224"/>
                    <a:pt x="627253" y="139319"/>
                    <a:pt x="644398" y="137668"/>
                  </a:cubicBezTo>
                  <a:cubicBezTo>
                    <a:pt x="652653" y="136906"/>
                    <a:pt x="661035" y="136144"/>
                    <a:pt x="669290" y="135382"/>
                  </a:cubicBezTo>
                  <a:cubicBezTo>
                    <a:pt x="682879" y="134112"/>
                    <a:pt x="696468" y="133223"/>
                    <a:pt x="709803" y="131445"/>
                  </a:cubicBezTo>
                  <a:cubicBezTo>
                    <a:pt x="728599" y="128778"/>
                    <a:pt x="747141" y="125476"/>
                    <a:pt x="765810" y="122428"/>
                  </a:cubicBezTo>
                  <a:cubicBezTo>
                    <a:pt x="775970" y="120777"/>
                    <a:pt x="786003" y="118745"/>
                    <a:pt x="796163" y="117094"/>
                  </a:cubicBezTo>
                  <a:cubicBezTo>
                    <a:pt x="821817" y="112903"/>
                    <a:pt x="847471" y="108839"/>
                    <a:pt x="873125" y="104521"/>
                  </a:cubicBezTo>
                  <a:cubicBezTo>
                    <a:pt x="876935" y="103886"/>
                    <a:pt x="880618" y="101854"/>
                    <a:pt x="884555" y="101092"/>
                  </a:cubicBezTo>
                  <a:cubicBezTo>
                    <a:pt x="889889" y="100076"/>
                    <a:pt x="895350" y="99695"/>
                    <a:pt x="902970" y="98679"/>
                  </a:cubicBezTo>
                  <a:cubicBezTo>
                    <a:pt x="904240" y="99695"/>
                    <a:pt x="905510" y="100203"/>
                    <a:pt x="906907" y="100203"/>
                  </a:cubicBezTo>
                  <a:cubicBezTo>
                    <a:pt x="910209" y="100203"/>
                    <a:pt x="913892" y="97536"/>
                    <a:pt x="917321" y="94361"/>
                  </a:cubicBezTo>
                  <a:cubicBezTo>
                    <a:pt x="918210" y="93599"/>
                    <a:pt x="917702" y="89789"/>
                    <a:pt x="917575" y="89789"/>
                  </a:cubicBezTo>
                  <a:cubicBezTo>
                    <a:pt x="914654" y="89408"/>
                    <a:pt x="911606" y="87249"/>
                    <a:pt x="908558" y="87249"/>
                  </a:cubicBezTo>
                  <a:cubicBezTo>
                    <a:pt x="906907" y="87249"/>
                    <a:pt x="905256" y="87884"/>
                    <a:pt x="903605" y="89916"/>
                  </a:cubicBezTo>
                  <a:cubicBezTo>
                    <a:pt x="902970" y="90678"/>
                    <a:pt x="900938" y="91186"/>
                    <a:pt x="899668" y="91186"/>
                  </a:cubicBezTo>
                  <a:cubicBezTo>
                    <a:pt x="899160" y="91186"/>
                    <a:pt x="898779" y="91059"/>
                    <a:pt x="898652" y="90932"/>
                  </a:cubicBezTo>
                  <a:cubicBezTo>
                    <a:pt x="893318" y="84328"/>
                    <a:pt x="885571" y="86995"/>
                    <a:pt x="875919" y="84582"/>
                  </a:cubicBezTo>
                  <a:cubicBezTo>
                    <a:pt x="877951" y="83439"/>
                    <a:pt x="878967" y="82296"/>
                    <a:pt x="879983" y="82296"/>
                  </a:cubicBezTo>
                  <a:cubicBezTo>
                    <a:pt x="883920" y="82296"/>
                    <a:pt x="887984" y="82042"/>
                    <a:pt x="891921" y="82042"/>
                  </a:cubicBezTo>
                  <a:cubicBezTo>
                    <a:pt x="895477" y="82042"/>
                    <a:pt x="898906" y="82296"/>
                    <a:pt x="902208" y="83058"/>
                  </a:cubicBezTo>
                  <a:cubicBezTo>
                    <a:pt x="904113" y="83439"/>
                    <a:pt x="905764" y="83820"/>
                    <a:pt x="907161" y="83820"/>
                  </a:cubicBezTo>
                  <a:cubicBezTo>
                    <a:pt x="910844" y="83820"/>
                    <a:pt x="913511" y="82296"/>
                    <a:pt x="915543" y="77978"/>
                  </a:cubicBezTo>
                  <a:cubicBezTo>
                    <a:pt x="922020" y="82423"/>
                    <a:pt x="927481" y="86741"/>
                    <a:pt x="922909" y="96520"/>
                  </a:cubicBezTo>
                  <a:lnTo>
                    <a:pt x="939292" y="92329"/>
                  </a:lnTo>
                  <a:lnTo>
                    <a:pt x="939292" y="92329"/>
                  </a:lnTo>
                  <a:cubicBezTo>
                    <a:pt x="941451" y="91313"/>
                    <a:pt x="943102" y="89027"/>
                    <a:pt x="945007" y="87249"/>
                  </a:cubicBezTo>
                  <a:cubicBezTo>
                    <a:pt x="942467" y="86741"/>
                    <a:pt x="939927" y="86233"/>
                    <a:pt x="937387" y="85725"/>
                  </a:cubicBezTo>
                  <a:cubicBezTo>
                    <a:pt x="936879" y="85598"/>
                    <a:pt x="936498" y="85217"/>
                    <a:pt x="935101" y="84201"/>
                  </a:cubicBezTo>
                  <a:cubicBezTo>
                    <a:pt x="939546" y="80137"/>
                    <a:pt x="943991" y="77216"/>
                    <a:pt x="949833" y="77216"/>
                  </a:cubicBezTo>
                  <a:cubicBezTo>
                    <a:pt x="950722" y="77216"/>
                    <a:pt x="951611" y="77343"/>
                    <a:pt x="952500" y="77470"/>
                  </a:cubicBezTo>
                  <a:cubicBezTo>
                    <a:pt x="953008" y="77597"/>
                    <a:pt x="953643" y="77597"/>
                    <a:pt x="954151" y="77597"/>
                  </a:cubicBezTo>
                  <a:cubicBezTo>
                    <a:pt x="959993" y="77597"/>
                    <a:pt x="965708" y="73406"/>
                    <a:pt x="965454" y="68199"/>
                  </a:cubicBezTo>
                  <a:cubicBezTo>
                    <a:pt x="965200" y="62484"/>
                    <a:pt x="966851" y="60071"/>
                    <a:pt x="971677" y="60071"/>
                  </a:cubicBezTo>
                  <a:cubicBezTo>
                    <a:pt x="972312" y="60071"/>
                    <a:pt x="973074" y="60071"/>
                    <a:pt x="973836" y="60198"/>
                  </a:cubicBezTo>
                  <a:cubicBezTo>
                    <a:pt x="973963" y="60198"/>
                    <a:pt x="974090" y="60198"/>
                    <a:pt x="974217" y="60198"/>
                  </a:cubicBezTo>
                  <a:cubicBezTo>
                    <a:pt x="976503" y="60198"/>
                    <a:pt x="979805" y="58547"/>
                    <a:pt x="980567" y="56769"/>
                  </a:cubicBezTo>
                  <a:cubicBezTo>
                    <a:pt x="981456" y="54737"/>
                    <a:pt x="980313" y="50927"/>
                    <a:pt x="978662" y="49276"/>
                  </a:cubicBezTo>
                  <a:cubicBezTo>
                    <a:pt x="975233" y="45847"/>
                    <a:pt x="970661" y="43434"/>
                    <a:pt x="966851" y="40132"/>
                  </a:cubicBezTo>
                  <a:cubicBezTo>
                    <a:pt x="959739" y="34163"/>
                    <a:pt x="950849" y="35687"/>
                    <a:pt x="942721" y="33909"/>
                  </a:cubicBezTo>
                  <a:cubicBezTo>
                    <a:pt x="933450" y="31877"/>
                    <a:pt x="924306" y="29718"/>
                    <a:pt x="915035" y="27559"/>
                  </a:cubicBezTo>
                  <a:cubicBezTo>
                    <a:pt x="911606" y="26670"/>
                    <a:pt x="907923" y="26035"/>
                    <a:pt x="904621" y="25019"/>
                  </a:cubicBezTo>
                  <a:cubicBezTo>
                    <a:pt x="900811" y="23876"/>
                    <a:pt x="897128" y="21590"/>
                    <a:pt x="893572" y="21590"/>
                  </a:cubicBezTo>
                  <a:cubicBezTo>
                    <a:pt x="890778" y="21590"/>
                    <a:pt x="887984" y="22860"/>
                    <a:pt x="885444" y="27051"/>
                  </a:cubicBezTo>
                  <a:cubicBezTo>
                    <a:pt x="884809" y="28067"/>
                    <a:pt x="882904" y="28321"/>
                    <a:pt x="880745" y="28321"/>
                  </a:cubicBezTo>
                  <a:cubicBezTo>
                    <a:pt x="878332" y="28321"/>
                    <a:pt x="875538" y="27940"/>
                    <a:pt x="873506" y="27559"/>
                  </a:cubicBezTo>
                  <a:cubicBezTo>
                    <a:pt x="872236" y="27305"/>
                    <a:pt x="871601" y="23241"/>
                    <a:pt x="870712" y="20701"/>
                  </a:cubicBezTo>
                  <a:cubicBezTo>
                    <a:pt x="867156" y="20193"/>
                    <a:pt x="863219" y="19812"/>
                    <a:pt x="859282" y="19177"/>
                  </a:cubicBezTo>
                  <a:cubicBezTo>
                    <a:pt x="852551" y="18034"/>
                    <a:pt x="845820" y="17780"/>
                    <a:pt x="839216" y="17780"/>
                  </a:cubicBezTo>
                  <a:cubicBezTo>
                    <a:pt x="827278" y="17780"/>
                    <a:pt x="815340" y="18923"/>
                    <a:pt x="803275" y="18923"/>
                  </a:cubicBezTo>
                  <a:cubicBezTo>
                    <a:pt x="798703" y="18923"/>
                    <a:pt x="794258" y="18796"/>
                    <a:pt x="789686" y="18288"/>
                  </a:cubicBezTo>
                  <a:cubicBezTo>
                    <a:pt x="784479" y="17780"/>
                    <a:pt x="779272" y="17653"/>
                    <a:pt x="774065" y="17653"/>
                  </a:cubicBezTo>
                  <a:cubicBezTo>
                    <a:pt x="761111" y="17653"/>
                    <a:pt x="748030" y="18796"/>
                    <a:pt x="734949" y="18796"/>
                  </a:cubicBezTo>
                  <a:cubicBezTo>
                    <a:pt x="734441" y="18796"/>
                    <a:pt x="733933" y="18796"/>
                    <a:pt x="733425" y="18796"/>
                  </a:cubicBezTo>
                  <a:cubicBezTo>
                    <a:pt x="717931" y="18669"/>
                    <a:pt x="702437" y="17399"/>
                    <a:pt x="686943" y="17145"/>
                  </a:cubicBezTo>
                  <a:cubicBezTo>
                    <a:pt x="686943" y="17145"/>
                    <a:pt x="686816" y="17145"/>
                    <a:pt x="686816" y="17145"/>
                  </a:cubicBezTo>
                  <a:cubicBezTo>
                    <a:pt x="683006" y="17145"/>
                    <a:pt x="679323" y="19431"/>
                    <a:pt x="677164" y="20066"/>
                  </a:cubicBezTo>
                  <a:cubicBezTo>
                    <a:pt x="666242" y="18415"/>
                    <a:pt x="656463" y="16510"/>
                    <a:pt x="646430" y="15748"/>
                  </a:cubicBezTo>
                  <a:cubicBezTo>
                    <a:pt x="644398" y="15621"/>
                    <a:pt x="642493" y="15494"/>
                    <a:pt x="640461" y="15494"/>
                  </a:cubicBezTo>
                  <a:cubicBezTo>
                    <a:pt x="635381" y="15494"/>
                    <a:pt x="630301" y="15875"/>
                    <a:pt x="625094" y="15875"/>
                  </a:cubicBezTo>
                  <a:cubicBezTo>
                    <a:pt x="623824" y="15875"/>
                    <a:pt x="622427" y="15875"/>
                    <a:pt x="621157" y="15748"/>
                  </a:cubicBezTo>
                  <a:cubicBezTo>
                    <a:pt x="609854" y="15240"/>
                    <a:pt x="598551" y="13716"/>
                    <a:pt x="587375" y="13081"/>
                  </a:cubicBezTo>
                  <a:cubicBezTo>
                    <a:pt x="564515" y="11049"/>
                    <a:pt x="541909" y="10160"/>
                    <a:pt x="519303" y="8890"/>
                  </a:cubicBezTo>
                  <a:cubicBezTo>
                    <a:pt x="501523" y="7874"/>
                    <a:pt x="483743" y="6604"/>
                    <a:pt x="466090" y="5588"/>
                  </a:cubicBezTo>
                  <a:cubicBezTo>
                    <a:pt x="457454" y="5207"/>
                    <a:pt x="448945" y="5588"/>
                    <a:pt x="440436" y="4953"/>
                  </a:cubicBezTo>
                  <a:cubicBezTo>
                    <a:pt x="426466" y="3937"/>
                    <a:pt x="412496" y="2286"/>
                    <a:pt x="398399" y="1143"/>
                  </a:cubicBezTo>
                  <a:cubicBezTo>
                    <a:pt x="398145" y="1143"/>
                    <a:pt x="397764" y="1143"/>
                    <a:pt x="397510" y="1143"/>
                  </a:cubicBezTo>
                  <a:cubicBezTo>
                    <a:pt x="395859" y="1143"/>
                    <a:pt x="394081" y="1524"/>
                    <a:pt x="392430" y="1524"/>
                  </a:cubicBezTo>
                  <a:cubicBezTo>
                    <a:pt x="391033" y="1524"/>
                    <a:pt x="389763" y="1524"/>
                    <a:pt x="388366" y="1524"/>
                  </a:cubicBezTo>
                  <a:cubicBezTo>
                    <a:pt x="385191" y="1524"/>
                    <a:pt x="381889" y="1524"/>
                    <a:pt x="378714" y="1270"/>
                  </a:cubicBezTo>
                  <a:cubicBezTo>
                    <a:pt x="376174" y="1143"/>
                    <a:pt x="373761" y="254"/>
                    <a:pt x="371348" y="254"/>
                  </a:cubicBezTo>
                  <a:cubicBezTo>
                    <a:pt x="369824" y="254"/>
                    <a:pt x="368300" y="254"/>
                    <a:pt x="366649" y="254"/>
                  </a:cubicBezTo>
                  <a:cubicBezTo>
                    <a:pt x="359918" y="254"/>
                    <a:pt x="353187" y="381"/>
                    <a:pt x="346456" y="381"/>
                  </a:cubicBezTo>
                  <a:cubicBezTo>
                    <a:pt x="346202" y="381"/>
                    <a:pt x="345821" y="381"/>
                    <a:pt x="345567" y="381"/>
                  </a:cubicBezTo>
                  <a:cubicBezTo>
                    <a:pt x="330835" y="254"/>
                    <a:pt x="316103" y="0"/>
                    <a:pt x="301371" y="0"/>
                  </a:cubicBezTo>
                  <a:close/>
                </a:path>
              </a:pathLst>
            </a:custGeom>
            <a:solidFill>
              <a:srgbClr val="EB04A3"/>
            </a:solidFill>
          </p:spPr>
        </p:sp>
      </p:grpSp>
      <p:sp>
        <p:nvSpPr>
          <p:cNvPr name="Freeform 4" id="4"/>
          <p:cNvSpPr/>
          <p:nvPr/>
        </p:nvSpPr>
        <p:spPr>
          <a:xfrm flipH="false" flipV="false" rot="0">
            <a:off x="3040237" y="1523067"/>
            <a:ext cx="1444504" cy="1308183"/>
          </a:xfrm>
          <a:custGeom>
            <a:avLst/>
            <a:gdLst/>
            <a:ahLst/>
            <a:cxnLst/>
            <a:rect r="r" b="b" t="t" l="l"/>
            <a:pathLst>
              <a:path h="1308183" w="1444504">
                <a:moveTo>
                  <a:pt x="0" y="0"/>
                </a:moveTo>
                <a:lnTo>
                  <a:pt x="1444504" y="0"/>
                </a:lnTo>
                <a:lnTo>
                  <a:pt x="1444504" y="1308182"/>
                </a:lnTo>
                <a:lnTo>
                  <a:pt x="0" y="13081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3503" y="-63503"/>
            <a:ext cx="9021613" cy="1567929"/>
          </a:xfrm>
          <a:custGeom>
            <a:avLst/>
            <a:gdLst/>
            <a:ahLst/>
            <a:cxnLst/>
            <a:rect r="r" b="b" t="t" l="l"/>
            <a:pathLst>
              <a:path h="1567929" w="9021613">
                <a:moveTo>
                  <a:pt x="0" y="0"/>
                </a:moveTo>
                <a:lnTo>
                  <a:pt x="9021613" y="0"/>
                </a:lnTo>
                <a:lnTo>
                  <a:pt x="9021613" y="1567929"/>
                </a:lnTo>
                <a:lnTo>
                  <a:pt x="0" y="15679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674119" y="5770940"/>
            <a:ext cx="9200055" cy="1905524"/>
          </a:xfrm>
          <a:custGeom>
            <a:avLst/>
            <a:gdLst/>
            <a:ahLst/>
            <a:cxnLst/>
            <a:rect r="r" b="b" t="t" l="l"/>
            <a:pathLst>
              <a:path h="1905524" w="9200055">
                <a:moveTo>
                  <a:pt x="0" y="0"/>
                </a:moveTo>
                <a:lnTo>
                  <a:pt x="9200054" y="0"/>
                </a:lnTo>
                <a:lnTo>
                  <a:pt x="9200054" y="1905524"/>
                </a:lnTo>
                <a:lnTo>
                  <a:pt x="0" y="19055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225909" y="2044332"/>
            <a:ext cx="9729368" cy="2828039"/>
          </a:xfrm>
          <a:custGeom>
            <a:avLst/>
            <a:gdLst/>
            <a:ahLst/>
            <a:cxnLst/>
            <a:rect r="r" b="b" t="t" l="l"/>
            <a:pathLst>
              <a:path h="2828039" w="9729368">
                <a:moveTo>
                  <a:pt x="0" y="0"/>
                </a:moveTo>
                <a:lnTo>
                  <a:pt x="9729369" y="0"/>
                </a:lnTo>
                <a:lnTo>
                  <a:pt x="9729369" y="2828039"/>
                </a:lnTo>
                <a:lnTo>
                  <a:pt x="0" y="28280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9159735" y="8836666"/>
            <a:ext cx="9191768" cy="1513837"/>
          </a:xfrm>
          <a:custGeom>
            <a:avLst/>
            <a:gdLst/>
            <a:ahLst/>
            <a:cxnLst/>
            <a:rect r="r" b="b" t="t" l="l"/>
            <a:pathLst>
              <a:path h="1513837" w="9191768">
                <a:moveTo>
                  <a:pt x="0" y="0"/>
                </a:moveTo>
                <a:lnTo>
                  <a:pt x="9191768" y="0"/>
                </a:lnTo>
                <a:lnTo>
                  <a:pt x="9191768" y="1513837"/>
                </a:lnTo>
                <a:lnTo>
                  <a:pt x="0" y="15138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9" id="9"/>
          <p:cNvGrpSpPr>
            <a:grpSpLocks noChangeAspect="true"/>
          </p:cNvGrpSpPr>
          <p:nvPr/>
        </p:nvGrpSpPr>
        <p:grpSpPr>
          <a:xfrm rot="0">
            <a:off x="15480878" y="2913755"/>
            <a:ext cx="1336224" cy="2326310"/>
            <a:chOff x="0" y="0"/>
            <a:chExt cx="1336218" cy="2326310"/>
          </a:xfrm>
        </p:grpSpPr>
        <p:sp>
          <p:nvSpPr>
            <p:cNvPr name="Freeform 10" id="10"/>
            <p:cNvSpPr/>
            <p:nvPr/>
          </p:nvSpPr>
          <p:spPr>
            <a:xfrm flipH="false" flipV="false" rot="0">
              <a:off x="-5207" y="0"/>
              <a:ext cx="1344041" cy="2326132"/>
            </a:xfrm>
            <a:custGeom>
              <a:avLst/>
              <a:gdLst/>
              <a:ahLst/>
              <a:cxnLst/>
              <a:rect r="r" b="b" t="t" l="l"/>
              <a:pathLst>
                <a:path h="2326132" w="1344041">
                  <a:moveTo>
                    <a:pt x="247269" y="0"/>
                  </a:moveTo>
                  <a:cubicBezTo>
                    <a:pt x="245110" y="0"/>
                    <a:pt x="243205" y="254"/>
                    <a:pt x="241427" y="889"/>
                  </a:cubicBezTo>
                  <a:cubicBezTo>
                    <a:pt x="232156" y="4064"/>
                    <a:pt x="225552" y="18415"/>
                    <a:pt x="220853" y="29464"/>
                  </a:cubicBezTo>
                  <a:cubicBezTo>
                    <a:pt x="218440" y="35687"/>
                    <a:pt x="221742" y="44450"/>
                    <a:pt x="224028" y="51562"/>
                  </a:cubicBezTo>
                  <a:cubicBezTo>
                    <a:pt x="257048" y="157861"/>
                    <a:pt x="284988" y="265430"/>
                    <a:pt x="323088" y="369570"/>
                  </a:cubicBezTo>
                  <a:cubicBezTo>
                    <a:pt x="420497" y="636397"/>
                    <a:pt x="522097" y="901954"/>
                    <a:pt x="622173" y="1167765"/>
                  </a:cubicBezTo>
                  <a:cubicBezTo>
                    <a:pt x="624967" y="1175131"/>
                    <a:pt x="627253" y="1182624"/>
                    <a:pt x="632079" y="1196848"/>
                  </a:cubicBezTo>
                  <a:cubicBezTo>
                    <a:pt x="585724" y="1184402"/>
                    <a:pt x="544703" y="1175512"/>
                    <a:pt x="505714" y="1161542"/>
                  </a:cubicBezTo>
                  <a:cubicBezTo>
                    <a:pt x="430149" y="1133856"/>
                    <a:pt x="356108" y="1100836"/>
                    <a:pt x="280416" y="1074039"/>
                  </a:cubicBezTo>
                  <a:cubicBezTo>
                    <a:pt x="206883" y="1048131"/>
                    <a:pt x="131445" y="1026795"/>
                    <a:pt x="56642" y="1003808"/>
                  </a:cubicBezTo>
                  <a:cubicBezTo>
                    <a:pt x="48895" y="1001522"/>
                    <a:pt x="40894" y="999363"/>
                    <a:pt x="33528" y="999363"/>
                  </a:cubicBezTo>
                  <a:cubicBezTo>
                    <a:pt x="22987" y="999363"/>
                    <a:pt x="13462" y="1003554"/>
                    <a:pt x="7239" y="1017016"/>
                  </a:cubicBezTo>
                  <a:cubicBezTo>
                    <a:pt x="0" y="1032891"/>
                    <a:pt x="12192" y="1045210"/>
                    <a:pt x="42291" y="1055751"/>
                  </a:cubicBezTo>
                  <a:cubicBezTo>
                    <a:pt x="54737" y="1059815"/>
                    <a:pt x="67183" y="1063879"/>
                    <a:pt x="79248" y="1068070"/>
                  </a:cubicBezTo>
                  <a:cubicBezTo>
                    <a:pt x="128524" y="1086104"/>
                    <a:pt x="177927" y="1102868"/>
                    <a:pt x="226568" y="1122426"/>
                  </a:cubicBezTo>
                  <a:cubicBezTo>
                    <a:pt x="358267" y="1175131"/>
                    <a:pt x="481965" y="1248156"/>
                    <a:pt x="626872" y="1272032"/>
                  </a:cubicBezTo>
                  <a:cubicBezTo>
                    <a:pt x="621411" y="1281176"/>
                    <a:pt x="617474" y="1288923"/>
                    <a:pt x="612267" y="1294638"/>
                  </a:cubicBezTo>
                  <a:cubicBezTo>
                    <a:pt x="518414" y="1433830"/>
                    <a:pt x="424053" y="1572768"/>
                    <a:pt x="331851" y="1712849"/>
                  </a:cubicBezTo>
                  <a:cubicBezTo>
                    <a:pt x="273812" y="1801114"/>
                    <a:pt x="218440" y="1890776"/>
                    <a:pt x="163068" y="1980438"/>
                  </a:cubicBezTo>
                  <a:cubicBezTo>
                    <a:pt x="151384" y="1999996"/>
                    <a:pt x="141605" y="2020824"/>
                    <a:pt x="134239" y="2042414"/>
                  </a:cubicBezTo>
                  <a:cubicBezTo>
                    <a:pt x="125476" y="2065782"/>
                    <a:pt x="132842" y="2086610"/>
                    <a:pt x="150495" y="2096008"/>
                  </a:cubicBezTo>
                  <a:cubicBezTo>
                    <a:pt x="155956" y="2098929"/>
                    <a:pt x="161671" y="2100326"/>
                    <a:pt x="167513" y="2100326"/>
                  </a:cubicBezTo>
                  <a:cubicBezTo>
                    <a:pt x="180594" y="2100326"/>
                    <a:pt x="193929" y="2092960"/>
                    <a:pt x="203708" y="2078609"/>
                  </a:cubicBezTo>
                  <a:cubicBezTo>
                    <a:pt x="216535" y="2059813"/>
                    <a:pt x="227076" y="2039493"/>
                    <a:pt x="238887" y="2020316"/>
                  </a:cubicBezTo>
                  <a:cubicBezTo>
                    <a:pt x="283083" y="1948307"/>
                    <a:pt x="325120" y="1875409"/>
                    <a:pt x="371856" y="1805305"/>
                  </a:cubicBezTo>
                  <a:cubicBezTo>
                    <a:pt x="472186" y="1654429"/>
                    <a:pt x="574802" y="1505839"/>
                    <a:pt x="676275" y="1356614"/>
                  </a:cubicBezTo>
                  <a:cubicBezTo>
                    <a:pt x="679704" y="1352550"/>
                    <a:pt x="683260" y="1348105"/>
                    <a:pt x="687197" y="1344168"/>
                  </a:cubicBezTo>
                  <a:cubicBezTo>
                    <a:pt x="691261" y="1353566"/>
                    <a:pt x="694563" y="1360170"/>
                    <a:pt x="697103" y="1367282"/>
                  </a:cubicBezTo>
                  <a:cubicBezTo>
                    <a:pt x="783082" y="1620393"/>
                    <a:pt x="869950" y="1873504"/>
                    <a:pt x="956818" y="2126615"/>
                  </a:cubicBezTo>
                  <a:cubicBezTo>
                    <a:pt x="974598" y="2178812"/>
                    <a:pt x="995172" y="2230501"/>
                    <a:pt x="1015365" y="2282190"/>
                  </a:cubicBezTo>
                  <a:cubicBezTo>
                    <a:pt x="1019937" y="2293874"/>
                    <a:pt x="1026287" y="2307463"/>
                    <a:pt x="1035685" y="2314448"/>
                  </a:cubicBezTo>
                  <a:cubicBezTo>
                    <a:pt x="1044067" y="2320417"/>
                    <a:pt x="1056767" y="2326132"/>
                    <a:pt x="1066800" y="2326132"/>
                  </a:cubicBezTo>
                  <a:cubicBezTo>
                    <a:pt x="1069213" y="2326132"/>
                    <a:pt x="1071626" y="2325751"/>
                    <a:pt x="1073658" y="2324989"/>
                  </a:cubicBezTo>
                  <a:cubicBezTo>
                    <a:pt x="1083945" y="2321052"/>
                    <a:pt x="1091692" y="2304415"/>
                    <a:pt x="1095375" y="2292096"/>
                  </a:cubicBezTo>
                  <a:cubicBezTo>
                    <a:pt x="1098296" y="2283079"/>
                    <a:pt x="1094105" y="2271268"/>
                    <a:pt x="1090676" y="2261235"/>
                  </a:cubicBezTo>
                  <a:cubicBezTo>
                    <a:pt x="1077468" y="2220722"/>
                    <a:pt x="1063625" y="2180590"/>
                    <a:pt x="1049782" y="2140458"/>
                  </a:cubicBezTo>
                  <a:cubicBezTo>
                    <a:pt x="955548" y="1869186"/>
                    <a:pt x="860679" y="1597660"/>
                    <a:pt x="766064" y="1326515"/>
                  </a:cubicBezTo>
                  <a:cubicBezTo>
                    <a:pt x="764540" y="1322070"/>
                    <a:pt x="763270" y="1316990"/>
                    <a:pt x="760603" y="1307973"/>
                  </a:cubicBezTo>
                  <a:cubicBezTo>
                    <a:pt x="772287" y="1312291"/>
                    <a:pt x="780796" y="1315085"/>
                    <a:pt x="788670" y="1318514"/>
                  </a:cubicBezTo>
                  <a:cubicBezTo>
                    <a:pt x="939546" y="1383030"/>
                    <a:pt x="1097026" y="1426210"/>
                    <a:pt x="1254506" y="1469390"/>
                  </a:cubicBezTo>
                  <a:cubicBezTo>
                    <a:pt x="1265682" y="1472565"/>
                    <a:pt x="1277239" y="1474216"/>
                    <a:pt x="1288796" y="1474216"/>
                  </a:cubicBezTo>
                  <a:cubicBezTo>
                    <a:pt x="1293876" y="1474216"/>
                    <a:pt x="1298956" y="1473962"/>
                    <a:pt x="1304036" y="1473327"/>
                  </a:cubicBezTo>
                  <a:cubicBezTo>
                    <a:pt x="1323086" y="1471041"/>
                    <a:pt x="1338199" y="1459484"/>
                    <a:pt x="1341120" y="1438529"/>
                  </a:cubicBezTo>
                  <a:cubicBezTo>
                    <a:pt x="1344041" y="1417574"/>
                    <a:pt x="1333246" y="1403477"/>
                    <a:pt x="1315720" y="1394333"/>
                  </a:cubicBezTo>
                  <a:cubicBezTo>
                    <a:pt x="1305433" y="1389380"/>
                    <a:pt x="1294765" y="1385443"/>
                    <a:pt x="1283716" y="1382522"/>
                  </a:cubicBezTo>
                  <a:cubicBezTo>
                    <a:pt x="1175893" y="1352550"/>
                    <a:pt x="1068070" y="1324229"/>
                    <a:pt x="961009" y="1292098"/>
                  </a:cubicBezTo>
                  <a:cubicBezTo>
                    <a:pt x="894334" y="1272159"/>
                    <a:pt x="829437" y="1246632"/>
                    <a:pt x="761873" y="1222756"/>
                  </a:cubicBezTo>
                  <a:cubicBezTo>
                    <a:pt x="766699" y="1214247"/>
                    <a:pt x="769747" y="1208278"/>
                    <a:pt x="773176" y="1202436"/>
                  </a:cubicBezTo>
                  <a:cubicBezTo>
                    <a:pt x="820166" y="1127125"/>
                    <a:pt x="867156" y="1051687"/>
                    <a:pt x="914654" y="976503"/>
                  </a:cubicBezTo>
                  <a:cubicBezTo>
                    <a:pt x="998220" y="845185"/>
                    <a:pt x="1083183" y="714121"/>
                    <a:pt x="1165733" y="582422"/>
                  </a:cubicBezTo>
                  <a:cubicBezTo>
                    <a:pt x="1201293" y="525145"/>
                    <a:pt x="1233805" y="465836"/>
                    <a:pt x="1266063" y="406781"/>
                  </a:cubicBezTo>
                  <a:cubicBezTo>
                    <a:pt x="1270635" y="398399"/>
                    <a:pt x="1269365" y="381889"/>
                    <a:pt x="1264031" y="373507"/>
                  </a:cubicBezTo>
                  <a:cubicBezTo>
                    <a:pt x="1260094" y="367030"/>
                    <a:pt x="1247394" y="360426"/>
                    <a:pt x="1239139" y="360426"/>
                  </a:cubicBezTo>
                  <a:cubicBezTo>
                    <a:pt x="1237996" y="360426"/>
                    <a:pt x="1236853" y="360553"/>
                    <a:pt x="1235837" y="360934"/>
                  </a:cubicBezTo>
                  <a:cubicBezTo>
                    <a:pt x="1219200" y="366903"/>
                    <a:pt x="1199896" y="375539"/>
                    <a:pt x="1188847" y="388874"/>
                  </a:cubicBezTo>
                  <a:cubicBezTo>
                    <a:pt x="1165987" y="417068"/>
                    <a:pt x="1148207" y="449199"/>
                    <a:pt x="1128522" y="479806"/>
                  </a:cubicBezTo>
                  <a:cubicBezTo>
                    <a:pt x="988822" y="699897"/>
                    <a:pt x="849376" y="919734"/>
                    <a:pt x="709803" y="1140079"/>
                  </a:cubicBezTo>
                  <a:cubicBezTo>
                    <a:pt x="707009" y="1143381"/>
                    <a:pt x="703453" y="1147064"/>
                    <a:pt x="700024" y="1150239"/>
                  </a:cubicBezTo>
                  <a:cubicBezTo>
                    <a:pt x="695579" y="1139825"/>
                    <a:pt x="691642" y="1131697"/>
                    <a:pt x="688340" y="1123188"/>
                  </a:cubicBezTo>
                  <a:cubicBezTo>
                    <a:pt x="662305" y="1055751"/>
                    <a:pt x="636270" y="988441"/>
                    <a:pt x="610870" y="920750"/>
                  </a:cubicBezTo>
                  <a:cubicBezTo>
                    <a:pt x="529082" y="701294"/>
                    <a:pt x="447548" y="482219"/>
                    <a:pt x="366776" y="262382"/>
                  </a:cubicBezTo>
                  <a:cubicBezTo>
                    <a:pt x="340741" y="191135"/>
                    <a:pt x="318389" y="118364"/>
                    <a:pt x="293370" y="46609"/>
                  </a:cubicBezTo>
                  <a:cubicBezTo>
                    <a:pt x="289179" y="33909"/>
                    <a:pt x="283464" y="19685"/>
                    <a:pt x="274066" y="10922"/>
                  </a:cubicBezTo>
                  <a:cubicBezTo>
                    <a:pt x="267970" y="5080"/>
                    <a:pt x="256413" y="0"/>
                    <a:pt x="247269" y="0"/>
                  </a:cubicBezTo>
                  <a:close/>
                </a:path>
              </a:pathLst>
            </a:custGeom>
            <a:solidFill>
              <a:srgbClr val="EB04A3"/>
            </a:solidFill>
          </p:spPr>
        </p:sp>
      </p:grpSp>
      <p:sp>
        <p:nvSpPr>
          <p:cNvPr name="Freeform 11" id="11"/>
          <p:cNvSpPr/>
          <p:nvPr/>
        </p:nvSpPr>
        <p:spPr>
          <a:xfrm flipH="false" flipV="false" rot="0">
            <a:off x="540734" y="5544217"/>
            <a:ext cx="4962525" cy="3990975"/>
          </a:xfrm>
          <a:custGeom>
            <a:avLst/>
            <a:gdLst/>
            <a:ahLst/>
            <a:cxnLst/>
            <a:rect r="r" b="b" t="t" l="l"/>
            <a:pathLst>
              <a:path h="3990975" w="4962525">
                <a:moveTo>
                  <a:pt x="0" y="0"/>
                </a:moveTo>
                <a:lnTo>
                  <a:pt x="4962525" y="0"/>
                </a:lnTo>
                <a:lnTo>
                  <a:pt x="4962525" y="3990975"/>
                </a:lnTo>
                <a:lnTo>
                  <a:pt x="0" y="3990975"/>
                </a:lnTo>
                <a:lnTo>
                  <a:pt x="0" y="0"/>
                </a:lnTo>
                <a:close/>
              </a:path>
            </a:pathLst>
          </a:custGeom>
          <a:blipFill>
            <a:blip r:embed="rId12"/>
            <a:stretch>
              <a:fillRect l="-9848" t="0" r="-9921" b="0"/>
            </a:stretch>
          </a:blipFill>
        </p:spPr>
      </p:sp>
      <p:sp>
        <p:nvSpPr>
          <p:cNvPr name="TextBox 12" id="12"/>
          <p:cNvSpPr txBox="true"/>
          <p:nvPr/>
        </p:nvSpPr>
        <p:spPr>
          <a:xfrm rot="0">
            <a:off x="4286812" y="2581951"/>
            <a:ext cx="6000569" cy="2675934"/>
          </a:xfrm>
          <a:prstGeom prst="rect">
            <a:avLst/>
          </a:prstGeom>
        </p:spPr>
        <p:txBody>
          <a:bodyPr anchor="t" rtlCol="false" tIns="0" lIns="0" bIns="0" rIns="0">
            <a:spAutoFit/>
          </a:bodyPr>
          <a:lstStyle/>
          <a:p>
            <a:pPr algn="l">
              <a:lnSpc>
                <a:spcPts val="21862"/>
              </a:lnSpc>
            </a:pPr>
            <a:r>
              <a:rPr lang="en-US" sz="15615" spc="343">
                <a:solidFill>
                  <a:srgbClr val="FF3131"/>
                </a:solidFill>
                <a:latin typeface="Pompiere"/>
                <a:ea typeface="Pompiere"/>
                <a:cs typeface="Pompiere"/>
                <a:sym typeface="Pompiere"/>
              </a:rPr>
              <a:t>ZOMATO</a:t>
            </a:r>
          </a:p>
        </p:txBody>
      </p:sp>
      <p:sp>
        <p:nvSpPr>
          <p:cNvPr name="TextBox 13" id="13"/>
          <p:cNvSpPr txBox="true"/>
          <p:nvPr/>
        </p:nvSpPr>
        <p:spPr>
          <a:xfrm rot="0">
            <a:off x="5633199" y="5207260"/>
            <a:ext cx="9411014" cy="2953121"/>
          </a:xfrm>
          <a:prstGeom prst="rect">
            <a:avLst/>
          </a:prstGeom>
        </p:spPr>
        <p:txBody>
          <a:bodyPr anchor="t" rtlCol="false" tIns="0" lIns="0" bIns="0" rIns="0">
            <a:spAutoFit/>
          </a:bodyPr>
          <a:lstStyle/>
          <a:p>
            <a:pPr algn="l">
              <a:lnSpc>
                <a:spcPts val="24057"/>
              </a:lnSpc>
            </a:pPr>
            <a:r>
              <a:rPr lang="en-US" sz="17183" spc="189">
                <a:solidFill>
                  <a:srgbClr val="FF3131"/>
                </a:solidFill>
                <a:latin typeface="Pompiere"/>
                <a:ea typeface="Pompiere"/>
                <a:cs typeface="Pompiere"/>
                <a:sym typeface="Pompiere"/>
              </a:rPr>
              <a:t>CASE STUDY</a:t>
            </a:r>
          </a:p>
        </p:txBody>
      </p:sp>
      <p:sp>
        <p:nvSpPr>
          <p:cNvPr name="TextBox 14" id="14"/>
          <p:cNvSpPr txBox="true"/>
          <p:nvPr/>
        </p:nvSpPr>
        <p:spPr>
          <a:xfrm rot="0">
            <a:off x="15496451" y="1006678"/>
            <a:ext cx="1652216" cy="579120"/>
          </a:xfrm>
          <a:prstGeom prst="rect">
            <a:avLst/>
          </a:prstGeom>
        </p:spPr>
        <p:txBody>
          <a:bodyPr anchor="t" rtlCol="false" tIns="0" lIns="0" bIns="0" rIns="0">
            <a:spAutoFit/>
          </a:bodyPr>
          <a:lstStyle/>
          <a:p>
            <a:pPr algn="l">
              <a:lnSpc>
                <a:spcPts val="4620"/>
              </a:lnSpc>
            </a:pPr>
            <a:r>
              <a:rPr lang="en-US" sz="3300">
                <a:solidFill>
                  <a:srgbClr val="000000"/>
                </a:solidFill>
                <a:latin typeface="Handy Casual"/>
                <a:ea typeface="Handy Casual"/>
                <a:cs typeface="Handy Casual"/>
                <a:sym typeface="Handy Casual"/>
              </a:rPr>
              <a:t>By Priyanshi</a:t>
            </a:r>
          </a:p>
        </p:txBody>
      </p:sp>
      <p:sp>
        <p:nvSpPr>
          <p:cNvPr name="TextBox 15" id="15"/>
          <p:cNvSpPr txBox="true"/>
          <p:nvPr/>
        </p:nvSpPr>
        <p:spPr>
          <a:xfrm rot="0">
            <a:off x="11294752" y="8095564"/>
            <a:ext cx="4920139" cy="441481"/>
          </a:xfrm>
          <a:prstGeom prst="rect">
            <a:avLst/>
          </a:prstGeom>
        </p:spPr>
        <p:txBody>
          <a:bodyPr anchor="t" rtlCol="false" tIns="0" lIns="0" bIns="0" rIns="0">
            <a:spAutoFit/>
          </a:bodyPr>
          <a:lstStyle/>
          <a:p>
            <a:pPr algn="ctr">
              <a:lnSpc>
                <a:spcPts val="3568"/>
              </a:lnSpc>
              <a:spcBef>
                <a:spcPct val="0"/>
              </a:spcBef>
            </a:pPr>
            <a:r>
              <a:rPr lang="en-US" b="true" sz="2682" spc="150">
                <a:solidFill>
                  <a:srgbClr val="000000"/>
                </a:solidFill>
                <a:latin typeface="Open Sans Condensed Bold"/>
                <a:ea typeface="Open Sans Condensed Bold"/>
                <a:cs typeface="Open Sans Condensed Bold"/>
                <a:sym typeface="Open Sans Condensed Bold"/>
              </a:rPr>
              <a:t>Visualization Tool- Looker Studio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1083088" y="5358403"/>
            <a:ext cx="4179027" cy="3135211"/>
          </a:xfrm>
          <a:custGeom>
            <a:avLst/>
            <a:gdLst/>
            <a:ahLst/>
            <a:cxnLst/>
            <a:rect r="r" b="b" t="t" l="l"/>
            <a:pathLst>
              <a:path h="3135211" w="4179027">
                <a:moveTo>
                  <a:pt x="0" y="0"/>
                </a:moveTo>
                <a:lnTo>
                  <a:pt x="4179027" y="0"/>
                </a:lnTo>
                <a:lnTo>
                  <a:pt x="4179027" y="3135211"/>
                </a:lnTo>
                <a:lnTo>
                  <a:pt x="0" y="3135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503" y="-63503"/>
            <a:ext cx="18414997" cy="10413997"/>
          </a:xfrm>
          <a:custGeom>
            <a:avLst/>
            <a:gdLst/>
            <a:ahLst/>
            <a:cxnLst/>
            <a:rect r="r" b="b" t="t" l="l"/>
            <a:pathLst>
              <a:path h="10413997" w="18414997">
                <a:moveTo>
                  <a:pt x="0" y="0"/>
                </a:moveTo>
                <a:lnTo>
                  <a:pt x="18414997" y="0"/>
                </a:lnTo>
                <a:lnTo>
                  <a:pt x="18414997" y="10413997"/>
                </a:lnTo>
                <a:lnTo>
                  <a:pt x="0" y="104139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810840">
            <a:off x="2752036" y="2439585"/>
            <a:ext cx="3184417" cy="1414081"/>
          </a:xfrm>
          <a:prstGeom prst="rect">
            <a:avLst/>
          </a:prstGeom>
        </p:spPr>
        <p:txBody>
          <a:bodyPr anchor="t" rtlCol="false" tIns="0" lIns="0" bIns="0" rIns="0">
            <a:spAutoFit/>
          </a:bodyPr>
          <a:lstStyle/>
          <a:p>
            <a:pPr algn="l">
              <a:lnSpc>
                <a:spcPts val="11502"/>
              </a:lnSpc>
            </a:pPr>
            <a:r>
              <a:rPr lang="en-US" sz="8216" spc="394">
                <a:solidFill>
                  <a:srgbClr val="000000"/>
                </a:solidFill>
                <a:latin typeface="Open Sans Condensed"/>
                <a:ea typeface="Open Sans Condensed"/>
                <a:cs typeface="Open Sans Condensed"/>
                <a:sym typeface="Open Sans Condensed"/>
              </a:rPr>
              <a:t>Agenda</a:t>
            </a:r>
          </a:p>
        </p:txBody>
      </p:sp>
      <p:sp>
        <p:nvSpPr>
          <p:cNvPr name="TextBox 5" id="5"/>
          <p:cNvSpPr txBox="true"/>
          <p:nvPr/>
        </p:nvSpPr>
        <p:spPr>
          <a:xfrm rot="0">
            <a:off x="7518759" y="1684256"/>
            <a:ext cx="5278778" cy="2956271"/>
          </a:xfrm>
          <a:prstGeom prst="rect">
            <a:avLst/>
          </a:prstGeom>
        </p:spPr>
        <p:txBody>
          <a:bodyPr anchor="t" rtlCol="false" tIns="0" lIns="0" bIns="0" rIns="0">
            <a:spAutoFit/>
          </a:bodyPr>
          <a:lstStyle/>
          <a:p>
            <a:pPr algn="l">
              <a:lnSpc>
                <a:spcPts val="5854"/>
              </a:lnSpc>
            </a:pPr>
            <a:r>
              <a:rPr lang="en-US" b="true" sz="4402" spc="250">
                <a:solidFill>
                  <a:srgbClr val="FFFFFF"/>
                </a:solidFill>
                <a:latin typeface="Open Sans Condensed Bold"/>
                <a:ea typeface="Open Sans Condensed Bold"/>
                <a:cs typeface="Open Sans Condensed Bold"/>
                <a:sym typeface="Open Sans Condensed Bold"/>
              </a:rPr>
              <a:t>1.Introduction 2.Overview 3.Importance of Addressing the Issue</a:t>
            </a:r>
          </a:p>
        </p:txBody>
      </p:sp>
      <p:sp>
        <p:nvSpPr>
          <p:cNvPr name="TextBox 6" id="6"/>
          <p:cNvSpPr txBox="true"/>
          <p:nvPr/>
        </p:nvSpPr>
        <p:spPr>
          <a:xfrm rot="0">
            <a:off x="7238390" y="4576343"/>
            <a:ext cx="6527121" cy="795976"/>
          </a:xfrm>
          <a:prstGeom prst="rect">
            <a:avLst/>
          </a:prstGeom>
        </p:spPr>
        <p:txBody>
          <a:bodyPr anchor="t" rtlCol="false" tIns="0" lIns="0" bIns="0" rIns="0">
            <a:spAutoFit/>
          </a:bodyPr>
          <a:lstStyle/>
          <a:p>
            <a:pPr algn="l">
              <a:lnSpc>
                <a:spcPts val="6470"/>
              </a:lnSpc>
            </a:pPr>
            <a:r>
              <a:rPr lang="en-US" b="true" sz="4865" spc="257">
                <a:solidFill>
                  <a:srgbClr val="FFFFFF"/>
                </a:solidFill>
                <a:latin typeface="Open Sans Condensed Bold"/>
                <a:ea typeface="Open Sans Condensed Bold"/>
                <a:cs typeface="Open Sans Condensed Bold"/>
                <a:sym typeface="Open Sans Condensed Bold"/>
              </a:rPr>
              <a:t>  4. KPIs</a:t>
            </a:r>
          </a:p>
        </p:txBody>
      </p:sp>
      <p:sp>
        <p:nvSpPr>
          <p:cNvPr name="TextBox 7" id="7"/>
          <p:cNvSpPr txBox="true"/>
          <p:nvPr/>
        </p:nvSpPr>
        <p:spPr>
          <a:xfrm rot="0">
            <a:off x="7573673" y="5502393"/>
            <a:ext cx="4598594" cy="2140222"/>
          </a:xfrm>
          <a:prstGeom prst="rect">
            <a:avLst/>
          </a:prstGeom>
        </p:spPr>
        <p:txBody>
          <a:bodyPr anchor="t" rtlCol="false" tIns="0" lIns="0" bIns="0" rIns="0">
            <a:spAutoFit/>
          </a:bodyPr>
          <a:lstStyle/>
          <a:p>
            <a:pPr algn="l">
              <a:lnSpc>
                <a:spcPts val="5696"/>
              </a:lnSpc>
            </a:pPr>
            <a:r>
              <a:rPr lang="en-US" sz="4282" spc="239" b="true">
                <a:solidFill>
                  <a:srgbClr val="FFFFFF"/>
                </a:solidFill>
                <a:latin typeface="Open Sans Condensed Bold"/>
                <a:ea typeface="Open Sans Condensed Bold"/>
                <a:cs typeface="Open Sans Condensed Bold"/>
                <a:sym typeface="Open Sans Condensed Bold"/>
              </a:rPr>
              <a:t>5.</a:t>
            </a:r>
            <a:r>
              <a:rPr lang="en-US" sz="4282" spc="239">
                <a:solidFill>
                  <a:srgbClr val="FFFFFF"/>
                </a:solidFill>
                <a:latin typeface="Open Sans Condensed"/>
                <a:ea typeface="Open Sans Condensed"/>
                <a:cs typeface="Open Sans Condensed"/>
                <a:sym typeface="Open Sans Condensed"/>
              </a:rPr>
              <a:t> </a:t>
            </a:r>
            <a:r>
              <a:rPr lang="en-US" sz="4282" spc="239" b="true">
                <a:solidFill>
                  <a:srgbClr val="FFFFFF"/>
                </a:solidFill>
                <a:latin typeface="Open Sans Condensed Bold"/>
                <a:ea typeface="Open Sans Condensed Bold"/>
                <a:cs typeface="Open Sans Condensed Bold"/>
                <a:sym typeface="Open Sans Condensed Bold"/>
              </a:rPr>
              <a:t>Key Insights</a:t>
            </a:r>
          </a:p>
          <a:p>
            <a:pPr algn="l">
              <a:lnSpc>
                <a:spcPts val="5696"/>
              </a:lnSpc>
            </a:pPr>
            <a:r>
              <a:rPr lang="en-US" sz="4282" spc="239" b="true">
                <a:solidFill>
                  <a:srgbClr val="FFFFFF"/>
                </a:solidFill>
                <a:latin typeface="Open Sans Condensed Bold"/>
                <a:ea typeface="Open Sans Condensed Bold"/>
                <a:cs typeface="Open Sans Condensed Bold"/>
                <a:sym typeface="Open Sans Condensed Bold"/>
              </a:rPr>
              <a:t>6. Dashboard</a:t>
            </a:r>
          </a:p>
          <a:p>
            <a:pPr algn="l">
              <a:lnSpc>
                <a:spcPts val="5696"/>
              </a:lnSpc>
            </a:pPr>
            <a:r>
              <a:rPr lang="en-US" b="true" sz="4282" spc="239">
                <a:solidFill>
                  <a:srgbClr val="FFFFFF"/>
                </a:solidFill>
                <a:latin typeface="Open Sans Condensed Bold"/>
                <a:ea typeface="Open Sans Condensed Bold"/>
                <a:cs typeface="Open Sans Condensed Bold"/>
                <a:sym typeface="Open Sans Condensed Bold"/>
              </a:rPr>
              <a:t>7. Suggestions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1764275" y="4972050"/>
            <a:ext cx="4718047" cy="4602642"/>
          </a:xfrm>
          <a:custGeom>
            <a:avLst/>
            <a:gdLst/>
            <a:ahLst/>
            <a:cxnLst/>
            <a:rect r="r" b="b" t="t" l="l"/>
            <a:pathLst>
              <a:path h="4602642" w="4718047">
                <a:moveTo>
                  <a:pt x="0" y="0"/>
                </a:moveTo>
                <a:lnTo>
                  <a:pt x="4718046" y="0"/>
                </a:lnTo>
                <a:lnTo>
                  <a:pt x="4718046" y="4602642"/>
                </a:lnTo>
                <a:lnTo>
                  <a:pt x="0" y="46026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764094" y="1197721"/>
            <a:ext cx="1054799" cy="1122359"/>
          </a:xfrm>
          <a:custGeom>
            <a:avLst/>
            <a:gdLst/>
            <a:ahLst/>
            <a:cxnLst/>
            <a:rect r="r" b="b" t="t" l="l"/>
            <a:pathLst>
              <a:path h="1122359" w="1054799">
                <a:moveTo>
                  <a:pt x="0" y="0"/>
                </a:moveTo>
                <a:lnTo>
                  <a:pt x="1054799" y="0"/>
                </a:lnTo>
                <a:lnTo>
                  <a:pt x="1054799" y="1122359"/>
                </a:lnTo>
                <a:lnTo>
                  <a:pt x="0" y="11223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4257846" y="8090178"/>
            <a:ext cx="3641029" cy="3184268"/>
          </a:xfrm>
          <a:custGeom>
            <a:avLst/>
            <a:gdLst/>
            <a:ahLst/>
            <a:cxnLst/>
            <a:rect r="r" b="b" t="t" l="l"/>
            <a:pathLst>
              <a:path h="3184268" w="3641029">
                <a:moveTo>
                  <a:pt x="3641029" y="0"/>
                </a:moveTo>
                <a:lnTo>
                  <a:pt x="0" y="0"/>
                </a:lnTo>
                <a:lnTo>
                  <a:pt x="0" y="3184268"/>
                </a:lnTo>
                <a:lnTo>
                  <a:pt x="3641029" y="3184268"/>
                </a:lnTo>
                <a:lnTo>
                  <a:pt x="36410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59853" y="1028700"/>
            <a:ext cx="6286500" cy="3943350"/>
          </a:xfrm>
          <a:custGeom>
            <a:avLst/>
            <a:gdLst/>
            <a:ahLst/>
            <a:cxnLst/>
            <a:rect r="r" b="b" t="t" l="l"/>
            <a:pathLst>
              <a:path h="3943350" w="6286500">
                <a:moveTo>
                  <a:pt x="0" y="0"/>
                </a:moveTo>
                <a:lnTo>
                  <a:pt x="6286500" y="0"/>
                </a:lnTo>
                <a:lnTo>
                  <a:pt x="6286500" y="3943350"/>
                </a:lnTo>
                <a:lnTo>
                  <a:pt x="0" y="3943350"/>
                </a:lnTo>
                <a:lnTo>
                  <a:pt x="0" y="0"/>
                </a:lnTo>
                <a:close/>
              </a:path>
            </a:pathLst>
          </a:custGeom>
          <a:blipFill>
            <a:blip r:embed="rId8"/>
            <a:stretch>
              <a:fillRect l="-6021" t="0" r="-6099" b="0"/>
            </a:stretch>
          </a:blipFill>
        </p:spPr>
      </p:sp>
      <p:sp>
        <p:nvSpPr>
          <p:cNvPr name="TextBox 6" id="6"/>
          <p:cNvSpPr txBox="true"/>
          <p:nvPr/>
        </p:nvSpPr>
        <p:spPr>
          <a:xfrm rot="0">
            <a:off x="7656185" y="4130950"/>
            <a:ext cx="9303315" cy="959413"/>
          </a:xfrm>
          <a:prstGeom prst="rect">
            <a:avLst/>
          </a:prstGeom>
        </p:spPr>
        <p:txBody>
          <a:bodyPr anchor="t" rtlCol="false" tIns="0" lIns="0" bIns="0" rIns="0">
            <a:spAutoFit/>
          </a:bodyPr>
          <a:lstStyle/>
          <a:p>
            <a:pPr algn="l">
              <a:lnSpc>
                <a:spcPts val="3574"/>
              </a:lnSpc>
            </a:pPr>
            <a:r>
              <a:rPr lang="en-US" b="true" sz="3023">
                <a:solidFill>
                  <a:srgbClr val="000000"/>
                </a:solidFill>
                <a:latin typeface="Calibri (MS) Bold"/>
                <a:ea typeface="Calibri (MS) Bold"/>
                <a:cs typeface="Calibri (MS) Bold"/>
                <a:sym typeface="Calibri (MS) Bold"/>
              </a:rPr>
              <a:t>Zomato is facing a decline in customer engagement, with increasing order cancellations and delivery delays.</a:t>
            </a:r>
          </a:p>
        </p:txBody>
      </p:sp>
      <p:sp>
        <p:nvSpPr>
          <p:cNvPr name="TextBox 7" id="7"/>
          <p:cNvSpPr txBox="true"/>
          <p:nvPr/>
        </p:nvSpPr>
        <p:spPr>
          <a:xfrm rot="0">
            <a:off x="9777784" y="2689279"/>
            <a:ext cx="5246980" cy="1144268"/>
          </a:xfrm>
          <a:prstGeom prst="rect">
            <a:avLst/>
          </a:prstGeom>
        </p:spPr>
        <p:txBody>
          <a:bodyPr anchor="t" rtlCol="false" tIns="0" lIns="0" bIns="0" rIns="0">
            <a:spAutoFit/>
          </a:bodyPr>
          <a:lstStyle/>
          <a:p>
            <a:pPr algn="l">
              <a:lnSpc>
                <a:spcPts val="9380"/>
              </a:lnSpc>
            </a:pPr>
            <a:r>
              <a:rPr lang="en-US" b="true" sz="6700" spc="174">
                <a:solidFill>
                  <a:srgbClr val="FF3131"/>
                </a:solidFill>
                <a:latin typeface="Open Sans Condensed Bold"/>
                <a:ea typeface="Open Sans Condensed Bold"/>
                <a:cs typeface="Open Sans Condensed Bold"/>
                <a:sym typeface="Open Sans Condensed Bold"/>
              </a:rPr>
              <a:t>Introduction</a:t>
            </a:r>
          </a:p>
        </p:txBody>
      </p:sp>
      <p:sp>
        <p:nvSpPr>
          <p:cNvPr name="TextBox 8" id="8"/>
          <p:cNvSpPr txBox="true"/>
          <p:nvPr/>
        </p:nvSpPr>
        <p:spPr>
          <a:xfrm rot="0">
            <a:off x="2006489" y="6582461"/>
            <a:ext cx="5246980" cy="1295398"/>
          </a:xfrm>
          <a:prstGeom prst="rect">
            <a:avLst/>
          </a:prstGeom>
        </p:spPr>
        <p:txBody>
          <a:bodyPr anchor="t" rtlCol="false" tIns="0" lIns="0" bIns="0" rIns="0">
            <a:spAutoFit/>
          </a:bodyPr>
          <a:lstStyle/>
          <a:p>
            <a:pPr algn="l">
              <a:lnSpc>
                <a:spcPts val="10500"/>
              </a:lnSpc>
            </a:pPr>
            <a:r>
              <a:rPr lang="en-US" b="true" sz="7500" spc="195">
                <a:solidFill>
                  <a:srgbClr val="FF3131"/>
                </a:solidFill>
                <a:latin typeface="Open Sans Condensed Bold"/>
                <a:ea typeface="Open Sans Condensed Bold"/>
                <a:cs typeface="Open Sans Condensed Bold"/>
                <a:sym typeface="Open Sans Condensed Bold"/>
              </a:rPr>
              <a:t>Overview</a:t>
            </a:r>
          </a:p>
        </p:txBody>
      </p:sp>
      <p:sp>
        <p:nvSpPr>
          <p:cNvPr name="TextBox 9" id="9"/>
          <p:cNvSpPr txBox="true"/>
          <p:nvPr/>
        </p:nvSpPr>
        <p:spPr>
          <a:xfrm rot="0">
            <a:off x="7253468" y="5913025"/>
            <a:ext cx="9303315" cy="2796823"/>
          </a:xfrm>
          <a:prstGeom prst="rect">
            <a:avLst/>
          </a:prstGeom>
        </p:spPr>
        <p:txBody>
          <a:bodyPr anchor="t" rtlCol="false" tIns="0" lIns="0" bIns="0" rIns="0">
            <a:spAutoFit/>
          </a:bodyPr>
          <a:lstStyle/>
          <a:p>
            <a:pPr algn="l">
              <a:lnSpc>
                <a:spcPts val="3101"/>
              </a:lnSpc>
            </a:pPr>
            <a:r>
              <a:rPr lang="en-US" b="true" sz="2623">
                <a:solidFill>
                  <a:srgbClr val="000000"/>
                </a:solidFill>
                <a:latin typeface="Calibri (MS) Bold"/>
                <a:ea typeface="Calibri (MS) Bold"/>
                <a:cs typeface="Calibri (MS) Bold"/>
                <a:sym typeface="Calibri (MS) Bold"/>
              </a:rPr>
              <a:t>Zomato, India’s leading food delivery platform, you are tasked with addressing challenges in customer satisfaction, fluctuating delivery times, and inconsistent sales across regions. Data shows a drop in repeat customers and high cancellations. Your mission is to analyze sales, ratings, and delivery data to uncover actionable insights that enhance customer experience, improve marketing strategies, and boost operational efficiency to drive growth.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646158" y="1617907"/>
            <a:ext cx="1137171" cy="1916392"/>
            <a:chOff x="0" y="0"/>
            <a:chExt cx="1137171" cy="1916392"/>
          </a:xfrm>
        </p:grpSpPr>
        <p:sp>
          <p:nvSpPr>
            <p:cNvPr name="Freeform 3" id="3"/>
            <p:cNvSpPr/>
            <p:nvPr/>
          </p:nvSpPr>
          <p:spPr>
            <a:xfrm flipH="false" flipV="false" rot="0">
              <a:off x="-4191" y="0"/>
              <a:ext cx="1143000" cy="1916557"/>
            </a:xfrm>
            <a:custGeom>
              <a:avLst/>
              <a:gdLst/>
              <a:ahLst/>
              <a:cxnLst/>
              <a:rect r="r" b="b" t="t" l="l"/>
              <a:pathLst>
                <a:path h="1916557" w="1143000">
                  <a:moveTo>
                    <a:pt x="165608" y="0"/>
                  </a:moveTo>
                  <a:cubicBezTo>
                    <a:pt x="163449" y="0"/>
                    <a:pt x="161417" y="254"/>
                    <a:pt x="159639" y="1016"/>
                  </a:cubicBezTo>
                  <a:cubicBezTo>
                    <a:pt x="152019" y="4064"/>
                    <a:pt x="147066" y="16383"/>
                    <a:pt x="143510" y="25781"/>
                  </a:cubicBezTo>
                  <a:cubicBezTo>
                    <a:pt x="141732" y="31115"/>
                    <a:pt x="144907" y="38354"/>
                    <a:pt x="147066" y="44196"/>
                  </a:cubicBezTo>
                  <a:cubicBezTo>
                    <a:pt x="179070" y="131953"/>
                    <a:pt x="207010" y="220980"/>
                    <a:pt x="243205" y="306705"/>
                  </a:cubicBezTo>
                  <a:cubicBezTo>
                    <a:pt x="336042" y="526415"/>
                    <a:pt x="432308" y="744855"/>
                    <a:pt x="527177" y="963549"/>
                  </a:cubicBezTo>
                  <a:cubicBezTo>
                    <a:pt x="529844" y="969645"/>
                    <a:pt x="532130" y="975868"/>
                    <a:pt x="536702" y="987425"/>
                  </a:cubicBezTo>
                  <a:cubicBezTo>
                    <a:pt x="497332" y="978916"/>
                    <a:pt x="462534" y="973201"/>
                    <a:pt x="429387" y="963041"/>
                  </a:cubicBezTo>
                  <a:cubicBezTo>
                    <a:pt x="364871" y="942975"/>
                    <a:pt x="301371" y="918337"/>
                    <a:pt x="236855" y="899033"/>
                  </a:cubicBezTo>
                  <a:cubicBezTo>
                    <a:pt x="174117" y="880364"/>
                    <a:pt x="109982" y="865505"/>
                    <a:pt x="46355" y="849503"/>
                  </a:cubicBezTo>
                  <a:cubicBezTo>
                    <a:pt x="40386" y="847979"/>
                    <a:pt x="34290" y="846709"/>
                    <a:pt x="28575" y="846709"/>
                  </a:cubicBezTo>
                  <a:cubicBezTo>
                    <a:pt x="19050" y="846709"/>
                    <a:pt x="10541" y="850265"/>
                    <a:pt x="5461" y="862584"/>
                  </a:cubicBezTo>
                  <a:cubicBezTo>
                    <a:pt x="0" y="876300"/>
                    <a:pt x="10795" y="886079"/>
                    <a:pt x="36449" y="893572"/>
                  </a:cubicBezTo>
                  <a:cubicBezTo>
                    <a:pt x="46990" y="896493"/>
                    <a:pt x="57658" y="899287"/>
                    <a:pt x="67945" y="902335"/>
                  </a:cubicBezTo>
                  <a:cubicBezTo>
                    <a:pt x="109982" y="915416"/>
                    <a:pt x="152146" y="927354"/>
                    <a:pt x="193802" y="941832"/>
                  </a:cubicBezTo>
                  <a:cubicBezTo>
                    <a:pt x="306324" y="980567"/>
                    <a:pt x="413131" y="1036701"/>
                    <a:pt x="535686" y="1050671"/>
                  </a:cubicBezTo>
                  <a:cubicBezTo>
                    <a:pt x="531495" y="1058545"/>
                    <a:pt x="528447" y="1065149"/>
                    <a:pt x="524383" y="1070229"/>
                  </a:cubicBezTo>
                  <a:cubicBezTo>
                    <a:pt x="451485" y="1190752"/>
                    <a:pt x="378079" y="1311148"/>
                    <a:pt x="306705" y="1432433"/>
                  </a:cubicBezTo>
                  <a:cubicBezTo>
                    <a:pt x="261620" y="1508887"/>
                    <a:pt x="218948" y="1586357"/>
                    <a:pt x="176276" y="1663827"/>
                  </a:cubicBezTo>
                  <a:cubicBezTo>
                    <a:pt x="167259" y="1680718"/>
                    <a:pt x="160020" y="1698625"/>
                    <a:pt x="154686" y="1717040"/>
                  </a:cubicBezTo>
                  <a:cubicBezTo>
                    <a:pt x="148336" y="1736979"/>
                    <a:pt x="155321" y="1754124"/>
                    <a:pt x="170561" y="1761363"/>
                  </a:cubicBezTo>
                  <a:cubicBezTo>
                    <a:pt x="174752" y="1763395"/>
                    <a:pt x="179197" y="1764284"/>
                    <a:pt x="183515" y="1764284"/>
                  </a:cubicBezTo>
                  <a:cubicBezTo>
                    <a:pt x="195072" y="1764284"/>
                    <a:pt x="206502" y="1757553"/>
                    <a:pt x="214503" y="1744599"/>
                  </a:cubicBezTo>
                  <a:cubicBezTo>
                    <a:pt x="224536" y="1728343"/>
                    <a:pt x="232410" y="1710817"/>
                    <a:pt x="241554" y="1694307"/>
                  </a:cubicBezTo>
                  <a:cubicBezTo>
                    <a:pt x="275590" y="1632077"/>
                    <a:pt x="307848" y="1569339"/>
                    <a:pt x="344043" y="1508506"/>
                  </a:cubicBezTo>
                  <a:cubicBezTo>
                    <a:pt x="421894" y="1377823"/>
                    <a:pt x="501777" y="1249045"/>
                    <a:pt x="580644" y="1119759"/>
                  </a:cubicBezTo>
                  <a:cubicBezTo>
                    <a:pt x="583311" y="1116203"/>
                    <a:pt x="586105" y="1112266"/>
                    <a:pt x="589280" y="1108964"/>
                  </a:cubicBezTo>
                  <a:cubicBezTo>
                    <a:pt x="593090" y="1116711"/>
                    <a:pt x="596138" y="1122172"/>
                    <a:pt x="598551" y="1127887"/>
                  </a:cubicBezTo>
                  <a:cubicBezTo>
                    <a:pt x="681101" y="1336421"/>
                    <a:pt x="764540" y="1545082"/>
                    <a:pt x="847852" y="1753743"/>
                  </a:cubicBezTo>
                  <a:cubicBezTo>
                    <a:pt x="864870" y="1796796"/>
                    <a:pt x="884301" y="1839341"/>
                    <a:pt x="903351" y="1881759"/>
                  </a:cubicBezTo>
                  <a:cubicBezTo>
                    <a:pt x="907669" y="1891411"/>
                    <a:pt x="913511" y="1902460"/>
                    <a:pt x="921766" y="1907921"/>
                  </a:cubicBezTo>
                  <a:cubicBezTo>
                    <a:pt x="928751" y="1912366"/>
                    <a:pt x="938911" y="1916430"/>
                    <a:pt x="947039" y="1916557"/>
                  </a:cubicBezTo>
                  <a:lnTo>
                    <a:pt x="960374" y="1909953"/>
                  </a:lnTo>
                  <a:lnTo>
                    <a:pt x="960374" y="1909953"/>
                  </a:lnTo>
                  <a:cubicBezTo>
                    <a:pt x="965327" y="1903857"/>
                    <a:pt x="968883" y="1894332"/>
                    <a:pt x="970788" y="1886712"/>
                  </a:cubicBezTo>
                  <a:cubicBezTo>
                    <a:pt x="972947" y="1879092"/>
                    <a:pt x="968883" y="1869313"/>
                    <a:pt x="965581" y="1861058"/>
                  </a:cubicBezTo>
                  <a:cubicBezTo>
                    <a:pt x="952881" y="1827657"/>
                    <a:pt x="939546" y="1794637"/>
                    <a:pt x="926211" y="1761490"/>
                  </a:cubicBezTo>
                  <a:cubicBezTo>
                    <a:pt x="835914" y="1537970"/>
                    <a:pt x="745236" y="1314323"/>
                    <a:pt x="654558" y="1090930"/>
                  </a:cubicBezTo>
                  <a:cubicBezTo>
                    <a:pt x="653161" y="1087247"/>
                    <a:pt x="651764" y="1083056"/>
                    <a:pt x="649224" y="1075563"/>
                  </a:cubicBezTo>
                  <a:cubicBezTo>
                    <a:pt x="659257" y="1078738"/>
                    <a:pt x="666369" y="1080643"/>
                    <a:pt x="673227" y="1083310"/>
                  </a:cubicBezTo>
                  <a:cubicBezTo>
                    <a:pt x="802386" y="1131062"/>
                    <a:pt x="936244" y="1160780"/>
                    <a:pt x="1069975" y="1190498"/>
                  </a:cubicBezTo>
                  <a:cubicBezTo>
                    <a:pt x="1077722" y="1192276"/>
                    <a:pt x="1085723" y="1193292"/>
                    <a:pt x="1093724" y="1193292"/>
                  </a:cubicBezTo>
                  <a:cubicBezTo>
                    <a:pt x="1099693" y="1193292"/>
                    <a:pt x="1105662" y="1192784"/>
                    <a:pt x="1111631" y="1191768"/>
                  </a:cubicBezTo>
                  <a:cubicBezTo>
                    <a:pt x="1127506" y="1189101"/>
                    <a:pt x="1139698" y="1178687"/>
                    <a:pt x="1141349" y="1161034"/>
                  </a:cubicBezTo>
                  <a:cubicBezTo>
                    <a:pt x="1143000" y="1143381"/>
                    <a:pt x="1133348" y="1131951"/>
                    <a:pt x="1118235" y="1125093"/>
                  </a:cubicBezTo>
                  <a:cubicBezTo>
                    <a:pt x="1109472" y="1121410"/>
                    <a:pt x="1100328" y="1118489"/>
                    <a:pt x="1090930" y="1116457"/>
                  </a:cubicBezTo>
                  <a:cubicBezTo>
                    <a:pt x="999363" y="1095756"/>
                    <a:pt x="907669" y="1076579"/>
                    <a:pt x="816610" y="1054100"/>
                  </a:cubicBezTo>
                  <a:cubicBezTo>
                    <a:pt x="759841" y="1040130"/>
                    <a:pt x="704469" y="1021461"/>
                    <a:pt x="646811" y="1004316"/>
                  </a:cubicBezTo>
                  <a:cubicBezTo>
                    <a:pt x="650494" y="996950"/>
                    <a:pt x="652780" y="991870"/>
                    <a:pt x="655447" y="986790"/>
                  </a:cubicBezTo>
                  <a:cubicBezTo>
                    <a:pt x="691769" y="921639"/>
                    <a:pt x="727964" y="856488"/>
                    <a:pt x="764667" y="791464"/>
                  </a:cubicBezTo>
                  <a:cubicBezTo>
                    <a:pt x="829310" y="677926"/>
                    <a:pt x="895096" y="564515"/>
                    <a:pt x="958850" y="450723"/>
                  </a:cubicBezTo>
                  <a:cubicBezTo>
                    <a:pt x="986282" y="401320"/>
                    <a:pt x="1011174" y="350139"/>
                    <a:pt x="1035685" y="299212"/>
                  </a:cubicBezTo>
                  <a:cubicBezTo>
                    <a:pt x="1039114" y="291973"/>
                    <a:pt x="1037463" y="278130"/>
                    <a:pt x="1032637" y="271399"/>
                  </a:cubicBezTo>
                  <a:cubicBezTo>
                    <a:pt x="1029208" y="266319"/>
                    <a:pt x="1018794" y="261366"/>
                    <a:pt x="1011936" y="261366"/>
                  </a:cubicBezTo>
                  <a:cubicBezTo>
                    <a:pt x="1010666" y="261366"/>
                    <a:pt x="1009523" y="261493"/>
                    <a:pt x="1008507" y="261874"/>
                  </a:cubicBezTo>
                  <a:cubicBezTo>
                    <a:pt x="994791" y="267462"/>
                    <a:pt x="978916" y="275590"/>
                    <a:pt x="970280" y="287274"/>
                  </a:cubicBezTo>
                  <a:cubicBezTo>
                    <a:pt x="952246" y="311912"/>
                    <a:pt x="938657" y="339471"/>
                    <a:pt x="923417" y="366014"/>
                  </a:cubicBezTo>
                  <a:cubicBezTo>
                    <a:pt x="815340" y="556260"/>
                    <a:pt x="707644" y="746379"/>
                    <a:pt x="599821" y="937006"/>
                  </a:cubicBezTo>
                  <a:cubicBezTo>
                    <a:pt x="597535" y="939927"/>
                    <a:pt x="594741" y="943102"/>
                    <a:pt x="592074" y="945896"/>
                  </a:cubicBezTo>
                  <a:cubicBezTo>
                    <a:pt x="587883" y="937260"/>
                    <a:pt x="584200" y="930656"/>
                    <a:pt x="581152" y="923671"/>
                  </a:cubicBezTo>
                  <a:cubicBezTo>
                    <a:pt x="556514" y="868299"/>
                    <a:pt x="531876" y="812800"/>
                    <a:pt x="507873" y="757174"/>
                  </a:cubicBezTo>
                  <a:cubicBezTo>
                    <a:pt x="430276" y="576580"/>
                    <a:pt x="352679" y="396367"/>
                    <a:pt x="275971" y="215265"/>
                  </a:cubicBezTo>
                  <a:cubicBezTo>
                    <a:pt x="251206" y="156591"/>
                    <a:pt x="229362" y="96520"/>
                    <a:pt x="205486" y="37338"/>
                  </a:cubicBezTo>
                  <a:cubicBezTo>
                    <a:pt x="201422" y="26797"/>
                    <a:pt x="196088" y="15113"/>
                    <a:pt x="187833" y="8128"/>
                  </a:cubicBezTo>
                  <a:cubicBezTo>
                    <a:pt x="182499" y="3683"/>
                    <a:pt x="173101" y="0"/>
                    <a:pt x="165608" y="0"/>
                  </a:cubicBezTo>
                  <a:close/>
                </a:path>
              </a:pathLst>
            </a:custGeom>
            <a:solidFill>
              <a:srgbClr val="000000"/>
            </a:solidFill>
          </p:spPr>
        </p:sp>
      </p:grpSp>
      <p:sp>
        <p:nvSpPr>
          <p:cNvPr name="Freeform 4" id="4"/>
          <p:cNvSpPr/>
          <p:nvPr/>
        </p:nvSpPr>
        <p:spPr>
          <a:xfrm flipH="false" flipV="false" rot="0">
            <a:off x="-63503" y="8848439"/>
            <a:ext cx="5307463" cy="1502064"/>
          </a:xfrm>
          <a:custGeom>
            <a:avLst/>
            <a:gdLst/>
            <a:ahLst/>
            <a:cxnLst/>
            <a:rect r="r" b="b" t="t" l="l"/>
            <a:pathLst>
              <a:path h="1502064" w="5307463">
                <a:moveTo>
                  <a:pt x="0" y="0"/>
                </a:moveTo>
                <a:lnTo>
                  <a:pt x="5307463" y="0"/>
                </a:lnTo>
                <a:lnTo>
                  <a:pt x="5307463" y="1502064"/>
                </a:lnTo>
                <a:lnTo>
                  <a:pt x="0" y="15020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a:grpSpLocks noChangeAspect="true"/>
          </p:cNvGrpSpPr>
          <p:nvPr/>
        </p:nvGrpSpPr>
        <p:grpSpPr>
          <a:xfrm rot="0">
            <a:off x="3168339" y="863079"/>
            <a:ext cx="1207799" cy="1654340"/>
            <a:chOff x="0" y="0"/>
            <a:chExt cx="1207795" cy="1654340"/>
          </a:xfrm>
        </p:grpSpPr>
        <p:sp>
          <p:nvSpPr>
            <p:cNvPr name="Freeform 6" id="6"/>
            <p:cNvSpPr/>
            <p:nvPr/>
          </p:nvSpPr>
          <p:spPr>
            <a:xfrm flipH="false" flipV="false" rot="0">
              <a:off x="-3048" y="0"/>
              <a:ext cx="1211707" cy="1654175"/>
            </a:xfrm>
            <a:custGeom>
              <a:avLst/>
              <a:gdLst/>
              <a:ahLst/>
              <a:cxnLst/>
              <a:rect r="r" b="b" t="t" l="l"/>
              <a:pathLst>
                <a:path h="1654175" w="1211707">
                  <a:moveTo>
                    <a:pt x="711073" y="0"/>
                  </a:moveTo>
                  <a:cubicBezTo>
                    <a:pt x="704723" y="0"/>
                    <a:pt x="696976" y="6096"/>
                    <a:pt x="691261" y="10795"/>
                  </a:cubicBezTo>
                  <a:cubicBezTo>
                    <a:pt x="687832" y="13716"/>
                    <a:pt x="687197" y="20066"/>
                    <a:pt x="686308" y="25019"/>
                  </a:cubicBezTo>
                  <a:cubicBezTo>
                    <a:pt x="673100" y="99060"/>
                    <a:pt x="656590" y="172339"/>
                    <a:pt x="647065" y="246761"/>
                  </a:cubicBezTo>
                  <a:cubicBezTo>
                    <a:pt x="622808" y="437261"/>
                    <a:pt x="601472" y="628396"/>
                    <a:pt x="578993" y="819023"/>
                  </a:cubicBezTo>
                  <a:cubicBezTo>
                    <a:pt x="578358" y="824357"/>
                    <a:pt x="577469" y="829564"/>
                    <a:pt x="575945" y="839597"/>
                  </a:cubicBezTo>
                  <a:cubicBezTo>
                    <a:pt x="551942" y="817753"/>
                    <a:pt x="530098" y="799719"/>
                    <a:pt x="511048" y="779145"/>
                  </a:cubicBezTo>
                  <a:cubicBezTo>
                    <a:pt x="474218" y="739013"/>
                    <a:pt x="440055" y="696214"/>
                    <a:pt x="402844" y="656717"/>
                  </a:cubicBezTo>
                  <a:cubicBezTo>
                    <a:pt x="366776" y="618236"/>
                    <a:pt x="328041" y="582041"/>
                    <a:pt x="290195" y="545084"/>
                  </a:cubicBezTo>
                  <a:cubicBezTo>
                    <a:pt x="283845" y="538861"/>
                    <a:pt x="276733" y="532892"/>
                    <a:pt x="268732" y="532892"/>
                  </a:cubicBezTo>
                  <a:cubicBezTo>
                    <a:pt x="264922" y="532892"/>
                    <a:pt x="260731" y="534289"/>
                    <a:pt x="256413" y="537718"/>
                  </a:cubicBezTo>
                  <a:cubicBezTo>
                    <a:pt x="247142" y="545084"/>
                    <a:pt x="250571" y="556133"/>
                    <a:pt x="265430" y="571881"/>
                  </a:cubicBezTo>
                  <a:cubicBezTo>
                    <a:pt x="271653" y="578104"/>
                    <a:pt x="277876" y="584454"/>
                    <a:pt x="283845" y="590677"/>
                  </a:cubicBezTo>
                  <a:cubicBezTo>
                    <a:pt x="307848" y="616839"/>
                    <a:pt x="332359" y="642239"/>
                    <a:pt x="355473" y="669036"/>
                  </a:cubicBezTo>
                  <a:cubicBezTo>
                    <a:pt x="418211" y="741553"/>
                    <a:pt x="469900" y="823849"/>
                    <a:pt x="549529" y="883158"/>
                  </a:cubicBezTo>
                  <a:cubicBezTo>
                    <a:pt x="543433" y="886968"/>
                    <a:pt x="538607" y="890397"/>
                    <a:pt x="533781" y="892175"/>
                  </a:cubicBezTo>
                  <a:cubicBezTo>
                    <a:pt x="434213" y="946658"/>
                    <a:pt x="334391" y="1000760"/>
                    <a:pt x="235585" y="1056386"/>
                  </a:cubicBezTo>
                  <a:cubicBezTo>
                    <a:pt x="173355" y="1091311"/>
                    <a:pt x="112268" y="1128014"/>
                    <a:pt x="51181" y="1164717"/>
                  </a:cubicBezTo>
                  <a:cubicBezTo>
                    <a:pt x="38100" y="1172845"/>
                    <a:pt x="25781" y="1182370"/>
                    <a:pt x="14605" y="1193038"/>
                  </a:cubicBezTo>
                  <a:cubicBezTo>
                    <a:pt x="2159" y="1204341"/>
                    <a:pt x="0" y="1219200"/>
                    <a:pt x="7747" y="1230376"/>
                  </a:cubicBezTo>
                  <a:cubicBezTo>
                    <a:pt x="12446" y="1237234"/>
                    <a:pt x="19939" y="1241044"/>
                    <a:pt x="28321" y="1241044"/>
                  </a:cubicBezTo>
                  <a:cubicBezTo>
                    <a:pt x="33655" y="1241044"/>
                    <a:pt x="39370" y="1239520"/>
                    <a:pt x="45085" y="1236472"/>
                  </a:cubicBezTo>
                  <a:cubicBezTo>
                    <a:pt x="58674" y="1229233"/>
                    <a:pt x="71247" y="1220216"/>
                    <a:pt x="84328" y="1212342"/>
                  </a:cubicBezTo>
                  <a:cubicBezTo>
                    <a:pt x="133223" y="1182751"/>
                    <a:pt x="181102" y="1152144"/>
                    <a:pt x="230886" y="1124458"/>
                  </a:cubicBezTo>
                  <a:cubicBezTo>
                    <a:pt x="337947" y="1064895"/>
                    <a:pt x="445643" y="1007618"/>
                    <a:pt x="552958" y="949452"/>
                  </a:cubicBezTo>
                  <a:cubicBezTo>
                    <a:pt x="556260" y="948055"/>
                    <a:pt x="559816" y="946531"/>
                    <a:pt x="563372" y="945388"/>
                  </a:cubicBezTo>
                  <a:cubicBezTo>
                    <a:pt x="562864" y="952246"/>
                    <a:pt x="562864" y="957326"/>
                    <a:pt x="562229" y="962279"/>
                  </a:cubicBezTo>
                  <a:cubicBezTo>
                    <a:pt x="535305" y="1140968"/>
                    <a:pt x="509016" y="1319911"/>
                    <a:pt x="482600" y="1498854"/>
                  </a:cubicBezTo>
                  <a:cubicBezTo>
                    <a:pt x="477139" y="1535684"/>
                    <a:pt x="473456" y="1573149"/>
                    <a:pt x="469519" y="1610360"/>
                  </a:cubicBezTo>
                  <a:cubicBezTo>
                    <a:pt x="468630" y="1618869"/>
                    <a:pt x="468249" y="1628902"/>
                    <a:pt x="471678" y="1636014"/>
                  </a:cubicBezTo>
                  <a:cubicBezTo>
                    <a:pt x="475615" y="1643761"/>
                    <a:pt x="483743" y="1653286"/>
                    <a:pt x="491109" y="1654175"/>
                  </a:cubicBezTo>
                  <a:cubicBezTo>
                    <a:pt x="491490" y="1654175"/>
                    <a:pt x="491871" y="1654175"/>
                    <a:pt x="492252" y="1654175"/>
                  </a:cubicBezTo>
                  <a:cubicBezTo>
                    <a:pt x="499491" y="1654175"/>
                    <a:pt x="508635" y="1647063"/>
                    <a:pt x="514350" y="1641094"/>
                  </a:cubicBezTo>
                  <a:cubicBezTo>
                    <a:pt x="518922" y="1636649"/>
                    <a:pt x="520065" y="1628140"/>
                    <a:pt x="521081" y="1621028"/>
                  </a:cubicBezTo>
                  <a:cubicBezTo>
                    <a:pt x="525780" y="1592580"/>
                    <a:pt x="529844" y="1564259"/>
                    <a:pt x="534035" y="1535811"/>
                  </a:cubicBezTo>
                  <a:cubicBezTo>
                    <a:pt x="561594" y="1343660"/>
                    <a:pt x="588899" y="1151128"/>
                    <a:pt x="616204" y="958977"/>
                  </a:cubicBezTo>
                  <a:cubicBezTo>
                    <a:pt x="616712" y="955802"/>
                    <a:pt x="617474" y="952373"/>
                    <a:pt x="618744" y="946150"/>
                  </a:cubicBezTo>
                  <a:cubicBezTo>
                    <a:pt x="624459" y="952373"/>
                    <a:pt x="628650" y="956691"/>
                    <a:pt x="632333" y="961136"/>
                  </a:cubicBezTo>
                  <a:cubicBezTo>
                    <a:pt x="702945" y="1046607"/>
                    <a:pt x="784098" y="1121537"/>
                    <a:pt x="865251" y="1196340"/>
                  </a:cubicBezTo>
                  <a:cubicBezTo>
                    <a:pt x="873506" y="1204087"/>
                    <a:pt x="883158" y="1210056"/>
                    <a:pt x="893826" y="1213993"/>
                  </a:cubicBezTo>
                  <a:cubicBezTo>
                    <a:pt x="897636" y="1215390"/>
                    <a:pt x="901573" y="1216152"/>
                    <a:pt x="905256" y="1216152"/>
                  </a:cubicBezTo>
                  <a:cubicBezTo>
                    <a:pt x="913511" y="1216152"/>
                    <a:pt x="921258" y="1212596"/>
                    <a:pt x="926846" y="1204595"/>
                  </a:cubicBezTo>
                  <a:cubicBezTo>
                    <a:pt x="935101" y="1192911"/>
                    <a:pt x="933069" y="1181100"/>
                    <a:pt x="925322" y="1170178"/>
                  </a:cubicBezTo>
                  <a:cubicBezTo>
                    <a:pt x="920750" y="1163955"/>
                    <a:pt x="915543" y="1158367"/>
                    <a:pt x="909701" y="1153160"/>
                  </a:cubicBezTo>
                  <a:cubicBezTo>
                    <a:pt x="854329" y="1101725"/>
                    <a:pt x="798195" y="1051179"/>
                    <a:pt x="743966" y="998728"/>
                  </a:cubicBezTo>
                  <a:cubicBezTo>
                    <a:pt x="710057" y="966089"/>
                    <a:pt x="679069" y="930656"/>
                    <a:pt x="645922" y="895350"/>
                  </a:cubicBezTo>
                  <a:cubicBezTo>
                    <a:pt x="651510" y="891794"/>
                    <a:pt x="655193" y="889127"/>
                    <a:pt x="659003" y="886714"/>
                  </a:cubicBezTo>
                  <a:cubicBezTo>
                    <a:pt x="710565" y="855980"/>
                    <a:pt x="762254" y="825373"/>
                    <a:pt x="814070" y="794893"/>
                  </a:cubicBezTo>
                  <a:cubicBezTo>
                    <a:pt x="905002" y="741934"/>
                    <a:pt x="996696" y="689610"/>
                    <a:pt x="1087120" y="636143"/>
                  </a:cubicBezTo>
                  <a:cubicBezTo>
                    <a:pt x="1126236" y="612775"/>
                    <a:pt x="1164209" y="587248"/>
                    <a:pt x="1201928" y="561721"/>
                  </a:cubicBezTo>
                  <a:cubicBezTo>
                    <a:pt x="1207262" y="558165"/>
                    <a:pt x="1211707" y="547751"/>
                    <a:pt x="1211072" y="541147"/>
                  </a:cubicBezTo>
                  <a:cubicBezTo>
                    <a:pt x="1210691" y="535305"/>
                    <a:pt x="1203325" y="525653"/>
                    <a:pt x="1198118" y="524764"/>
                  </a:cubicBezTo>
                  <a:cubicBezTo>
                    <a:pt x="1192911" y="524002"/>
                    <a:pt x="1187323" y="523494"/>
                    <a:pt x="1181608" y="523494"/>
                  </a:cubicBezTo>
                  <a:cubicBezTo>
                    <a:pt x="1174369" y="523494"/>
                    <a:pt x="1167257" y="524383"/>
                    <a:pt x="1161288" y="526923"/>
                  </a:cubicBezTo>
                  <a:cubicBezTo>
                    <a:pt x="1138809" y="536829"/>
                    <a:pt x="1118108" y="550545"/>
                    <a:pt x="1096772" y="562864"/>
                  </a:cubicBezTo>
                  <a:cubicBezTo>
                    <a:pt x="944499" y="651637"/>
                    <a:pt x="792607" y="740410"/>
                    <a:pt x="640334" y="829437"/>
                  </a:cubicBezTo>
                  <a:cubicBezTo>
                    <a:pt x="637540" y="830580"/>
                    <a:pt x="634365" y="831723"/>
                    <a:pt x="631317" y="832485"/>
                  </a:cubicBezTo>
                  <a:cubicBezTo>
                    <a:pt x="631825" y="824865"/>
                    <a:pt x="632079" y="818769"/>
                    <a:pt x="632714" y="812673"/>
                  </a:cubicBezTo>
                  <a:cubicBezTo>
                    <a:pt x="637921" y="764159"/>
                    <a:pt x="643255" y="715518"/>
                    <a:pt x="649097" y="667004"/>
                  </a:cubicBezTo>
                  <a:cubicBezTo>
                    <a:pt x="668147" y="509905"/>
                    <a:pt x="687070" y="352933"/>
                    <a:pt x="706882" y="195834"/>
                  </a:cubicBezTo>
                  <a:cubicBezTo>
                    <a:pt x="713359" y="144907"/>
                    <a:pt x="722503" y="94234"/>
                    <a:pt x="729742" y="43434"/>
                  </a:cubicBezTo>
                  <a:cubicBezTo>
                    <a:pt x="731139" y="34544"/>
                    <a:pt x="732155" y="24130"/>
                    <a:pt x="729234" y="16002"/>
                  </a:cubicBezTo>
                  <a:cubicBezTo>
                    <a:pt x="726567" y="9652"/>
                    <a:pt x="718947" y="1143"/>
                    <a:pt x="712343" y="127"/>
                  </a:cubicBezTo>
                  <a:cubicBezTo>
                    <a:pt x="711962" y="0"/>
                    <a:pt x="711454" y="0"/>
                    <a:pt x="711073" y="0"/>
                  </a:cubicBezTo>
                  <a:close/>
                </a:path>
              </a:pathLst>
            </a:custGeom>
            <a:solidFill>
              <a:srgbClr val="000000"/>
            </a:solidFill>
          </p:spPr>
        </p:sp>
      </p:grpSp>
      <p:sp>
        <p:nvSpPr>
          <p:cNvPr name="Freeform 7" id="7"/>
          <p:cNvSpPr/>
          <p:nvPr/>
        </p:nvSpPr>
        <p:spPr>
          <a:xfrm flipH="false" flipV="false" rot="0">
            <a:off x="6987931" y="-63503"/>
            <a:ext cx="10209343" cy="1447295"/>
          </a:xfrm>
          <a:custGeom>
            <a:avLst/>
            <a:gdLst/>
            <a:ahLst/>
            <a:cxnLst/>
            <a:rect r="r" b="b" t="t" l="l"/>
            <a:pathLst>
              <a:path h="1447295" w="10209343">
                <a:moveTo>
                  <a:pt x="0" y="0"/>
                </a:moveTo>
                <a:lnTo>
                  <a:pt x="10209342" y="0"/>
                </a:lnTo>
                <a:lnTo>
                  <a:pt x="10209342" y="1447295"/>
                </a:lnTo>
                <a:lnTo>
                  <a:pt x="0" y="14472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056109" y="6793163"/>
            <a:ext cx="3655352" cy="3555997"/>
          </a:xfrm>
          <a:custGeom>
            <a:avLst/>
            <a:gdLst/>
            <a:ahLst/>
            <a:cxnLst/>
            <a:rect r="r" b="b" t="t" l="l"/>
            <a:pathLst>
              <a:path h="3555997" w="3655352">
                <a:moveTo>
                  <a:pt x="0" y="0"/>
                </a:moveTo>
                <a:lnTo>
                  <a:pt x="3655352" y="0"/>
                </a:lnTo>
                <a:lnTo>
                  <a:pt x="3655352" y="3555997"/>
                </a:lnTo>
                <a:lnTo>
                  <a:pt x="0" y="35559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1983660" y="3023940"/>
            <a:ext cx="6096000" cy="3648075"/>
          </a:xfrm>
          <a:custGeom>
            <a:avLst/>
            <a:gdLst/>
            <a:ahLst/>
            <a:cxnLst/>
            <a:rect r="r" b="b" t="t" l="l"/>
            <a:pathLst>
              <a:path h="3648075" w="6096000">
                <a:moveTo>
                  <a:pt x="0" y="0"/>
                </a:moveTo>
                <a:lnTo>
                  <a:pt x="6096000" y="0"/>
                </a:lnTo>
                <a:lnTo>
                  <a:pt x="6096000" y="3648075"/>
                </a:lnTo>
                <a:lnTo>
                  <a:pt x="0" y="3648075"/>
                </a:lnTo>
                <a:lnTo>
                  <a:pt x="0" y="0"/>
                </a:lnTo>
                <a:close/>
              </a:path>
            </a:pathLst>
          </a:custGeom>
          <a:blipFill>
            <a:blip r:embed="rId8"/>
            <a:stretch>
              <a:fillRect l="-9777" t="0" r="-9753" b="0"/>
            </a:stretch>
          </a:blipFill>
        </p:spPr>
      </p:sp>
      <p:sp>
        <p:nvSpPr>
          <p:cNvPr name="TextBox 10" id="10"/>
          <p:cNvSpPr txBox="true"/>
          <p:nvPr/>
        </p:nvSpPr>
        <p:spPr>
          <a:xfrm rot="0">
            <a:off x="5243960" y="1297648"/>
            <a:ext cx="4840148" cy="1313176"/>
          </a:xfrm>
          <a:prstGeom prst="rect">
            <a:avLst/>
          </a:prstGeom>
        </p:spPr>
        <p:txBody>
          <a:bodyPr anchor="t" rtlCol="false" tIns="0" lIns="0" bIns="0" rIns="0">
            <a:spAutoFit/>
          </a:bodyPr>
          <a:lstStyle/>
          <a:p>
            <a:pPr algn="l">
              <a:lnSpc>
                <a:spcPts val="5320"/>
              </a:lnSpc>
            </a:pPr>
            <a:r>
              <a:rPr lang="en-US" b="true" sz="3800" spc="98">
                <a:solidFill>
                  <a:srgbClr val="CC3D3E"/>
                </a:solidFill>
                <a:latin typeface="Open Sans Condensed Bold"/>
                <a:ea typeface="Open Sans Condensed Bold"/>
                <a:cs typeface="Open Sans Condensed Bold"/>
                <a:sym typeface="Open Sans Condensed Bold"/>
              </a:rPr>
              <a:t>Importance of Addressing the Issue</a:t>
            </a:r>
          </a:p>
        </p:txBody>
      </p:sp>
      <p:sp>
        <p:nvSpPr>
          <p:cNvPr name="TextBox 11" id="11"/>
          <p:cNvSpPr txBox="true"/>
          <p:nvPr/>
        </p:nvSpPr>
        <p:spPr>
          <a:xfrm rot="0">
            <a:off x="3168339" y="2957265"/>
            <a:ext cx="8924263" cy="5017419"/>
          </a:xfrm>
          <a:prstGeom prst="rect">
            <a:avLst/>
          </a:prstGeom>
        </p:spPr>
        <p:txBody>
          <a:bodyPr anchor="t" rtlCol="false" tIns="0" lIns="0" bIns="0" rIns="0">
            <a:spAutoFit/>
          </a:bodyPr>
          <a:lstStyle/>
          <a:p>
            <a:pPr algn="l">
              <a:lnSpc>
                <a:spcPts val="5449"/>
              </a:lnSpc>
            </a:pPr>
            <a:r>
              <a:rPr lang="en-US" sz="3943" spc="102" b="true">
                <a:solidFill>
                  <a:srgbClr val="000000"/>
                </a:solidFill>
                <a:latin typeface="Open Sans Condensed Bold"/>
                <a:ea typeface="Open Sans Condensed Bold"/>
                <a:cs typeface="Open Sans Condensed Bold"/>
                <a:sym typeface="Open Sans Condensed Bold"/>
              </a:rPr>
              <a:t>     1. </a:t>
            </a:r>
            <a:r>
              <a:rPr lang="en-US" sz="3943" spc="102" b="true">
                <a:solidFill>
                  <a:srgbClr val="000000"/>
                </a:solidFill>
                <a:latin typeface="Open Sans Condensed Bold"/>
                <a:ea typeface="Open Sans Condensed Bold"/>
                <a:cs typeface="Open Sans Condensed Bold"/>
                <a:sym typeface="Open Sans Condensed Bold"/>
              </a:rPr>
              <a:t>Increase customer lifetime values, </a:t>
            </a:r>
          </a:p>
          <a:p>
            <a:pPr algn="l">
              <a:lnSpc>
                <a:spcPts val="5449"/>
              </a:lnSpc>
            </a:pPr>
            <a:r>
              <a:rPr lang="en-US" sz="3943" spc="102" b="true">
                <a:solidFill>
                  <a:srgbClr val="000000"/>
                </a:solidFill>
                <a:latin typeface="Open Sans Condensed Bold"/>
                <a:ea typeface="Open Sans Condensed Bold"/>
                <a:cs typeface="Open Sans Condensed Bold"/>
                <a:sym typeface="Open Sans Condensed Bold"/>
              </a:rPr>
              <a:t>     2.Increasing customer retention </a:t>
            </a:r>
          </a:p>
          <a:p>
            <a:pPr algn="l">
              <a:lnSpc>
                <a:spcPts val="5449"/>
              </a:lnSpc>
            </a:pPr>
            <a:r>
              <a:rPr lang="en-US" sz="3943" spc="102" b="true">
                <a:solidFill>
                  <a:srgbClr val="000000"/>
                </a:solidFill>
                <a:latin typeface="Open Sans Condensed Bold"/>
                <a:ea typeface="Open Sans Condensed Bold"/>
                <a:cs typeface="Open Sans Condensed Bold"/>
                <a:sym typeface="Open Sans Condensed Bold"/>
              </a:rPr>
              <a:t>     3. Reduced customer Acquisition Cost</a:t>
            </a:r>
          </a:p>
          <a:p>
            <a:pPr algn="l">
              <a:lnSpc>
                <a:spcPts val="5449"/>
              </a:lnSpc>
            </a:pPr>
            <a:r>
              <a:rPr lang="en-US" sz="3943" spc="102" b="true">
                <a:solidFill>
                  <a:srgbClr val="000000"/>
                </a:solidFill>
                <a:latin typeface="Open Sans Condensed Bold"/>
                <a:ea typeface="Open Sans Condensed Bold"/>
                <a:cs typeface="Open Sans Condensed Bold"/>
                <a:sym typeface="Open Sans Condensed Bold"/>
              </a:rPr>
              <a:t>          (CAC) </a:t>
            </a:r>
          </a:p>
          <a:p>
            <a:pPr algn="l">
              <a:lnSpc>
                <a:spcPts val="5449"/>
              </a:lnSpc>
            </a:pPr>
            <a:r>
              <a:rPr lang="en-US" sz="3943" spc="102" b="true">
                <a:solidFill>
                  <a:srgbClr val="000000"/>
                </a:solidFill>
                <a:latin typeface="Open Sans Condensed Bold"/>
                <a:ea typeface="Open Sans Condensed Bold"/>
                <a:cs typeface="Open Sans Condensed Bold"/>
                <a:sym typeface="Open Sans Condensed Bold"/>
              </a:rPr>
              <a:t>     4. Reducing Delivery time </a:t>
            </a:r>
          </a:p>
          <a:p>
            <a:pPr algn="l">
              <a:lnSpc>
                <a:spcPts val="5449"/>
              </a:lnSpc>
            </a:pPr>
            <a:r>
              <a:rPr lang="en-US" sz="3943" spc="102" b="true">
                <a:solidFill>
                  <a:srgbClr val="000000"/>
                </a:solidFill>
                <a:latin typeface="Open Sans Condensed Bold"/>
                <a:ea typeface="Open Sans Condensed Bold"/>
                <a:cs typeface="Open Sans Condensed Bold"/>
                <a:sym typeface="Open Sans Condensed Bold"/>
              </a:rPr>
              <a:t>     5.Optimizing Restaurant</a:t>
            </a:r>
          </a:p>
          <a:p>
            <a:pPr algn="l">
              <a:lnSpc>
                <a:spcPts val="5449"/>
              </a:lnSpc>
            </a:pPr>
            <a:r>
              <a:rPr lang="en-US" sz="3943" spc="102" b="true">
                <a:solidFill>
                  <a:srgbClr val="000000"/>
                </a:solidFill>
                <a:latin typeface="Open Sans Condensed Bold"/>
                <a:ea typeface="Open Sans Condensed Bold"/>
                <a:cs typeface="Open Sans Condensed Bold"/>
                <a:sym typeface="Open Sans Condensed Bold"/>
              </a:rPr>
              <a:t>         Recommendations </a:t>
            </a:r>
          </a:p>
          <a:p>
            <a:pPr algn="l">
              <a:lnSpc>
                <a:spcPts val="1653"/>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1083088" y="5358403"/>
            <a:ext cx="4179027" cy="3135211"/>
          </a:xfrm>
          <a:custGeom>
            <a:avLst/>
            <a:gdLst/>
            <a:ahLst/>
            <a:cxnLst/>
            <a:rect r="r" b="b" t="t" l="l"/>
            <a:pathLst>
              <a:path h="3135211" w="4179027">
                <a:moveTo>
                  <a:pt x="0" y="0"/>
                </a:moveTo>
                <a:lnTo>
                  <a:pt x="4179027" y="0"/>
                </a:lnTo>
                <a:lnTo>
                  <a:pt x="4179027" y="3135211"/>
                </a:lnTo>
                <a:lnTo>
                  <a:pt x="0" y="3135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503" y="-63503"/>
            <a:ext cx="18414997" cy="10413997"/>
          </a:xfrm>
          <a:custGeom>
            <a:avLst/>
            <a:gdLst/>
            <a:ahLst/>
            <a:cxnLst/>
            <a:rect r="r" b="b" t="t" l="l"/>
            <a:pathLst>
              <a:path h="10413997" w="18414997">
                <a:moveTo>
                  <a:pt x="0" y="0"/>
                </a:moveTo>
                <a:lnTo>
                  <a:pt x="18414997" y="0"/>
                </a:lnTo>
                <a:lnTo>
                  <a:pt x="18414997" y="10413997"/>
                </a:lnTo>
                <a:lnTo>
                  <a:pt x="0" y="104139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769085" y="1357435"/>
            <a:ext cx="141041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KPIs</a:t>
            </a:r>
          </a:p>
        </p:txBody>
      </p:sp>
      <p:sp>
        <p:nvSpPr>
          <p:cNvPr name="TextBox 5" id="5"/>
          <p:cNvSpPr txBox="true"/>
          <p:nvPr/>
        </p:nvSpPr>
        <p:spPr>
          <a:xfrm rot="0">
            <a:off x="6421113" y="2703357"/>
            <a:ext cx="8276829" cy="5116492"/>
          </a:xfrm>
          <a:prstGeom prst="rect">
            <a:avLst/>
          </a:prstGeom>
        </p:spPr>
        <p:txBody>
          <a:bodyPr anchor="t" rtlCol="false" tIns="0" lIns="0" bIns="0" rIns="0">
            <a:spAutoFit/>
          </a:bodyPr>
          <a:lstStyle/>
          <a:p>
            <a:pPr algn="ctr">
              <a:lnSpc>
                <a:spcPts val="8173"/>
              </a:lnSpc>
            </a:pPr>
            <a:r>
              <a:rPr lang="en-US" sz="5838">
                <a:solidFill>
                  <a:srgbClr val="000000"/>
                </a:solidFill>
                <a:latin typeface="Handy Casual"/>
                <a:ea typeface="Handy Casual"/>
                <a:cs typeface="Handy Casual"/>
                <a:sym typeface="Handy Casual"/>
              </a:rPr>
              <a:t>Total Revenue: 585.8K</a:t>
            </a:r>
            <a:r>
              <a:rPr lang="en-US" sz="5838">
                <a:solidFill>
                  <a:srgbClr val="000000"/>
                </a:solidFill>
                <a:latin typeface="Handy Casual"/>
                <a:ea typeface="Handy Casual"/>
                <a:cs typeface="Handy Casual"/>
                <a:sym typeface="Handy Casual"/>
              </a:rPr>
              <a:t> </a:t>
            </a:r>
          </a:p>
          <a:p>
            <a:pPr algn="ctr">
              <a:lnSpc>
                <a:spcPts val="8173"/>
              </a:lnSpc>
            </a:pPr>
            <a:r>
              <a:rPr lang="en-US" sz="5838">
                <a:solidFill>
                  <a:srgbClr val="000000"/>
                </a:solidFill>
                <a:latin typeface="Handy Casual"/>
                <a:ea typeface="Handy Casual"/>
                <a:cs typeface="Handy Casual"/>
                <a:sym typeface="Handy Casual"/>
              </a:rPr>
              <a:t>     Average customer Rating: 2.97</a:t>
            </a:r>
            <a:r>
              <a:rPr lang="en-US" sz="5838">
                <a:solidFill>
                  <a:srgbClr val="000000"/>
                </a:solidFill>
                <a:latin typeface="Handy Casual"/>
                <a:ea typeface="Handy Casual"/>
                <a:cs typeface="Handy Casual"/>
                <a:sym typeface="Handy Casual"/>
              </a:rPr>
              <a:t> </a:t>
            </a:r>
          </a:p>
          <a:p>
            <a:pPr algn="ctr">
              <a:lnSpc>
                <a:spcPts val="8173"/>
              </a:lnSpc>
            </a:pPr>
            <a:r>
              <a:rPr lang="en-US" sz="5838">
                <a:solidFill>
                  <a:srgbClr val="000000"/>
                </a:solidFill>
                <a:latin typeface="Handy Casual"/>
                <a:ea typeface="Handy Casual"/>
                <a:cs typeface="Handy Casual"/>
                <a:sym typeface="Handy Casual"/>
              </a:rPr>
              <a:t>   Completed Orders: 344</a:t>
            </a:r>
            <a:r>
              <a:rPr lang="en-US" sz="5838">
                <a:solidFill>
                  <a:srgbClr val="000000"/>
                </a:solidFill>
                <a:latin typeface="Handy Casual"/>
                <a:ea typeface="Handy Casual"/>
                <a:cs typeface="Handy Casual"/>
                <a:sym typeface="Handy Casual"/>
              </a:rPr>
              <a:t> </a:t>
            </a:r>
          </a:p>
          <a:p>
            <a:pPr algn="ctr">
              <a:lnSpc>
                <a:spcPts val="8173"/>
              </a:lnSpc>
            </a:pPr>
            <a:r>
              <a:rPr lang="en-US" sz="5838">
                <a:solidFill>
                  <a:srgbClr val="000000"/>
                </a:solidFill>
                <a:latin typeface="Handy Casual"/>
                <a:ea typeface="Handy Casual"/>
                <a:cs typeface="Handy Casual"/>
                <a:sym typeface="Handy Casual"/>
              </a:rPr>
              <a:t>Total Orders: 1000</a:t>
            </a:r>
            <a:r>
              <a:rPr lang="en-US" sz="5838">
                <a:solidFill>
                  <a:srgbClr val="000000"/>
                </a:solidFill>
                <a:latin typeface="Handy Casual"/>
                <a:ea typeface="Handy Casual"/>
                <a:cs typeface="Handy Casual"/>
                <a:sym typeface="Handy Casual"/>
              </a:rPr>
              <a:t> </a:t>
            </a:r>
          </a:p>
          <a:p>
            <a:pPr algn="ctr">
              <a:lnSpc>
                <a:spcPts val="8173"/>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32816"/>
            <a:ext cx="16230600" cy="8813635"/>
          </a:xfrm>
          <a:prstGeom prst="rect">
            <a:avLst/>
          </a:prstGeom>
        </p:spPr>
        <p:txBody>
          <a:bodyPr anchor="t" rtlCol="false" tIns="0" lIns="0" bIns="0" rIns="0">
            <a:spAutoFit/>
          </a:bodyPr>
          <a:lstStyle/>
          <a:p>
            <a:pPr algn="l" marL="440675" indent="-220338" lvl="1">
              <a:lnSpc>
                <a:spcPts val="2857"/>
              </a:lnSpc>
              <a:buFont typeface="Arial"/>
              <a:buChar char="•"/>
            </a:pPr>
            <a:r>
              <a:rPr lang="en-US" b="true" sz="2041" spc="53">
                <a:solidFill>
                  <a:srgbClr val="000000"/>
                </a:solidFill>
                <a:latin typeface="Open Sans Condensed Bold"/>
                <a:ea typeface="Open Sans Condensed Bold"/>
                <a:cs typeface="Open Sans Condensed Bold"/>
                <a:sym typeface="Open Sans Condensed Bold"/>
              </a:rPr>
              <a:t>Average Delivery Time by Cities</a:t>
            </a:r>
            <a:r>
              <a:rPr lang="en-US" sz="2041" spc="53">
                <a:solidFill>
                  <a:srgbClr val="000000"/>
                </a:solidFill>
                <a:latin typeface="Open Sans Condensed"/>
                <a:ea typeface="Open Sans Condensed"/>
                <a:cs typeface="Open Sans Condensed"/>
                <a:sym typeface="Open Sans Condensed"/>
              </a:rPr>
              <a:t> </a:t>
            </a:r>
          </a:p>
          <a:p>
            <a:pPr algn="l">
              <a:lnSpc>
                <a:spcPts val="2857"/>
              </a:lnSpc>
            </a:pPr>
            <a:r>
              <a:rPr lang="en-US" sz="2041" spc="53">
                <a:solidFill>
                  <a:srgbClr val="000000"/>
                </a:solidFill>
                <a:latin typeface="Atkinson Hyperlegible"/>
                <a:ea typeface="Atkinson Hyperlegible"/>
                <a:cs typeface="Atkinson Hyperlegible"/>
                <a:sym typeface="Atkinson Hyperlegible"/>
              </a:rPr>
              <a:t>                            Cities like Bangalore (57.04) and Delhi (57) have the longest delivery times. </a:t>
            </a:r>
          </a:p>
          <a:p>
            <a:pPr algn="l">
              <a:lnSpc>
                <a:spcPts val="2857"/>
              </a:lnSpc>
            </a:pPr>
            <a:r>
              <a:rPr lang="en-US" sz="2041" spc="53">
                <a:solidFill>
                  <a:srgbClr val="000000"/>
                </a:solidFill>
                <a:latin typeface="Atkinson Hyperlegible"/>
                <a:ea typeface="Atkinson Hyperlegible"/>
                <a:cs typeface="Atkinson Hyperlegible"/>
                <a:sym typeface="Atkinson Hyperlegible"/>
              </a:rPr>
              <a:t>                            Chennai (48.47) and Kolkata (47.9) seem to have relatively faster delivery times. </a:t>
            </a:r>
          </a:p>
          <a:p>
            <a:pPr algn="l" marL="440675" indent="-220338" lvl="1">
              <a:lnSpc>
                <a:spcPts val="2857"/>
              </a:lnSpc>
              <a:buFont typeface="Arial"/>
              <a:buChar char="•"/>
            </a:pPr>
            <a:r>
              <a:rPr lang="en-US" b="true" sz="2041" spc="53">
                <a:solidFill>
                  <a:srgbClr val="000000"/>
                </a:solidFill>
                <a:latin typeface="Open Sans Condensed Bold"/>
                <a:ea typeface="Open Sans Condensed Bold"/>
                <a:cs typeface="Open Sans Condensed Bold"/>
                <a:sym typeface="Open Sans Condensed Bold"/>
              </a:rPr>
              <a:t>Total Revenue</a:t>
            </a:r>
            <a:r>
              <a:rPr lang="en-US" sz="2041" spc="53">
                <a:solidFill>
                  <a:srgbClr val="000000"/>
                </a:solidFill>
                <a:latin typeface="Open Sans Condensed"/>
                <a:ea typeface="Open Sans Condensed"/>
                <a:cs typeface="Open Sans Condensed"/>
                <a:sym typeface="Open Sans Condensed"/>
              </a:rPr>
              <a:t> </a:t>
            </a:r>
          </a:p>
          <a:p>
            <a:pPr algn="l">
              <a:lnSpc>
                <a:spcPts val="2857"/>
              </a:lnSpc>
            </a:pPr>
            <a:r>
              <a:rPr lang="en-US" sz="2041" spc="53">
                <a:solidFill>
                  <a:srgbClr val="000000"/>
                </a:solidFill>
                <a:latin typeface="Atkinson Hyperlegible"/>
                <a:ea typeface="Atkinson Hyperlegible"/>
                <a:cs typeface="Atkinson Hyperlegible"/>
                <a:sym typeface="Atkinson Hyperlegible"/>
              </a:rPr>
              <a:t>                             Revenue shows fluctuations, possibly due to seasonal trends or inconsistent order completion   </a:t>
            </a:r>
          </a:p>
          <a:p>
            <a:pPr algn="l">
              <a:lnSpc>
                <a:spcPts val="2857"/>
              </a:lnSpc>
            </a:pPr>
            <a:r>
              <a:rPr lang="en-US" sz="2041" spc="53">
                <a:solidFill>
                  <a:srgbClr val="000000"/>
                </a:solidFill>
                <a:latin typeface="Atkinson Hyperlegible"/>
                <a:ea typeface="Atkinson Hyperlegible"/>
                <a:cs typeface="Atkinson Hyperlegible"/>
                <a:sym typeface="Atkinson Hyperlegible"/>
              </a:rPr>
              <a:t>                            rates. </a:t>
            </a:r>
          </a:p>
          <a:p>
            <a:pPr algn="l" marL="461289" indent="-230645" lvl="1">
              <a:lnSpc>
                <a:spcPts val="2991"/>
              </a:lnSpc>
              <a:buFont typeface="Arial"/>
              <a:buChar char="•"/>
            </a:pPr>
            <a:r>
              <a:rPr lang="en-US" b="true" sz="2136" spc="55">
                <a:solidFill>
                  <a:srgbClr val="000000"/>
                </a:solidFill>
                <a:latin typeface="Open Sans Condensed Bold"/>
                <a:ea typeface="Open Sans Condensed Bold"/>
                <a:cs typeface="Open Sans Condensed Bold"/>
                <a:sym typeface="Open Sans Condensed Bold"/>
              </a:rPr>
              <a:t>Customer Rating by All Orders</a:t>
            </a:r>
            <a:r>
              <a:rPr lang="en-US" sz="2136" spc="55">
                <a:solidFill>
                  <a:srgbClr val="000000"/>
                </a:solidFill>
                <a:latin typeface="Open Sans Condensed"/>
                <a:ea typeface="Open Sans Condensed"/>
                <a:cs typeface="Open Sans Condensed"/>
                <a:sym typeface="Open Sans Condensed"/>
              </a:rPr>
              <a:t> </a:t>
            </a:r>
          </a:p>
          <a:p>
            <a:pPr algn="l">
              <a:lnSpc>
                <a:spcPts val="2857"/>
              </a:lnSpc>
            </a:pPr>
            <a:r>
              <a:rPr lang="en-US" sz="2041" spc="53">
                <a:solidFill>
                  <a:srgbClr val="000000"/>
                </a:solidFill>
                <a:latin typeface="Atkinson Hyperlegible"/>
                <a:ea typeface="Atkinson Hyperlegible"/>
                <a:cs typeface="Atkinson Hyperlegible"/>
                <a:sym typeface="Atkinson Hyperlegible"/>
              </a:rPr>
              <a:t>                            Customer ratings are concentrated around lower scores, indicating dissatisfaction across many   </a:t>
            </a:r>
          </a:p>
          <a:p>
            <a:pPr algn="l">
              <a:lnSpc>
                <a:spcPts val="2857"/>
              </a:lnSpc>
            </a:pPr>
            <a:r>
              <a:rPr lang="en-US" sz="2041" spc="53">
                <a:solidFill>
                  <a:srgbClr val="000000"/>
                </a:solidFill>
                <a:latin typeface="Atkinson Hyperlegible"/>
                <a:ea typeface="Atkinson Hyperlegible"/>
                <a:cs typeface="Atkinson Hyperlegible"/>
                <a:sym typeface="Atkinson Hyperlegible"/>
              </a:rPr>
              <a:t>                           orders. </a:t>
            </a:r>
          </a:p>
          <a:p>
            <a:pPr algn="l" marL="440675" indent="-220338" lvl="1">
              <a:lnSpc>
                <a:spcPts val="2857"/>
              </a:lnSpc>
              <a:buFont typeface="Arial"/>
              <a:buChar char="•"/>
            </a:pPr>
            <a:r>
              <a:rPr lang="en-US" b="true" sz="2041" spc="53">
                <a:solidFill>
                  <a:srgbClr val="000000"/>
                </a:solidFill>
                <a:latin typeface="Open Sans Condensed Bold"/>
                <a:ea typeface="Open Sans Condensed Bold"/>
                <a:cs typeface="Open Sans Condensed Bold"/>
                <a:sym typeface="Open Sans Condensed Bold"/>
              </a:rPr>
              <a:t>Average Order Amount by Cuisine</a:t>
            </a:r>
            <a:r>
              <a:rPr lang="en-US" sz="2041" spc="53">
                <a:solidFill>
                  <a:srgbClr val="000000"/>
                </a:solidFill>
                <a:latin typeface="Open Sans Condensed"/>
                <a:ea typeface="Open Sans Condensed"/>
                <a:cs typeface="Open Sans Condensed"/>
                <a:sym typeface="Open Sans Condensed"/>
              </a:rPr>
              <a:t> </a:t>
            </a:r>
          </a:p>
          <a:p>
            <a:pPr algn="l">
              <a:lnSpc>
                <a:spcPts val="2857"/>
              </a:lnSpc>
            </a:pPr>
            <a:r>
              <a:rPr lang="en-US" sz="2041" spc="53">
                <a:solidFill>
                  <a:srgbClr val="000000"/>
                </a:solidFill>
                <a:latin typeface="Atkinson Hyperlegible"/>
                <a:ea typeface="Atkinson Hyperlegible"/>
                <a:cs typeface="Atkinson Hyperlegible"/>
                <a:sym typeface="Atkinson Hyperlegible"/>
              </a:rPr>
              <a:t>                             Italian cuisine has the highest average order amount, while Chinese cuisine generates lower- </a:t>
            </a:r>
          </a:p>
          <a:p>
            <a:pPr algn="l">
              <a:lnSpc>
                <a:spcPts val="2857"/>
              </a:lnSpc>
            </a:pPr>
            <a:r>
              <a:rPr lang="en-US" sz="2041" spc="53">
                <a:solidFill>
                  <a:srgbClr val="000000"/>
                </a:solidFill>
                <a:latin typeface="Atkinson Hyperlegible"/>
                <a:ea typeface="Atkinson Hyperlegible"/>
                <a:cs typeface="Atkinson Hyperlegible"/>
                <a:sym typeface="Atkinson Hyperlegible"/>
              </a:rPr>
              <a:t>                             order value. </a:t>
            </a:r>
          </a:p>
          <a:p>
            <a:pPr algn="l" marL="440675" indent="-220338" lvl="1">
              <a:lnSpc>
                <a:spcPts val="2857"/>
              </a:lnSpc>
              <a:buFont typeface="Arial"/>
              <a:buChar char="•"/>
            </a:pPr>
            <a:r>
              <a:rPr lang="en-US" b="true" sz="2041" spc="53">
                <a:solidFill>
                  <a:srgbClr val="000000"/>
                </a:solidFill>
                <a:latin typeface="Open Sans Condensed Bold"/>
                <a:ea typeface="Open Sans Condensed Bold"/>
                <a:cs typeface="Open Sans Condensed Bold"/>
                <a:sym typeface="Open Sans Condensed Bold"/>
              </a:rPr>
              <a:t>Payment Method Distribution</a:t>
            </a:r>
            <a:r>
              <a:rPr lang="en-US" sz="2041" spc="53">
                <a:solidFill>
                  <a:srgbClr val="000000"/>
                </a:solidFill>
                <a:latin typeface="Open Sans Condensed"/>
                <a:ea typeface="Open Sans Condensed"/>
                <a:cs typeface="Open Sans Condensed"/>
                <a:sym typeface="Open Sans Condensed"/>
              </a:rPr>
              <a:t> </a:t>
            </a:r>
          </a:p>
          <a:p>
            <a:pPr algn="l">
              <a:lnSpc>
                <a:spcPts val="2857"/>
              </a:lnSpc>
            </a:pPr>
            <a:r>
              <a:rPr lang="en-US" sz="2041" spc="53">
                <a:solidFill>
                  <a:srgbClr val="000000"/>
                </a:solidFill>
                <a:latin typeface="Atkinson Hyperlegible"/>
                <a:ea typeface="Atkinson Hyperlegible"/>
                <a:cs typeface="Atkinson Hyperlegible"/>
                <a:sym typeface="Atkinson Hyperlegible"/>
              </a:rPr>
              <a:t>                             UPI and cash payments are most popular (around 50% combined), suggesting a preference for  </a:t>
            </a:r>
          </a:p>
          <a:p>
            <a:pPr algn="l">
              <a:lnSpc>
                <a:spcPts val="2857"/>
              </a:lnSpc>
            </a:pPr>
            <a:r>
              <a:rPr lang="en-US" sz="2041" spc="53">
                <a:solidFill>
                  <a:srgbClr val="000000"/>
                </a:solidFill>
                <a:latin typeface="Atkinson Hyperlegible"/>
                <a:ea typeface="Atkinson Hyperlegible"/>
                <a:cs typeface="Atkinson Hyperlegible"/>
                <a:sym typeface="Atkinson Hyperlegible"/>
              </a:rPr>
              <a:t>                            flexible payment options. </a:t>
            </a:r>
          </a:p>
          <a:p>
            <a:pPr algn="l" marL="440675" indent="-220338" lvl="1">
              <a:lnSpc>
                <a:spcPts val="2857"/>
              </a:lnSpc>
              <a:buFont typeface="Arial"/>
              <a:buChar char="•"/>
            </a:pPr>
            <a:r>
              <a:rPr lang="en-US" b="true" sz="2041" spc="53">
                <a:solidFill>
                  <a:srgbClr val="000000"/>
                </a:solidFill>
                <a:latin typeface="Open Sans Condensed Bold"/>
                <a:ea typeface="Open Sans Condensed Bold"/>
                <a:cs typeface="Open Sans Condensed Bold"/>
                <a:sym typeface="Open Sans Condensed Bold"/>
              </a:rPr>
              <a:t>The average order distribution by payment method</a:t>
            </a:r>
            <a:r>
              <a:rPr lang="en-US" sz="2041" spc="53">
                <a:solidFill>
                  <a:srgbClr val="000000"/>
                </a:solidFill>
                <a:latin typeface="Open Sans Condensed"/>
                <a:ea typeface="Open Sans Condensed"/>
                <a:cs typeface="Open Sans Condensed"/>
                <a:sym typeface="Open Sans Condensed"/>
              </a:rPr>
              <a:t>  </a:t>
            </a:r>
          </a:p>
          <a:p>
            <a:pPr algn="l">
              <a:lnSpc>
                <a:spcPts val="2857"/>
              </a:lnSpc>
            </a:pPr>
            <a:r>
              <a:rPr lang="en-US" sz="2041" spc="53">
                <a:solidFill>
                  <a:srgbClr val="000000"/>
                </a:solidFill>
                <a:latin typeface="Atkinson Hyperlegible"/>
                <a:ea typeface="Atkinson Hyperlegible"/>
                <a:cs typeface="Atkinson Hyperlegible"/>
                <a:sym typeface="Atkinson Hyperlegible"/>
              </a:rPr>
              <a:t>                     Indicates that customers predominantly prefer cash payments, with a total of 1,456 orders. This  is followed by</a:t>
            </a:r>
          </a:p>
          <a:p>
            <a:pPr algn="l">
              <a:lnSpc>
                <a:spcPts val="2857"/>
              </a:lnSpc>
            </a:pPr>
            <a:r>
              <a:rPr lang="en-US" sz="2041" spc="53">
                <a:solidFill>
                  <a:srgbClr val="000000"/>
                </a:solidFill>
                <a:latin typeface="Atkinson Hyperlegible"/>
                <a:ea typeface="Atkinson Hyperlegible"/>
                <a:cs typeface="Atkinson Hyperlegible"/>
                <a:sym typeface="Atkinson Hyperlegible"/>
              </a:rPr>
              <a:t>                     credit card payments, which account for 1,345 orders. Both UPI and debit card  payments show relatively lower  </a:t>
            </a:r>
          </a:p>
          <a:p>
            <a:pPr algn="l">
              <a:lnSpc>
                <a:spcPts val="2857"/>
              </a:lnSpc>
            </a:pPr>
            <a:r>
              <a:rPr lang="en-US" sz="2041" spc="53">
                <a:solidFill>
                  <a:srgbClr val="000000"/>
                </a:solidFill>
                <a:latin typeface="Atkinson Hyperlegible"/>
                <a:ea typeface="Atkinson Hyperlegible"/>
                <a:cs typeface="Atkinson Hyperlegible"/>
                <a:sym typeface="Atkinson Hyperlegible"/>
              </a:rPr>
              <a:t>                     usage, with 1,323 and 1,311 orders, respectively.  </a:t>
            </a:r>
          </a:p>
          <a:p>
            <a:pPr algn="l" marL="440675" indent="-220338" lvl="1">
              <a:lnSpc>
                <a:spcPts val="2857"/>
              </a:lnSpc>
              <a:buFont typeface="Arial"/>
              <a:buChar char="•"/>
            </a:pPr>
            <a:r>
              <a:rPr lang="en-US" b="true" sz="2041" spc="53">
                <a:solidFill>
                  <a:srgbClr val="000000"/>
                </a:solidFill>
                <a:latin typeface="Open Sans Condensed Bold"/>
                <a:ea typeface="Open Sans Condensed Bold"/>
                <a:cs typeface="Open Sans Condensed Bold"/>
                <a:sym typeface="Open Sans Condensed Bold"/>
              </a:rPr>
              <a:t>Delivery Time by Order Status</a:t>
            </a:r>
            <a:r>
              <a:rPr lang="en-US" sz="2041" spc="53">
                <a:solidFill>
                  <a:srgbClr val="000000"/>
                </a:solidFill>
                <a:latin typeface="Open Sans Condensed"/>
                <a:ea typeface="Open Sans Condensed"/>
                <a:cs typeface="Open Sans Condensed"/>
                <a:sym typeface="Open Sans Condensed"/>
              </a:rPr>
              <a:t> </a:t>
            </a:r>
          </a:p>
          <a:p>
            <a:pPr algn="l">
              <a:lnSpc>
                <a:spcPts val="2857"/>
              </a:lnSpc>
            </a:pPr>
            <a:r>
              <a:rPr lang="en-US" sz="2041" spc="53">
                <a:solidFill>
                  <a:srgbClr val="000000"/>
                </a:solidFill>
                <a:latin typeface="Atkinson Hyperlegible"/>
                <a:ea typeface="Atkinson Hyperlegible"/>
                <a:cs typeface="Atkinson Hyperlegible"/>
                <a:sym typeface="Atkinson Hyperlegible"/>
              </a:rPr>
              <a:t>                             Delivery delays are evident for failed or canceled orders, likely contributing to dissatisfaction. </a:t>
            </a:r>
          </a:p>
          <a:p>
            <a:pPr algn="l" marL="440675" indent="-220338" lvl="1">
              <a:lnSpc>
                <a:spcPts val="2857"/>
              </a:lnSpc>
              <a:buFont typeface="Arial"/>
              <a:buChar char="•"/>
            </a:pPr>
            <a:r>
              <a:rPr lang="en-US" b="true" sz="2041" spc="53">
                <a:solidFill>
                  <a:srgbClr val="000000"/>
                </a:solidFill>
                <a:latin typeface="Open Sans Condensed Bold"/>
                <a:ea typeface="Open Sans Condensed Bold"/>
                <a:cs typeface="Open Sans Condensed Bold"/>
                <a:sym typeface="Open Sans Condensed Bold"/>
              </a:rPr>
              <a:t>Delivery Time by Cuisine Type</a:t>
            </a:r>
            <a:r>
              <a:rPr lang="en-US" sz="2041" spc="53">
                <a:solidFill>
                  <a:srgbClr val="000000"/>
                </a:solidFill>
                <a:latin typeface="Open Sans Condensed"/>
                <a:ea typeface="Open Sans Condensed"/>
                <a:cs typeface="Open Sans Condensed"/>
                <a:sym typeface="Open Sans Condensed"/>
              </a:rPr>
              <a:t> </a:t>
            </a:r>
          </a:p>
          <a:p>
            <a:pPr algn="l">
              <a:lnSpc>
                <a:spcPts val="2857"/>
              </a:lnSpc>
            </a:pPr>
            <a:r>
              <a:rPr lang="en-US" sz="2041" spc="53">
                <a:solidFill>
                  <a:srgbClr val="000000"/>
                </a:solidFill>
                <a:latin typeface="Atkinson Hyperlegible"/>
                <a:ea typeface="Atkinson Hyperlegible"/>
                <a:cs typeface="Atkinson Hyperlegible"/>
                <a:sym typeface="Atkinson Hyperlegible"/>
              </a:rPr>
              <a:t>                         </a:t>
            </a:r>
            <a:r>
              <a:rPr lang="en-US" sz="2041" spc="53" b="true">
                <a:solidFill>
                  <a:srgbClr val="000000"/>
                </a:solidFill>
                <a:latin typeface="Atkinson Hyperlegible Bold"/>
                <a:ea typeface="Atkinson Hyperlegible Bold"/>
                <a:cs typeface="Atkinson Hyperlegible Bold"/>
                <a:sym typeface="Atkinson Hyperlegible Bold"/>
              </a:rPr>
              <a:t> </a:t>
            </a:r>
            <a:r>
              <a:rPr lang="en-US" sz="2041" spc="53">
                <a:solidFill>
                  <a:srgbClr val="000000"/>
                </a:solidFill>
                <a:latin typeface="Atkinson Hyperlegible"/>
                <a:ea typeface="Atkinson Hyperlegible"/>
                <a:cs typeface="Atkinson Hyperlegible"/>
                <a:sym typeface="Atkinson Hyperlegible"/>
              </a:rPr>
              <a:t>  Certain cuisines, like Italian (10060) and Mexican (9226), have longer delivery times, potentially   </a:t>
            </a:r>
          </a:p>
          <a:p>
            <a:pPr algn="l">
              <a:lnSpc>
                <a:spcPts val="2857"/>
              </a:lnSpc>
            </a:pPr>
            <a:r>
              <a:rPr lang="en-US" sz="2041" spc="53">
                <a:solidFill>
                  <a:srgbClr val="000000"/>
                </a:solidFill>
                <a:latin typeface="Atkinson Hyperlegible"/>
                <a:ea typeface="Atkinson Hyperlegible"/>
                <a:cs typeface="Atkinson Hyperlegible"/>
                <a:sym typeface="Atkinson Hyperlegible"/>
              </a:rPr>
              <a:t>                           impacting ratings and satisfaction</a:t>
            </a:r>
          </a:p>
          <a:p>
            <a:pPr algn="l">
              <a:lnSpc>
                <a:spcPts val="2289"/>
              </a:lnSpc>
              <a:spcBef>
                <a:spcPct val="0"/>
              </a:spcBef>
            </a:pPr>
          </a:p>
        </p:txBody>
      </p:sp>
      <p:grpSp>
        <p:nvGrpSpPr>
          <p:cNvPr name="Group 3" id="3"/>
          <p:cNvGrpSpPr/>
          <p:nvPr/>
        </p:nvGrpSpPr>
        <p:grpSpPr>
          <a:xfrm rot="0">
            <a:off x="1281361" y="-186900"/>
            <a:ext cx="15625628" cy="1246077"/>
            <a:chOff x="0" y="0"/>
            <a:chExt cx="4115392" cy="328185"/>
          </a:xfrm>
        </p:grpSpPr>
        <p:sp>
          <p:nvSpPr>
            <p:cNvPr name="Freeform 4" id="4"/>
            <p:cNvSpPr/>
            <p:nvPr/>
          </p:nvSpPr>
          <p:spPr>
            <a:xfrm flipH="false" flipV="false" rot="0">
              <a:off x="0" y="0"/>
              <a:ext cx="4115391" cy="328185"/>
            </a:xfrm>
            <a:custGeom>
              <a:avLst/>
              <a:gdLst/>
              <a:ahLst/>
              <a:cxnLst/>
              <a:rect r="r" b="b" t="t" l="l"/>
              <a:pathLst>
                <a:path h="328185" w="4115391">
                  <a:moveTo>
                    <a:pt x="0" y="0"/>
                  </a:moveTo>
                  <a:lnTo>
                    <a:pt x="4115391" y="0"/>
                  </a:lnTo>
                  <a:lnTo>
                    <a:pt x="4115391" y="328185"/>
                  </a:lnTo>
                  <a:lnTo>
                    <a:pt x="0" y="328185"/>
                  </a:lnTo>
                  <a:close/>
                </a:path>
              </a:pathLst>
            </a:custGeom>
            <a:solidFill>
              <a:srgbClr val="FBF7F1"/>
            </a:solidFill>
          </p:spPr>
        </p:sp>
        <p:sp>
          <p:nvSpPr>
            <p:cNvPr name="TextBox 5" id="5"/>
            <p:cNvSpPr txBox="true"/>
            <p:nvPr/>
          </p:nvSpPr>
          <p:spPr>
            <a:xfrm>
              <a:off x="0" y="-304800"/>
              <a:ext cx="4115392" cy="632985"/>
            </a:xfrm>
            <a:prstGeom prst="rect">
              <a:avLst/>
            </a:prstGeom>
          </p:spPr>
          <p:txBody>
            <a:bodyPr anchor="ctr" rtlCol="false" tIns="50800" lIns="50800" bIns="50800" rIns="50800"/>
            <a:lstStyle/>
            <a:p>
              <a:pPr algn="ctr">
                <a:lnSpc>
                  <a:spcPts val="5998"/>
                </a:lnSpc>
              </a:pPr>
            </a:p>
          </p:txBody>
        </p:sp>
      </p:grpSp>
      <p:sp>
        <p:nvSpPr>
          <p:cNvPr name="TextBox 6" id="6"/>
          <p:cNvSpPr txBox="true"/>
          <p:nvPr/>
        </p:nvSpPr>
        <p:spPr>
          <a:xfrm rot="0">
            <a:off x="2212931" y="201378"/>
            <a:ext cx="2544128" cy="613429"/>
          </a:xfrm>
          <a:prstGeom prst="rect">
            <a:avLst/>
          </a:prstGeom>
        </p:spPr>
        <p:txBody>
          <a:bodyPr anchor="t" rtlCol="false" tIns="0" lIns="0" bIns="0" rIns="0">
            <a:spAutoFit/>
          </a:bodyPr>
          <a:lstStyle/>
          <a:p>
            <a:pPr algn="ctr">
              <a:lnSpc>
                <a:spcPts val="5038"/>
              </a:lnSpc>
              <a:spcBef>
                <a:spcPct val="0"/>
              </a:spcBef>
            </a:pPr>
            <a:r>
              <a:rPr lang="en-US" b="true" sz="3599" spc="93">
                <a:solidFill>
                  <a:srgbClr val="FD0034"/>
                </a:solidFill>
                <a:latin typeface="Open Sans Condensed Bold"/>
                <a:ea typeface="Open Sans Condensed Bold"/>
                <a:cs typeface="Open Sans Condensed Bold"/>
                <a:sym typeface="Open Sans Condensed Bold"/>
              </a:rPr>
              <a:t>Key Insightts:</a:t>
            </a:r>
          </a:p>
        </p:txBody>
      </p:sp>
      <p:grpSp>
        <p:nvGrpSpPr>
          <p:cNvPr name="Group 7" id="7"/>
          <p:cNvGrpSpPr>
            <a:grpSpLocks noChangeAspect="true"/>
          </p:cNvGrpSpPr>
          <p:nvPr/>
        </p:nvGrpSpPr>
        <p:grpSpPr>
          <a:xfrm rot="0">
            <a:off x="199102" y="183479"/>
            <a:ext cx="1082259" cy="996963"/>
            <a:chOff x="0" y="0"/>
            <a:chExt cx="1443012" cy="1329284"/>
          </a:xfrm>
        </p:grpSpPr>
        <p:sp>
          <p:nvSpPr>
            <p:cNvPr name="Freeform 8" id="8"/>
            <p:cNvSpPr/>
            <p:nvPr/>
          </p:nvSpPr>
          <p:spPr>
            <a:xfrm flipH="false" flipV="false" rot="0">
              <a:off x="-7366" y="0"/>
              <a:ext cx="1450340" cy="1329309"/>
            </a:xfrm>
            <a:custGeom>
              <a:avLst/>
              <a:gdLst/>
              <a:ahLst/>
              <a:cxnLst/>
              <a:rect r="r" b="b" t="t" l="l"/>
              <a:pathLst>
                <a:path h="1329309" w="1450340">
                  <a:moveTo>
                    <a:pt x="634111" y="0"/>
                  </a:moveTo>
                  <a:cubicBezTo>
                    <a:pt x="455803" y="0"/>
                    <a:pt x="330708" y="96139"/>
                    <a:pt x="226060" y="222504"/>
                  </a:cubicBezTo>
                  <a:cubicBezTo>
                    <a:pt x="106045" y="367538"/>
                    <a:pt x="42164" y="552323"/>
                    <a:pt x="16383" y="738759"/>
                  </a:cubicBezTo>
                  <a:cubicBezTo>
                    <a:pt x="2794" y="837184"/>
                    <a:pt x="0" y="941578"/>
                    <a:pt x="41656" y="1031875"/>
                  </a:cubicBezTo>
                  <a:cubicBezTo>
                    <a:pt x="94488" y="1146302"/>
                    <a:pt x="210058" y="1219073"/>
                    <a:pt x="327660" y="1264285"/>
                  </a:cubicBezTo>
                  <a:cubicBezTo>
                    <a:pt x="439674" y="1307338"/>
                    <a:pt x="560705" y="1329309"/>
                    <a:pt x="681228" y="1329309"/>
                  </a:cubicBezTo>
                  <a:cubicBezTo>
                    <a:pt x="901192" y="1329309"/>
                    <a:pt x="1119632" y="1256284"/>
                    <a:pt x="1278636" y="1105662"/>
                  </a:cubicBezTo>
                  <a:cubicBezTo>
                    <a:pt x="1355725" y="1032764"/>
                    <a:pt x="1418844" y="941324"/>
                    <a:pt x="1441323" y="837692"/>
                  </a:cubicBezTo>
                  <a:cubicBezTo>
                    <a:pt x="1446276" y="814832"/>
                    <a:pt x="1449197" y="791845"/>
                    <a:pt x="1450340" y="768731"/>
                  </a:cubicBezTo>
                  <a:lnTo>
                    <a:pt x="1450340" y="768731"/>
                  </a:lnTo>
                  <a:lnTo>
                    <a:pt x="1450340" y="725170"/>
                  </a:lnTo>
                  <a:lnTo>
                    <a:pt x="1450340" y="725170"/>
                  </a:lnTo>
                  <a:cubicBezTo>
                    <a:pt x="1446149" y="635127"/>
                    <a:pt x="1416685" y="545465"/>
                    <a:pt x="1375156" y="464693"/>
                  </a:cubicBezTo>
                  <a:cubicBezTo>
                    <a:pt x="1247648" y="216789"/>
                    <a:pt x="990600" y="35052"/>
                    <a:pt x="716661" y="6477"/>
                  </a:cubicBezTo>
                  <a:cubicBezTo>
                    <a:pt x="687959" y="2159"/>
                    <a:pt x="660400" y="0"/>
                    <a:pt x="634111" y="0"/>
                  </a:cubicBezTo>
                  <a:close/>
                </a:path>
              </a:pathLst>
            </a:custGeom>
            <a:blipFill>
              <a:blip r:embed="rId2"/>
              <a:stretch>
                <a:fillRect l="-2" t="-1241" r="-2" b="-1257"/>
              </a:stretch>
            </a:blipFill>
          </p:spPr>
        </p:sp>
      </p:grpSp>
      <p:grpSp>
        <p:nvGrpSpPr>
          <p:cNvPr name="Group 9" id="9"/>
          <p:cNvGrpSpPr>
            <a:grpSpLocks noChangeAspect="true"/>
          </p:cNvGrpSpPr>
          <p:nvPr/>
        </p:nvGrpSpPr>
        <p:grpSpPr>
          <a:xfrm rot="0">
            <a:off x="14507339" y="436139"/>
            <a:ext cx="3891460" cy="3612330"/>
            <a:chOff x="0" y="0"/>
            <a:chExt cx="1402283" cy="1301699"/>
          </a:xfrm>
        </p:grpSpPr>
        <p:sp>
          <p:nvSpPr>
            <p:cNvPr name="Freeform 10" id="10"/>
            <p:cNvSpPr/>
            <p:nvPr/>
          </p:nvSpPr>
          <p:spPr>
            <a:xfrm flipH="false" flipV="false" rot="0">
              <a:off x="-15494" y="0"/>
              <a:ext cx="1417828" cy="1301750"/>
            </a:xfrm>
            <a:custGeom>
              <a:avLst/>
              <a:gdLst/>
              <a:ahLst/>
              <a:cxnLst/>
              <a:rect r="r" b="b" t="t" l="l"/>
              <a:pathLst>
                <a:path h="1301750" w="1417828">
                  <a:moveTo>
                    <a:pt x="819658" y="0"/>
                  </a:moveTo>
                  <a:cubicBezTo>
                    <a:pt x="456946" y="4318"/>
                    <a:pt x="163068" y="213741"/>
                    <a:pt x="49276" y="558165"/>
                  </a:cubicBezTo>
                  <a:cubicBezTo>
                    <a:pt x="10287" y="676021"/>
                    <a:pt x="0" y="807720"/>
                    <a:pt x="45593" y="923163"/>
                  </a:cubicBezTo>
                  <a:cubicBezTo>
                    <a:pt x="105664" y="1074674"/>
                    <a:pt x="255016" y="1177417"/>
                    <a:pt x="412750" y="1218819"/>
                  </a:cubicBezTo>
                  <a:cubicBezTo>
                    <a:pt x="548386" y="1254506"/>
                    <a:pt x="695833" y="1301750"/>
                    <a:pt x="837438" y="1301750"/>
                  </a:cubicBezTo>
                  <a:cubicBezTo>
                    <a:pt x="860552" y="1301750"/>
                    <a:pt x="883412" y="1300480"/>
                    <a:pt x="906018" y="1297686"/>
                  </a:cubicBezTo>
                  <a:cubicBezTo>
                    <a:pt x="1032129" y="1282319"/>
                    <a:pt x="1158113" y="1190117"/>
                    <a:pt x="1252601" y="1105027"/>
                  </a:cubicBezTo>
                  <a:cubicBezTo>
                    <a:pt x="1315212" y="1048512"/>
                    <a:pt x="1354328" y="970280"/>
                    <a:pt x="1380490" y="890143"/>
                  </a:cubicBezTo>
                  <a:cubicBezTo>
                    <a:pt x="1403858" y="818642"/>
                    <a:pt x="1416431" y="742569"/>
                    <a:pt x="1417828" y="666369"/>
                  </a:cubicBezTo>
                  <a:lnTo>
                    <a:pt x="1417828" y="666369"/>
                  </a:lnTo>
                  <a:lnTo>
                    <a:pt x="1417828" y="636016"/>
                  </a:lnTo>
                  <a:lnTo>
                    <a:pt x="1417828" y="636016"/>
                  </a:lnTo>
                  <a:cubicBezTo>
                    <a:pt x="1413764" y="425069"/>
                    <a:pt x="1324864" y="217297"/>
                    <a:pt x="1148588" y="106172"/>
                  </a:cubicBezTo>
                  <a:cubicBezTo>
                    <a:pt x="1013841" y="21463"/>
                    <a:pt x="977773" y="17526"/>
                    <a:pt x="819658" y="0"/>
                  </a:cubicBezTo>
                  <a:close/>
                </a:path>
              </a:pathLst>
            </a:custGeom>
            <a:blipFill>
              <a:blip r:embed="rId3"/>
              <a:stretch>
                <a:fillRect l="0" t="-838" r="3" b="-814"/>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1472394" y="4195905"/>
            <a:ext cx="554850" cy="554850"/>
          </a:xfrm>
          <a:custGeom>
            <a:avLst/>
            <a:gdLst/>
            <a:ahLst/>
            <a:cxnLst/>
            <a:rect r="r" b="b" t="t" l="l"/>
            <a:pathLst>
              <a:path h="554850" w="554850">
                <a:moveTo>
                  <a:pt x="0" y="0"/>
                </a:moveTo>
                <a:lnTo>
                  <a:pt x="554850" y="0"/>
                </a:lnTo>
                <a:lnTo>
                  <a:pt x="554850" y="554851"/>
                </a:lnTo>
                <a:lnTo>
                  <a:pt x="0" y="5548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2394" y="5227006"/>
            <a:ext cx="554850" cy="554850"/>
          </a:xfrm>
          <a:custGeom>
            <a:avLst/>
            <a:gdLst/>
            <a:ahLst/>
            <a:cxnLst/>
            <a:rect r="r" b="b" t="t" l="l"/>
            <a:pathLst>
              <a:path h="554850" w="554850">
                <a:moveTo>
                  <a:pt x="0" y="0"/>
                </a:moveTo>
                <a:lnTo>
                  <a:pt x="554850" y="0"/>
                </a:lnTo>
                <a:lnTo>
                  <a:pt x="554850" y="554850"/>
                </a:lnTo>
                <a:lnTo>
                  <a:pt x="0" y="554850"/>
                </a:lnTo>
                <a:lnTo>
                  <a:pt x="0" y="0"/>
                </a:lnTo>
                <a:close/>
              </a:path>
            </a:pathLst>
          </a:custGeom>
          <a:blipFill>
            <a:blip r:embed="rId2">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72394" y="6276918"/>
            <a:ext cx="554850" cy="554850"/>
          </a:xfrm>
          <a:custGeom>
            <a:avLst/>
            <a:gdLst/>
            <a:ahLst/>
            <a:cxnLst/>
            <a:rect r="r" b="b" t="t" l="l"/>
            <a:pathLst>
              <a:path h="554850" w="554850">
                <a:moveTo>
                  <a:pt x="0" y="0"/>
                </a:moveTo>
                <a:lnTo>
                  <a:pt x="554850" y="0"/>
                </a:lnTo>
                <a:lnTo>
                  <a:pt x="554850" y="554850"/>
                </a:lnTo>
                <a:lnTo>
                  <a:pt x="0" y="554850"/>
                </a:lnTo>
                <a:lnTo>
                  <a:pt x="0" y="0"/>
                </a:lnTo>
                <a:close/>
              </a:path>
            </a:pathLst>
          </a:custGeom>
          <a:blipFill>
            <a:blip r:embed="rId2">
              <a:extLst>
                <a:ext uri="{96DAC541-7B7A-43D3-8B79-37D633B846F1}">
                  <asvg:svgBlip xmlns:asvg="http://schemas.microsoft.com/office/drawing/2016/SVG/main" r:embed="rId5"/>
                </a:ext>
              </a:extLst>
            </a:blip>
            <a:stretch>
              <a:fillRect l="0" t="0" r="0" b="0"/>
            </a:stretch>
          </a:blipFill>
        </p:spPr>
      </p:sp>
      <p:grpSp>
        <p:nvGrpSpPr>
          <p:cNvPr name="Group 5" id="5"/>
          <p:cNvGrpSpPr>
            <a:grpSpLocks noChangeAspect="true"/>
          </p:cNvGrpSpPr>
          <p:nvPr/>
        </p:nvGrpSpPr>
        <p:grpSpPr>
          <a:xfrm rot="0">
            <a:off x="1812522" y="8827760"/>
            <a:ext cx="3270971" cy="1518837"/>
            <a:chOff x="0" y="0"/>
            <a:chExt cx="3270974" cy="1518844"/>
          </a:xfrm>
        </p:grpSpPr>
        <p:sp>
          <p:nvSpPr>
            <p:cNvPr name="Freeform 6" id="6"/>
            <p:cNvSpPr/>
            <p:nvPr/>
          </p:nvSpPr>
          <p:spPr>
            <a:xfrm flipH="false" flipV="false" rot="0">
              <a:off x="60706" y="398145"/>
              <a:ext cx="2826512" cy="1057148"/>
            </a:xfrm>
            <a:custGeom>
              <a:avLst/>
              <a:gdLst/>
              <a:ahLst/>
              <a:cxnLst/>
              <a:rect r="r" b="b" t="t" l="l"/>
              <a:pathLst>
                <a:path h="1057148" w="2826512">
                  <a:moveTo>
                    <a:pt x="2803906" y="0"/>
                  </a:moveTo>
                  <a:cubicBezTo>
                    <a:pt x="2798572" y="0"/>
                    <a:pt x="2793111" y="2159"/>
                    <a:pt x="2789047" y="6350"/>
                  </a:cubicBezTo>
                  <a:lnTo>
                    <a:pt x="2676652" y="122809"/>
                  </a:lnTo>
                  <a:cubicBezTo>
                    <a:pt x="2668778" y="130937"/>
                    <a:pt x="2669032" y="144018"/>
                    <a:pt x="2677160" y="151892"/>
                  </a:cubicBezTo>
                  <a:cubicBezTo>
                    <a:pt x="2681224" y="155702"/>
                    <a:pt x="2686304" y="157607"/>
                    <a:pt x="2691511" y="157607"/>
                  </a:cubicBezTo>
                  <a:cubicBezTo>
                    <a:pt x="2694940" y="157607"/>
                    <a:pt x="2698369" y="156718"/>
                    <a:pt x="2701417" y="155067"/>
                  </a:cubicBezTo>
                  <a:cubicBezTo>
                    <a:pt x="2703195" y="154051"/>
                    <a:pt x="2704846" y="152781"/>
                    <a:pt x="2706243" y="151384"/>
                  </a:cubicBezTo>
                  <a:lnTo>
                    <a:pt x="2818638" y="34925"/>
                  </a:lnTo>
                  <a:cubicBezTo>
                    <a:pt x="2826512" y="26797"/>
                    <a:pt x="2826258" y="13716"/>
                    <a:pt x="2818130" y="5842"/>
                  </a:cubicBezTo>
                  <a:cubicBezTo>
                    <a:pt x="2814193" y="2032"/>
                    <a:pt x="2808986" y="127"/>
                    <a:pt x="2803906" y="127"/>
                  </a:cubicBezTo>
                  <a:close/>
                  <a:moveTo>
                    <a:pt x="1041908" y="298831"/>
                  </a:moveTo>
                  <a:cubicBezTo>
                    <a:pt x="1030986" y="298831"/>
                    <a:pt x="1021842" y="307340"/>
                    <a:pt x="1021334" y="318389"/>
                  </a:cubicBezTo>
                  <a:cubicBezTo>
                    <a:pt x="1020699" y="329692"/>
                    <a:pt x="1029462" y="339471"/>
                    <a:pt x="1040765" y="340106"/>
                  </a:cubicBezTo>
                  <a:cubicBezTo>
                    <a:pt x="1093216" y="342900"/>
                    <a:pt x="1142492" y="356108"/>
                    <a:pt x="1187196" y="379603"/>
                  </a:cubicBezTo>
                  <a:cubicBezTo>
                    <a:pt x="1190244" y="381254"/>
                    <a:pt x="1193419" y="381889"/>
                    <a:pt x="1196721" y="381889"/>
                  </a:cubicBezTo>
                  <a:cubicBezTo>
                    <a:pt x="1200277" y="381889"/>
                    <a:pt x="1203706" y="381000"/>
                    <a:pt x="1206754" y="379349"/>
                  </a:cubicBezTo>
                  <a:cubicBezTo>
                    <a:pt x="1210183" y="377444"/>
                    <a:pt x="1213231" y="374523"/>
                    <a:pt x="1215009" y="370840"/>
                  </a:cubicBezTo>
                  <a:cubicBezTo>
                    <a:pt x="1220343" y="360680"/>
                    <a:pt x="1216533" y="348361"/>
                    <a:pt x="1206373" y="343027"/>
                  </a:cubicBezTo>
                  <a:cubicBezTo>
                    <a:pt x="1156462" y="316865"/>
                    <a:pt x="1101471" y="302006"/>
                    <a:pt x="1043051" y="298958"/>
                  </a:cubicBezTo>
                  <a:cubicBezTo>
                    <a:pt x="1042670" y="298958"/>
                    <a:pt x="1042289" y="298958"/>
                    <a:pt x="1042035" y="298958"/>
                  </a:cubicBezTo>
                  <a:close/>
                  <a:moveTo>
                    <a:pt x="2578608" y="232283"/>
                  </a:moveTo>
                  <a:cubicBezTo>
                    <a:pt x="2573274" y="232283"/>
                    <a:pt x="2567940" y="234315"/>
                    <a:pt x="2563876" y="238379"/>
                  </a:cubicBezTo>
                  <a:cubicBezTo>
                    <a:pt x="2520442" y="282067"/>
                    <a:pt x="2483739" y="317500"/>
                    <a:pt x="2448052" y="349885"/>
                  </a:cubicBezTo>
                  <a:cubicBezTo>
                    <a:pt x="2439670" y="357505"/>
                    <a:pt x="2439035" y="370586"/>
                    <a:pt x="2446655" y="378968"/>
                  </a:cubicBezTo>
                  <a:cubicBezTo>
                    <a:pt x="2450719" y="383413"/>
                    <a:pt x="2456307" y="385699"/>
                    <a:pt x="2461895" y="385699"/>
                  </a:cubicBezTo>
                  <a:cubicBezTo>
                    <a:pt x="2465324" y="385699"/>
                    <a:pt x="2468753" y="384810"/>
                    <a:pt x="2471801" y="383159"/>
                  </a:cubicBezTo>
                  <a:cubicBezTo>
                    <a:pt x="2473198" y="382397"/>
                    <a:pt x="2474468" y="381508"/>
                    <a:pt x="2475738" y="380365"/>
                  </a:cubicBezTo>
                  <a:cubicBezTo>
                    <a:pt x="2511933" y="347472"/>
                    <a:pt x="2549144" y="311531"/>
                    <a:pt x="2593086" y="267462"/>
                  </a:cubicBezTo>
                  <a:cubicBezTo>
                    <a:pt x="2601087" y="259461"/>
                    <a:pt x="2601087" y="246380"/>
                    <a:pt x="2592959" y="238379"/>
                  </a:cubicBezTo>
                  <a:cubicBezTo>
                    <a:pt x="2589022" y="234442"/>
                    <a:pt x="2583688" y="232410"/>
                    <a:pt x="2578481" y="232410"/>
                  </a:cubicBezTo>
                  <a:close/>
                  <a:moveTo>
                    <a:pt x="881761" y="317246"/>
                  </a:moveTo>
                  <a:cubicBezTo>
                    <a:pt x="879983" y="317246"/>
                    <a:pt x="878205" y="317500"/>
                    <a:pt x="876427" y="317881"/>
                  </a:cubicBezTo>
                  <a:cubicBezTo>
                    <a:pt x="829183" y="330454"/>
                    <a:pt x="779018" y="349250"/>
                    <a:pt x="727075" y="373761"/>
                  </a:cubicBezTo>
                  <a:lnTo>
                    <a:pt x="727075" y="373761"/>
                  </a:lnTo>
                  <a:lnTo>
                    <a:pt x="717296" y="379095"/>
                  </a:lnTo>
                  <a:cubicBezTo>
                    <a:pt x="710311" y="384937"/>
                    <a:pt x="707771" y="395224"/>
                    <a:pt x="711962" y="403860"/>
                  </a:cubicBezTo>
                  <a:cubicBezTo>
                    <a:pt x="715518" y="411226"/>
                    <a:pt x="722884" y="415544"/>
                    <a:pt x="730631" y="415544"/>
                  </a:cubicBezTo>
                  <a:cubicBezTo>
                    <a:pt x="733679" y="415544"/>
                    <a:pt x="736600" y="414909"/>
                    <a:pt x="739521" y="413512"/>
                  </a:cubicBezTo>
                  <a:cubicBezTo>
                    <a:pt x="790956" y="388747"/>
                    <a:pt x="840740" y="370078"/>
                    <a:pt x="887095" y="357759"/>
                  </a:cubicBezTo>
                  <a:cubicBezTo>
                    <a:pt x="888746" y="357378"/>
                    <a:pt x="890270" y="356616"/>
                    <a:pt x="891794" y="355854"/>
                  </a:cubicBezTo>
                  <a:cubicBezTo>
                    <a:pt x="899922" y="351409"/>
                    <a:pt x="904240" y="341757"/>
                    <a:pt x="901827" y="332359"/>
                  </a:cubicBezTo>
                  <a:cubicBezTo>
                    <a:pt x="899414" y="323215"/>
                    <a:pt x="891032" y="317119"/>
                    <a:pt x="881888" y="317119"/>
                  </a:cubicBezTo>
                  <a:close/>
                  <a:moveTo>
                    <a:pt x="2338324" y="448564"/>
                  </a:moveTo>
                  <a:cubicBezTo>
                    <a:pt x="2334006" y="448564"/>
                    <a:pt x="2329561" y="449961"/>
                    <a:pt x="2325878" y="452882"/>
                  </a:cubicBezTo>
                  <a:cubicBezTo>
                    <a:pt x="2281047" y="487172"/>
                    <a:pt x="2237994" y="516255"/>
                    <a:pt x="2194052" y="541909"/>
                  </a:cubicBezTo>
                  <a:cubicBezTo>
                    <a:pt x="2184273" y="547624"/>
                    <a:pt x="2180971" y="560197"/>
                    <a:pt x="2186686" y="570103"/>
                  </a:cubicBezTo>
                  <a:cubicBezTo>
                    <a:pt x="2190496" y="576707"/>
                    <a:pt x="2197354" y="580263"/>
                    <a:pt x="2204466" y="580263"/>
                  </a:cubicBezTo>
                  <a:cubicBezTo>
                    <a:pt x="2207768" y="580263"/>
                    <a:pt x="2211197" y="579501"/>
                    <a:pt x="2214372" y="577723"/>
                  </a:cubicBezTo>
                  <a:cubicBezTo>
                    <a:pt x="2214499" y="577596"/>
                    <a:pt x="2214626" y="577596"/>
                    <a:pt x="2214880" y="577469"/>
                  </a:cubicBezTo>
                  <a:cubicBezTo>
                    <a:pt x="2260346" y="551053"/>
                    <a:pt x="2304796" y="520954"/>
                    <a:pt x="2351024" y="485648"/>
                  </a:cubicBezTo>
                  <a:cubicBezTo>
                    <a:pt x="2360041" y="478663"/>
                    <a:pt x="2361819" y="465836"/>
                    <a:pt x="2354834" y="456819"/>
                  </a:cubicBezTo>
                  <a:cubicBezTo>
                    <a:pt x="2350770" y="451485"/>
                    <a:pt x="2344674" y="448691"/>
                    <a:pt x="2338451" y="448691"/>
                  </a:cubicBezTo>
                  <a:close/>
                  <a:moveTo>
                    <a:pt x="589534" y="453390"/>
                  </a:moveTo>
                  <a:cubicBezTo>
                    <a:pt x="585724" y="453390"/>
                    <a:pt x="581914" y="454406"/>
                    <a:pt x="578485" y="456565"/>
                  </a:cubicBezTo>
                  <a:cubicBezTo>
                    <a:pt x="536702" y="482854"/>
                    <a:pt x="493776" y="512318"/>
                    <a:pt x="447421" y="546481"/>
                  </a:cubicBezTo>
                  <a:lnTo>
                    <a:pt x="443992" y="549021"/>
                  </a:lnTo>
                  <a:cubicBezTo>
                    <a:pt x="434848" y="555752"/>
                    <a:pt x="432816" y="568706"/>
                    <a:pt x="439674" y="577850"/>
                  </a:cubicBezTo>
                  <a:cubicBezTo>
                    <a:pt x="443738" y="583311"/>
                    <a:pt x="449834" y="586232"/>
                    <a:pt x="456184" y="586232"/>
                  </a:cubicBezTo>
                  <a:cubicBezTo>
                    <a:pt x="459613" y="586232"/>
                    <a:pt x="463042" y="585343"/>
                    <a:pt x="466090" y="583692"/>
                  </a:cubicBezTo>
                  <a:cubicBezTo>
                    <a:pt x="466852" y="583311"/>
                    <a:pt x="467614" y="582803"/>
                    <a:pt x="468503" y="582168"/>
                  </a:cubicBezTo>
                  <a:lnTo>
                    <a:pt x="471932" y="579628"/>
                  </a:lnTo>
                  <a:cubicBezTo>
                    <a:pt x="517652" y="545973"/>
                    <a:pt x="559689" y="517144"/>
                    <a:pt x="600583" y="491363"/>
                  </a:cubicBezTo>
                  <a:cubicBezTo>
                    <a:pt x="610235" y="485267"/>
                    <a:pt x="613029" y="472567"/>
                    <a:pt x="607060" y="462915"/>
                  </a:cubicBezTo>
                  <a:cubicBezTo>
                    <a:pt x="603123" y="456692"/>
                    <a:pt x="596519" y="453390"/>
                    <a:pt x="589661" y="453390"/>
                  </a:cubicBezTo>
                  <a:close/>
                  <a:moveTo>
                    <a:pt x="1323340" y="440055"/>
                  </a:moveTo>
                  <a:cubicBezTo>
                    <a:pt x="1318006" y="440055"/>
                    <a:pt x="1312799" y="442087"/>
                    <a:pt x="1308735" y="446151"/>
                  </a:cubicBezTo>
                  <a:cubicBezTo>
                    <a:pt x="1300734" y="454152"/>
                    <a:pt x="1300734" y="467233"/>
                    <a:pt x="1308735" y="475234"/>
                  </a:cubicBezTo>
                  <a:cubicBezTo>
                    <a:pt x="1316482" y="482981"/>
                    <a:pt x="1324229" y="490855"/>
                    <a:pt x="1331976" y="498729"/>
                  </a:cubicBezTo>
                  <a:cubicBezTo>
                    <a:pt x="1360424" y="527685"/>
                    <a:pt x="1390015" y="557657"/>
                    <a:pt x="1422781" y="583565"/>
                  </a:cubicBezTo>
                  <a:lnTo>
                    <a:pt x="1428242" y="587883"/>
                  </a:lnTo>
                  <a:cubicBezTo>
                    <a:pt x="1431925" y="590804"/>
                    <a:pt x="1436370" y="592201"/>
                    <a:pt x="1440815" y="592201"/>
                  </a:cubicBezTo>
                  <a:cubicBezTo>
                    <a:pt x="1444244" y="592201"/>
                    <a:pt x="1447673" y="591312"/>
                    <a:pt x="1450721" y="589661"/>
                  </a:cubicBezTo>
                  <a:cubicBezTo>
                    <a:pt x="1453134" y="588264"/>
                    <a:pt x="1455293" y="586486"/>
                    <a:pt x="1457071" y="584200"/>
                  </a:cubicBezTo>
                  <a:cubicBezTo>
                    <a:pt x="1463929" y="575183"/>
                    <a:pt x="1462405" y="562356"/>
                    <a:pt x="1453388" y="555371"/>
                  </a:cubicBezTo>
                  <a:lnTo>
                    <a:pt x="1448308" y="551434"/>
                  </a:lnTo>
                  <a:cubicBezTo>
                    <a:pt x="1417574" y="527050"/>
                    <a:pt x="1388999" y="498094"/>
                    <a:pt x="1361313" y="470027"/>
                  </a:cubicBezTo>
                  <a:cubicBezTo>
                    <a:pt x="1353566" y="462153"/>
                    <a:pt x="1345692" y="454152"/>
                    <a:pt x="1337818" y="446278"/>
                  </a:cubicBezTo>
                  <a:cubicBezTo>
                    <a:pt x="1333881" y="442214"/>
                    <a:pt x="1328547" y="440309"/>
                    <a:pt x="1323340" y="440309"/>
                  </a:cubicBezTo>
                  <a:close/>
                  <a:moveTo>
                    <a:pt x="2058543" y="608965"/>
                  </a:moveTo>
                  <a:cubicBezTo>
                    <a:pt x="2056130" y="608965"/>
                    <a:pt x="2053717" y="609346"/>
                    <a:pt x="2051304" y="610235"/>
                  </a:cubicBezTo>
                  <a:cubicBezTo>
                    <a:pt x="2001774" y="628650"/>
                    <a:pt x="1950466" y="642112"/>
                    <a:pt x="1899031" y="650240"/>
                  </a:cubicBezTo>
                  <a:cubicBezTo>
                    <a:pt x="1887728" y="652018"/>
                    <a:pt x="1880108" y="662559"/>
                    <a:pt x="1881886" y="673735"/>
                  </a:cubicBezTo>
                  <a:cubicBezTo>
                    <a:pt x="1883410" y="683895"/>
                    <a:pt x="1892173" y="691134"/>
                    <a:pt x="1902206" y="691134"/>
                  </a:cubicBezTo>
                  <a:cubicBezTo>
                    <a:pt x="1903222" y="691134"/>
                    <a:pt x="1904365" y="691007"/>
                    <a:pt x="1905381" y="690880"/>
                  </a:cubicBezTo>
                  <a:cubicBezTo>
                    <a:pt x="1959483" y="682244"/>
                    <a:pt x="2013458" y="668147"/>
                    <a:pt x="2065528" y="648716"/>
                  </a:cubicBezTo>
                  <a:cubicBezTo>
                    <a:pt x="2066544" y="648335"/>
                    <a:pt x="2067433" y="647954"/>
                    <a:pt x="2068322" y="647446"/>
                  </a:cubicBezTo>
                  <a:cubicBezTo>
                    <a:pt x="2077085" y="642620"/>
                    <a:pt x="2081276" y="631952"/>
                    <a:pt x="2077720" y="622300"/>
                  </a:cubicBezTo>
                  <a:cubicBezTo>
                    <a:pt x="2074672" y="613918"/>
                    <a:pt x="2066798" y="608838"/>
                    <a:pt x="2058416" y="608838"/>
                  </a:cubicBezTo>
                  <a:close/>
                  <a:moveTo>
                    <a:pt x="1582674" y="626745"/>
                  </a:moveTo>
                  <a:cubicBezTo>
                    <a:pt x="1574165" y="626745"/>
                    <a:pt x="1566164" y="632079"/>
                    <a:pt x="1563243" y="640588"/>
                  </a:cubicBezTo>
                  <a:cubicBezTo>
                    <a:pt x="1559433" y="651383"/>
                    <a:pt x="1565148" y="663194"/>
                    <a:pt x="1575943" y="666877"/>
                  </a:cubicBezTo>
                  <a:cubicBezTo>
                    <a:pt x="1626870" y="684530"/>
                    <a:pt x="1681988" y="695325"/>
                    <a:pt x="1739519" y="699135"/>
                  </a:cubicBezTo>
                  <a:cubicBezTo>
                    <a:pt x="1739900" y="699135"/>
                    <a:pt x="1740408" y="699135"/>
                    <a:pt x="1740789" y="699135"/>
                  </a:cubicBezTo>
                  <a:cubicBezTo>
                    <a:pt x="1744345" y="699135"/>
                    <a:pt x="1747774" y="698246"/>
                    <a:pt x="1750695" y="696595"/>
                  </a:cubicBezTo>
                  <a:cubicBezTo>
                    <a:pt x="1756664" y="693293"/>
                    <a:pt x="1760855" y="687197"/>
                    <a:pt x="1761490" y="679958"/>
                  </a:cubicBezTo>
                  <a:cubicBezTo>
                    <a:pt x="1762252" y="668528"/>
                    <a:pt x="1753616" y="658876"/>
                    <a:pt x="1742313" y="658114"/>
                  </a:cubicBezTo>
                  <a:cubicBezTo>
                    <a:pt x="1688338" y="654558"/>
                    <a:pt x="1637030" y="644525"/>
                    <a:pt x="1589532" y="628015"/>
                  </a:cubicBezTo>
                  <a:cubicBezTo>
                    <a:pt x="1587246" y="627253"/>
                    <a:pt x="1584960" y="626872"/>
                    <a:pt x="1582674" y="626872"/>
                  </a:cubicBezTo>
                  <a:close/>
                  <a:moveTo>
                    <a:pt x="328422" y="644398"/>
                  </a:moveTo>
                  <a:cubicBezTo>
                    <a:pt x="323723" y="644398"/>
                    <a:pt x="319151" y="645922"/>
                    <a:pt x="315214" y="649224"/>
                  </a:cubicBezTo>
                  <a:cubicBezTo>
                    <a:pt x="269494" y="687197"/>
                    <a:pt x="229870" y="723138"/>
                    <a:pt x="193929" y="759333"/>
                  </a:cubicBezTo>
                  <a:cubicBezTo>
                    <a:pt x="185928" y="767334"/>
                    <a:pt x="185928" y="780415"/>
                    <a:pt x="194056" y="788416"/>
                  </a:cubicBezTo>
                  <a:cubicBezTo>
                    <a:pt x="198120" y="792353"/>
                    <a:pt x="203327" y="794385"/>
                    <a:pt x="208534" y="794385"/>
                  </a:cubicBezTo>
                  <a:cubicBezTo>
                    <a:pt x="211963" y="794385"/>
                    <a:pt x="215392" y="793496"/>
                    <a:pt x="218440" y="791845"/>
                  </a:cubicBezTo>
                  <a:cubicBezTo>
                    <a:pt x="220091" y="790956"/>
                    <a:pt x="221742" y="789813"/>
                    <a:pt x="223139" y="788416"/>
                  </a:cubicBezTo>
                  <a:cubicBezTo>
                    <a:pt x="258064" y="753237"/>
                    <a:pt x="296799" y="718058"/>
                    <a:pt x="341376" y="680974"/>
                  </a:cubicBezTo>
                  <a:cubicBezTo>
                    <a:pt x="350139" y="673608"/>
                    <a:pt x="351409" y="660654"/>
                    <a:pt x="344043" y="651891"/>
                  </a:cubicBezTo>
                  <a:cubicBezTo>
                    <a:pt x="339979" y="646938"/>
                    <a:pt x="334010" y="644398"/>
                    <a:pt x="328168" y="644398"/>
                  </a:cubicBezTo>
                  <a:close/>
                  <a:moveTo>
                    <a:pt x="103251" y="875665"/>
                  </a:moveTo>
                  <a:cubicBezTo>
                    <a:pt x="96901" y="875665"/>
                    <a:pt x="90551" y="878586"/>
                    <a:pt x="86487" y="884174"/>
                  </a:cubicBezTo>
                  <a:cubicBezTo>
                    <a:pt x="51562" y="932307"/>
                    <a:pt x="23876" y="980948"/>
                    <a:pt x="4318" y="1028827"/>
                  </a:cubicBezTo>
                  <a:cubicBezTo>
                    <a:pt x="0" y="1039368"/>
                    <a:pt x="5080" y="1051306"/>
                    <a:pt x="15621" y="1055624"/>
                  </a:cubicBezTo>
                  <a:cubicBezTo>
                    <a:pt x="18161" y="1056640"/>
                    <a:pt x="20828" y="1057148"/>
                    <a:pt x="23368" y="1057148"/>
                  </a:cubicBezTo>
                  <a:cubicBezTo>
                    <a:pt x="26797" y="1057148"/>
                    <a:pt x="30226" y="1056259"/>
                    <a:pt x="33274" y="1054608"/>
                  </a:cubicBezTo>
                  <a:cubicBezTo>
                    <a:pt x="37211" y="1052449"/>
                    <a:pt x="40640" y="1048893"/>
                    <a:pt x="42418" y="1044321"/>
                  </a:cubicBezTo>
                  <a:cubicBezTo>
                    <a:pt x="60706" y="999490"/>
                    <a:pt x="86741" y="953770"/>
                    <a:pt x="119761" y="908304"/>
                  </a:cubicBezTo>
                  <a:cubicBezTo>
                    <a:pt x="126365" y="899033"/>
                    <a:pt x="124460" y="886206"/>
                    <a:pt x="115189" y="879475"/>
                  </a:cubicBezTo>
                  <a:cubicBezTo>
                    <a:pt x="111506" y="876808"/>
                    <a:pt x="107315" y="875538"/>
                    <a:pt x="103124" y="875538"/>
                  </a:cubicBezTo>
                  <a:close/>
                </a:path>
              </a:pathLst>
            </a:custGeom>
            <a:solidFill>
              <a:srgbClr val="1D1D1B"/>
            </a:solidFill>
          </p:spPr>
        </p:sp>
        <p:sp>
          <p:nvSpPr>
            <p:cNvPr name="Freeform 7" id="7"/>
            <p:cNvSpPr/>
            <p:nvPr/>
          </p:nvSpPr>
          <p:spPr>
            <a:xfrm flipH="false" flipV="false" rot="0">
              <a:off x="2954782" y="219964"/>
              <a:ext cx="102616" cy="104013"/>
            </a:xfrm>
            <a:custGeom>
              <a:avLst/>
              <a:gdLst/>
              <a:ahLst/>
              <a:cxnLst/>
              <a:rect r="r" b="b" t="t" l="l"/>
              <a:pathLst>
                <a:path h="104013" w="102616">
                  <a:moveTo>
                    <a:pt x="32639" y="99822"/>
                  </a:moveTo>
                  <a:cubicBezTo>
                    <a:pt x="25019" y="104013"/>
                    <a:pt x="15113" y="102997"/>
                    <a:pt x="8382" y="96647"/>
                  </a:cubicBezTo>
                  <a:cubicBezTo>
                    <a:pt x="254" y="88773"/>
                    <a:pt x="0" y="75692"/>
                    <a:pt x="7874" y="67564"/>
                  </a:cubicBezTo>
                  <a:lnTo>
                    <a:pt x="65151" y="8382"/>
                  </a:lnTo>
                  <a:cubicBezTo>
                    <a:pt x="73025" y="254"/>
                    <a:pt x="86106" y="0"/>
                    <a:pt x="94234" y="7874"/>
                  </a:cubicBezTo>
                  <a:cubicBezTo>
                    <a:pt x="102362" y="15748"/>
                    <a:pt x="102616" y="28829"/>
                    <a:pt x="94742" y="36957"/>
                  </a:cubicBezTo>
                  <a:lnTo>
                    <a:pt x="37465" y="96139"/>
                  </a:lnTo>
                  <a:cubicBezTo>
                    <a:pt x="36068" y="97536"/>
                    <a:pt x="34417" y="98806"/>
                    <a:pt x="32639" y="99822"/>
                  </a:cubicBezTo>
                  <a:close/>
                </a:path>
              </a:pathLst>
            </a:custGeom>
            <a:solidFill>
              <a:srgbClr val="1D1D1B"/>
            </a:solidFill>
          </p:spPr>
        </p:sp>
        <p:sp>
          <p:nvSpPr>
            <p:cNvPr name="Freeform 8" id="8"/>
            <p:cNvSpPr/>
            <p:nvPr/>
          </p:nvSpPr>
          <p:spPr>
            <a:xfrm flipH="false" flipV="false" rot="0">
              <a:off x="2822067" y="63500"/>
              <a:ext cx="385572" cy="389382"/>
            </a:xfrm>
            <a:custGeom>
              <a:avLst/>
              <a:gdLst/>
              <a:ahLst/>
              <a:cxnLst/>
              <a:rect r="r" b="b" t="t" l="l"/>
              <a:pathLst>
                <a:path h="389382" w="385572">
                  <a:moveTo>
                    <a:pt x="385445" y="0"/>
                  </a:moveTo>
                  <a:cubicBezTo>
                    <a:pt x="335407" y="114300"/>
                    <a:pt x="287782" y="270129"/>
                    <a:pt x="281813" y="389382"/>
                  </a:cubicBezTo>
                  <a:lnTo>
                    <a:pt x="190119" y="202438"/>
                  </a:lnTo>
                  <a:lnTo>
                    <a:pt x="0" y="117475"/>
                  </a:lnTo>
                  <a:cubicBezTo>
                    <a:pt x="118999" y="107188"/>
                    <a:pt x="273050" y="54102"/>
                    <a:pt x="385572" y="0"/>
                  </a:cubicBezTo>
                  <a:close/>
                </a:path>
              </a:pathLst>
            </a:custGeom>
            <a:solidFill>
              <a:srgbClr val="1D1D1B"/>
            </a:solidFill>
          </p:spPr>
        </p:sp>
      </p:grpSp>
      <p:sp>
        <p:nvSpPr>
          <p:cNvPr name="Freeform 9" id="9"/>
          <p:cNvSpPr/>
          <p:nvPr/>
        </p:nvSpPr>
        <p:spPr>
          <a:xfrm flipH="false" flipV="false" rot="0">
            <a:off x="6071568" y="-63503"/>
            <a:ext cx="10209343" cy="1400489"/>
          </a:xfrm>
          <a:custGeom>
            <a:avLst/>
            <a:gdLst/>
            <a:ahLst/>
            <a:cxnLst/>
            <a:rect r="r" b="b" t="t" l="l"/>
            <a:pathLst>
              <a:path h="1400489" w="10209343">
                <a:moveTo>
                  <a:pt x="0" y="0"/>
                </a:moveTo>
                <a:lnTo>
                  <a:pt x="10209343" y="0"/>
                </a:lnTo>
                <a:lnTo>
                  <a:pt x="10209343" y="1400489"/>
                </a:lnTo>
                <a:lnTo>
                  <a:pt x="0" y="14004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1906298" y="8954100"/>
            <a:ext cx="6445206" cy="1396394"/>
          </a:xfrm>
          <a:custGeom>
            <a:avLst/>
            <a:gdLst/>
            <a:ahLst/>
            <a:cxnLst/>
            <a:rect r="r" b="b" t="t" l="l"/>
            <a:pathLst>
              <a:path h="1396394" w="6445206">
                <a:moveTo>
                  <a:pt x="0" y="0"/>
                </a:moveTo>
                <a:lnTo>
                  <a:pt x="6445205" y="0"/>
                </a:lnTo>
                <a:lnTo>
                  <a:pt x="6445205" y="1396394"/>
                </a:lnTo>
                <a:lnTo>
                  <a:pt x="0" y="13963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749828" y="81477"/>
            <a:ext cx="14154150" cy="10201275"/>
          </a:xfrm>
          <a:custGeom>
            <a:avLst/>
            <a:gdLst/>
            <a:ahLst/>
            <a:cxnLst/>
            <a:rect r="r" b="b" t="t" l="l"/>
            <a:pathLst>
              <a:path h="10201275" w="14154150">
                <a:moveTo>
                  <a:pt x="0" y="0"/>
                </a:moveTo>
                <a:lnTo>
                  <a:pt x="14154150" y="0"/>
                </a:lnTo>
                <a:lnTo>
                  <a:pt x="14154150" y="10201275"/>
                </a:lnTo>
                <a:lnTo>
                  <a:pt x="0" y="10201275"/>
                </a:lnTo>
                <a:lnTo>
                  <a:pt x="0" y="0"/>
                </a:lnTo>
                <a:close/>
              </a:path>
            </a:pathLst>
          </a:custGeom>
          <a:blipFill>
            <a:blip r:embed="rId10"/>
            <a:stretch>
              <a:fillRect l="-26369" t="-22956" r="-31235" b="-12"/>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grpSp>
        <p:nvGrpSpPr>
          <p:cNvPr name="Group 2" id="2"/>
          <p:cNvGrpSpPr/>
          <p:nvPr/>
        </p:nvGrpSpPr>
        <p:grpSpPr>
          <a:xfrm rot="0">
            <a:off x="1215302" y="1552639"/>
            <a:ext cx="16231726" cy="8234129"/>
            <a:chOff x="0" y="0"/>
            <a:chExt cx="4275023" cy="2168659"/>
          </a:xfrm>
        </p:grpSpPr>
        <p:sp>
          <p:nvSpPr>
            <p:cNvPr name="Freeform 3" id="3"/>
            <p:cNvSpPr/>
            <p:nvPr/>
          </p:nvSpPr>
          <p:spPr>
            <a:xfrm flipH="false" flipV="false" rot="0">
              <a:off x="0" y="0"/>
              <a:ext cx="4275022" cy="2168659"/>
            </a:xfrm>
            <a:custGeom>
              <a:avLst/>
              <a:gdLst/>
              <a:ahLst/>
              <a:cxnLst/>
              <a:rect r="r" b="b" t="t" l="l"/>
              <a:pathLst>
                <a:path h="2168659" w="4275022">
                  <a:moveTo>
                    <a:pt x="0" y="0"/>
                  </a:moveTo>
                  <a:lnTo>
                    <a:pt x="4275022" y="0"/>
                  </a:lnTo>
                  <a:lnTo>
                    <a:pt x="4275022" y="2168659"/>
                  </a:lnTo>
                  <a:lnTo>
                    <a:pt x="0" y="2168659"/>
                  </a:lnTo>
                  <a:close/>
                </a:path>
              </a:pathLst>
            </a:custGeom>
            <a:solidFill>
              <a:srgbClr val="FFDD98"/>
            </a:solidFill>
          </p:spPr>
        </p:sp>
        <p:sp>
          <p:nvSpPr>
            <p:cNvPr name="TextBox 4" id="4"/>
            <p:cNvSpPr txBox="true"/>
            <p:nvPr/>
          </p:nvSpPr>
          <p:spPr>
            <a:xfrm>
              <a:off x="0" y="-38100"/>
              <a:ext cx="4275023" cy="220675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479536" y="1880321"/>
            <a:ext cx="15203302" cy="7540663"/>
          </a:xfrm>
          <a:prstGeom prst="rect">
            <a:avLst/>
          </a:prstGeom>
        </p:spPr>
        <p:txBody>
          <a:bodyPr anchor="t" rtlCol="false" tIns="0" lIns="0" bIns="0" rIns="0">
            <a:spAutoFit/>
          </a:bodyPr>
          <a:lstStyle/>
          <a:p>
            <a:pPr algn="l" marL="529568" indent="-264784" lvl="1">
              <a:lnSpc>
                <a:spcPts val="3433"/>
              </a:lnSpc>
              <a:buFont typeface="Arial"/>
              <a:buChar char="•"/>
            </a:pPr>
            <a:r>
              <a:rPr lang="en-US" b="true" sz="2452">
                <a:solidFill>
                  <a:srgbClr val="000000"/>
                </a:solidFill>
                <a:latin typeface="Open Sans SemiCondensed Bold"/>
                <a:ea typeface="Open Sans SemiCondensed Bold"/>
                <a:cs typeface="Open Sans SemiCondensed Bold"/>
                <a:sym typeface="Open Sans SemiCondensed Bold"/>
              </a:rPr>
              <a:t>Optimize Delivery Routes</a:t>
            </a:r>
            <a:r>
              <a:rPr lang="en-US" sz="2452">
                <a:solidFill>
                  <a:srgbClr val="000000"/>
                </a:solidFill>
                <a:latin typeface="Open Sans SemiCondensed"/>
                <a:ea typeface="Open Sans SemiCondensed"/>
                <a:cs typeface="Open Sans SemiCondensed"/>
                <a:sym typeface="Open Sans SemiCondensed"/>
              </a:rPr>
              <a:t> </a:t>
            </a:r>
          </a:p>
          <a:p>
            <a:pPr algn="l">
              <a:lnSpc>
                <a:spcPts val="3433"/>
              </a:lnSpc>
            </a:pPr>
            <a:r>
              <a:rPr lang="en-US" sz="2452">
                <a:solidFill>
                  <a:srgbClr val="000000"/>
                </a:solidFill>
                <a:latin typeface="Calibri (MS)"/>
                <a:ea typeface="Calibri (MS)"/>
                <a:cs typeface="Calibri (MS)"/>
                <a:sym typeface="Calibri (MS)"/>
              </a:rPr>
              <a:t>Focus on reducing delivery times in Bangalore and Hyderabad by improving route planning, increasing delivery staff, and partnering with more local restaurants, check the frequency of orders on specific delivery partner. </a:t>
            </a:r>
          </a:p>
          <a:p>
            <a:pPr algn="l" marL="529568" indent="-264784" lvl="1">
              <a:lnSpc>
                <a:spcPts val="3433"/>
              </a:lnSpc>
              <a:buFont typeface="Arial"/>
              <a:buChar char="•"/>
            </a:pPr>
            <a:r>
              <a:rPr lang="en-US" b="true" sz="2452">
                <a:solidFill>
                  <a:srgbClr val="000000"/>
                </a:solidFill>
                <a:latin typeface="Open Sans SemiCondensed Bold"/>
                <a:ea typeface="Open Sans SemiCondensed Bold"/>
                <a:cs typeface="Open Sans SemiCondensed Bold"/>
                <a:sym typeface="Open Sans SemiCondensed Bold"/>
              </a:rPr>
              <a:t>Improve Customer Satisfaction</a:t>
            </a:r>
            <a:r>
              <a:rPr lang="en-US" sz="2452">
                <a:solidFill>
                  <a:srgbClr val="000000"/>
                </a:solidFill>
                <a:latin typeface="Open Sans SemiCondensed"/>
                <a:ea typeface="Open Sans SemiCondensed"/>
                <a:cs typeface="Open Sans SemiCondensed"/>
                <a:sym typeface="Open Sans SemiCondensed"/>
              </a:rPr>
              <a:t> </a:t>
            </a:r>
          </a:p>
          <a:p>
            <a:pPr algn="l">
              <a:lnSpc>
                <a:spcPts val="3433"/>
              </a:lnSpc>
            </a:pPr>
            <a:r>
              <a:rPr lang="en-US" sz="2452">
                <a:solidFill>
                  <a:srgbClr val="000000"/>
                </a:solidFill>
                <a:latin typeface="Calibri (MS)"/>
                <a:ea typeface="Calibri (MS)"/>
                <a:cs typeface="Calibri (MS)"/>
                <a:sym typeface="Calibri (MS)"/>
              </a:rPr>
              <a:t>Address issues causing low ratings through better food packaging, faster delivery, and proactive customer support. </a:t>
            </a:r>
          </a:p>
          <a:p>
            <a:pPr algn="l" marL="529568" indent="-264784" lvl="1">
              <a:lnSpc>
                <a:spcPts val="3433"/>
              </a:lnSpc>
              <a:buFont typeface="Arial"/>
              <a:buChar char="•"/>
            </a:pPr>
            <a:r>
              <a:rPr lang="en-US" b="true" sz="2452">
                <a:solidFill>
                  <a:srgbClr val="000000"/>
                </a:solidFill>
                <a:latin typeface="Open Sans SemiCondensed Bold"/>
                <a:ea typeface="Open Sans SemiCondensed Bold"/>
                <a:cs typeface="Open Sans SemiCondensed Bold"/>
                <a:sym typeface="Open Sans SemiCondensed Bold"/>
              </a:rPr>
              <a:t>Monitor High-Value Cuisines</a:t>
            </a:r>
            <a:r>
              <a:rPr lang="en-US" sz="2452">
                <a:solidFill>
                  <a:srgbClr val="000000"/>
                </a:solidFill>
                <a:latin typeface="Open Sans SemiCondensed"/>
                <a:ea typeface="Open Sans SemiCondensed"/>
                <a:cs typeface="Open Sans SemiCondensed"/>
                <a:sym typeface="Open Sans SemiCondensed"/>
              </a:rPr>
              <a:t> </a:t>
            </a:r>
          </a:p>
          <a:p>
            <a:pPr algn="l">
              <a:lnSpc>
                <a:spcPts val="3433"/>
              </a:lnSpc>
            </a:pPr>
            <a:r>
              <a:rPr lang="en-US" sz="2452">
                <a:solidFill>
                  <a:srgbClr val="000000"/>
                </a:solidFill>
                <a:latin typeface="Calibri (MS)"/>
                <a:ea typeface="Calibri (MS)"/>
                <a:cs typeface="Calibri (MS)"/>
                <a:sym typeface="Calibri (MS)"/>
              </a:rPr>
              <a:t>Prioritize faster delivery for high-value cuisines (e.g., Italian, Mexican and Japanese) to retain high-spending customers. </a:t>
            </a:r>
          </a:p>
          <a:p>
            <a:pPr algn="l" marL="529568" indent="-264784" lvl="1">
              <a:lnSpc>
                <a:spcPts val="3433"/>
              </a:lnSpc>
              <a:buFont typeface="Arial"/>
              <a:buChar char="•"/>
            </a:pPr>
            <a:r>
              <a:rPr lang="en-US" b="true" sz="2452">
                <a:solidFill>
                  <a:srgbClr val="000000"/>
                </a:solidFill>
                <a:latin typeface="Open Sans SemiCondensed Bold"/>
                <a:ea typeface="Open Sans SemiCondensed Bold"/>
                <a:cs typeface="Open Sans SemiCondensed Bold"/>
                <a:sym typeface="Open Sans SemiCondensed Bold"/>
              </a:rPr>
              <a:t>Enhance Payment Experience</a:t>
            </a:r>
            <a:r>
              <a:rPr lang="en-US" sz="2452">
                <a:solidFill>
                  <a:srgbClr val="000000"/>
                </a:solidFill>
                <a:latin typeface="Open Sans SemiCondensed"/>
                <a:ea typeface="Open Sans SemiCondensed"/>
                <a:cs typeface="Open Sans SemiCondensed"/>
                <a:sym typeface="Open Sans SemiCondensed"/>
              </a:rPr>
              <a:t> </a:t>
            </a:r>
          </a:p>
          <a:p>
            <a:pPr algn="l">
              <a:lnSpc>
                <a:spcPts val="3433"/>
              </a:lnSpc>
            </a:pPr>
            <a:r>
              <a:rPr lang="en-US" sz="2452">
                <a:solidFill>
                  <a:srgbClr val="000000"/>
                </a:solidFill>
                <a:latin typeface="Calibri (MS)"/>
                <a:ea typeface="Calibri (MS)"/>
                <a:cs typeface="Calibri (MS)"/>
                <a:sym typeface="Calibri (MS)"/>
              </a:rPr>
              <a:t>Offer discounts or incentives for preferred payment methods (UPI and cash) to drive more engagement and trust. </a:t>
            </a:r>
          </a:p>
          <a:p>
            <a:pPr algn="l" marL="529568" indent="-264784" lvl="1">
              <a:lnSpc>
                <a:spcPts val="3433"/>
              </a:lnSpc>
              <a:buFont typeface="Arial"/>
              <a:buChar char="•"/>
            </a:pPr>
            <a:r>
              <a:rPr lang="en-US" b="true" sz="2452">
                <a:solidFill>
                  <a:srgbClr val="000000"/>
                </a:solidFill>
                <a:latin typeface="Open Sans SemiCondensed Bold"/>
                <a:ea typeface="Open Sans SemiCondensed Bold"/>
                <a:cs typeface="Open Sans SemiCondensed Bold"/>
                <a:sym typeface="Open Sans SemiCondensed Bold"/>
              </a:rPr>
              <a:t>Analyze Cancellations</a:t>
            </a:r>
            <a:r>
              <a:rPr lang="en-US" sz="2452">
                <a:solidFill>
                  <a:srgbClr val="000000"/>
                </a:solidFill>
                <a:latin typeface="Open Sans SemiCondensed"/>
                <a:ea typeface="Open Sans SemiCondensed"/>
                <a:cs typeface="Open Sans SemiCondensed"/>
                <a:sym typeface="Open Sans SemiCondensed"/>
              </a:rPr>
              <a:t> </a:t>
            </a:r>
          </a:p>
          <a:p>
            <a:pPr algn="l">
              <a:lnSpc>
                <a:spcPts val="3433"/>
              </a:lnSpc>
            </a:pPr>
            <a:r>
              <a:rPr lang="en-US" sz="2452">
                <a:solidFill>
                  <a:srgbClr val="000000"/>
                </a:solidFill>
                <a:latin typeface="Calibri (MS)"/>
                <a:ea typeface="Calibri (MS)"/>
                <a:cs typeface="Calibri (MS)"/>
                <a:sym typeface="Calibri (MS)"/>
              </a:rPr>
              <a:t>Investigate the root causes of cancellations and failed deliveries, such as restaurant delays or miscommunication with customers. </a:t>
            </a:r>
          </a:p>
          <a:p>
            <a:pPr algn="l" marL="529568" indent="-264784" lvl="1">
              <a:lnSpc>
                <a:spcPts val="3433"/>
              </a:lnSpc>
              <a:buFont typeface="Arial"/>
              <a:buChar char="•"/>
            </a:pPr>
            <a:r>
              <a:rPr lang="en-US" b="true" sz="2452">
                <a:solidFill>
                  <a:srgbClr val="000000"/>
                </a:solidFill>
                <a:latin typeface="Open Sans SemiCondensed Bold"/>
                <a:ea typeface="Open Sans SemiCondensed Bold"/>
                <a:cs typeface="Open Sans SemiCondensed Bold"/>
                <a:sym typeface="Open Sans SemiCondensed Bold"/>
              </a:rPr>
              <a:t>Targeted Marketing</a:t>
            </a:r>
            <a:r>
              <a:rPr lang="en-US" sz="2452">
                <a:solidFill>
                  <a:srgbClr val="000000"/>
                </a:solidFill>
                <a:latin typeface="Open Sans SemiCondensed"/>
                <a:ea typeface="Open Sans SemiCondensed"/>
                <a:cs typeface="Open Sans SemiCondensed"/>
                <a:sym typeface="Open Sans SemiCondensed"/>
              </a:rPr>
              <a:t> </a:t>
            </a:r>
          </a:p>
          <a:p>
            <a:pPr algn="l">
              <a:lnSpc>
                <a:spcPts val="3433"/>
              </a:lnSpc>
            </a:pPr>
            <a:r>
              <a:rPr lang="en-US" sz="2452">
                <a:solidFill>
                  <a:srgbClr val="000000"/>
                </a:solidFill>
                <a:latin typeface="Calibri (MS)"/>
                <a:ea typeface="Calibri (MS)"/>
                <a:cs typeface="Calibri (MS)"/>
                <a:sym typeface="Calibri (MS)"/>
              </a:rPr>
              <a:t>Use data to run city-specific marketing campaigns that highlight faster delivery or popular cuisines to boost engagement in underperforming areas. </a:t>
            </a:r>
          </a:p>
          <a:p>
            <a:pPr algn="l" marL="529568" indent="-264784" lvl="1">
              <a:lnSpc>
                <a:spcPts val="3433"/>
              </a:lnSpc>
              <a:buFont typeface="Arial"/>
              <a:buChar char="•"/>
            </a:pPr>
            <a:r>
              <a:rPr lang="en-US" b="true" sz="2452">
                <a:solidFill>
                  <a:srgbClr val="000000"/>
                </a:solidFill>
                <a:latin typeface="Open Sans SemiCondensed Bold"/>
                <a:ea typeface="Open Sans SemiCondensed Bold"/>
                <a:cs typeface="Open Sans SemiCondensed Bold"/>
                <a:sym typeface="Open Sans SemiCondensed Bold"/>
              </a:rPr>
              <a:t>Customer Feedback Loop</a:t>
            </a:r>
            <a:r>
              <a:rPr lang="en-US" sz="2452">
                <a:solidFill>
                  <a:srgbClr val="000000"/>
                </a:solidFill>
                <a:latin typeface="Open Sans SemiCondensed"/>
                <a:ea typeface="Open Sans SemiCondensed"/>
                <a:cs typeface="Open Sans SemiCondensed"/>
                <a:sym typeface="Open Sans SemiCondensed"/>
              </a:rPr>
              <a:t> </a:t>
            </a:r>
          </a:p>
          <a:p>
            <a:pPr algn="l">
              <a:lnSpc>
                <a:spcPts val="3433"/>
              </a:lnSpc>
            </a:pPr>
            <a:r>
              <a:rPr lang="en-US" sz="2452">
                <a:solidFill>
                  <a:srgbClr val="000000"/>
                </a:solidFill>
                <a:latin typeface="Calibri (MS)"/>
                <a:ea typeface="Calibri (MS)"/>
                <a:cs typeface="Calibri (MS)"/>
                <a:sym typeface="Calibri (MS)"/>
              </a:rPr>
              <a:t>Implement a robust feedback system to identify recurring issues from customer reviews and ratings. </a:t>
            </a:r>
          </a:p>
          <a:p>
            <a:pPr algn="l">
              <a:lnSpc>
                <a:spcPts val="2161"/>
              </a:lnSpc>
              <a:spcBef>
                <a:spcPct val="0"/>
              </a:spcBef>
            </a:pPr>
          </a:p>
        </p:txBody>
      </p:sp>
      <p:sp>
        <p:nvSpPr>
          <p:cNvPr name="TextBox 6" id="6"/>
          <p:cNvSpPr txBox="true"/>
          <p:nvPr/>
        </p:nvSpPr>
        <p:spPr>
          <a:xfrm rot="0">
            <a:off x="2646201" y="159459"/>
            <a:ext cx="4628197" cy="1002653"/>
          </a:xfrm>
          <a:prstGeom prst="rect">
            <a:avLst/>
          </a:prstGeom>
        </p:spPr>
        <p:txBody>
          <a:bodyPr anchor="t" rtlCol="false" tIns="0" lIns="0" bIns="0" rIns="0">
            <a:spAutoFit/>
          </a:bodyPr>
          <a:lstStyle/>
          <a:p>
            <a:pPr algn="ctr">
              <a:lnSpc>
                <a:spcPts val="8260"/>
              </a:lnSpc>
            </a:pPr>
            <a:r>
              <a:rPr lang="en-US" sz="5900" b="true">
                <a:solidFill>
                  <a:srgbClr val="000000"/>
                </a:solidFill>
                <a:latin typeface="Canva Sans Bold"/>
                <a:ea typeface="Canva Sans Bold"/>
                <a:cs typeface="Canva Sans Bold"/>
                <a:sym typeface="Canva Sans Bold"/>
              </a:rPr>
              <a:t>Suggestions:</a:t>
            </a:r>
          </a:p>
        </p:txBody>
      </p:sp>
      <p:sp>
        <p:nvSpPr>
          <p:cNvPr name="Freeform 7" id="7"/>
          <p:cNvSpPr/>
          <p:nvPr/>
        </p:nvSpPr>
        <p:spPr>
          <a:xfrm flipH="false" flipV="false" rot="0">
            <a:off x="15172904" y="7838584"/>
            <a:ext cx="3438899" cy="1948184"/>
          </a:xfrm>
          <a:custGeom>
            <a:avLst/>
            <a:gdLst/>
            <a:ahLst/>
            <a:cxnLst/>
            <a:rect r="r" b="b" t="t" l="l"/>
            <a:pathLst>
              <a:path h="1948184" w="3438899">
                <a:moveTo>
                  <a:pt x="0" y="0"/>
                </a:moveTo>
                <a:lnTo>
                  <a:pt x="3438899" y="0"/>
                </a:lnTo>
                <a:lnTo>
                  <a:pt x="3438899" y="1948183"/>
                </a:lnTo>
                <a:lnTo>
                  <a:pt x="0" y="1948183"/>
                </a:lnTo>
                <a:lnTo>
                  <a:pt x="0" y="0"/>
                </a:lnTo>
                <a:close/>
              </a:path>
            </a:pathLst>
          </a:custGeom>
          <a:blipFill>
            <a:blip r:embed="rId2"/>
            <a:stretch>
              <a:fillRect l="0" t="0" r="0" b="0"/>
            </a:stretch>
          </a:blipFill>
        </p:spPr>
      </p:sp>
      <p:grpSp>
        <p:nvGrpSpPr>
          <p:cNvPr name="Group 8" id="8"/>
          <p:cNvGrpSpPr>
            <a:grpSpLocks noChangeAspect="true"/>
          </p:cNvGrpSpPr>
          <p:nvPr/>
        </p:nvGrpSpPr>
        <p:grpSpPr>
          <a:xfrm rot="0">
            <a:off x="15522160" y="275530"/>
            <a:ext cx="1924869" cy="1773163"/>
            <a:chOff x="0" y="0"/>
            <a:chExt cx="1443012" cy="1329284"/>
          </a:xfrm>
        </p:grpSpPr>
        <p:sp>
          <p:nvSpPr>
            <p:cNvPr name="Freeform 9" id="9"/>
            <p:cNvSpPr/>
            <p:nvPr/>
          </p:nvSpPr>
          <p:spPr>
            <a:xfrm flipH="false" flipV="false" rot="0">
              <a:off x="-7366" y="0"/>
              <a:ext cx="1450340" cy="1329309"/>
            </a:xfrm>
            <a:custGeom>
              <a:avLst/>
              <a:gdLst/>
              <a:ahLst/>
              <a:cxnLst/>
              <a:rect r="r" b="b" t="t" l="l"/>
              <a:pathLst>
                <a:path h="1329309" w="1450340">
                  <a:moveTo>
                    <a:pt x="634111" y="0"/>
                  </a:moveTo>
                  <a:cubicBezTo>
                    <a:pt x="455803" y="0"/>
                    <a:pt x="330708" y="96139"/>
                    <a:pt x="226060" y="222504"/>
                  </a:cubicBezTo>
                  <a:cubicBezTo>
                    <a:pt x="106045" y="367538"/>
                    <a:pt x="42164" y="552323"/>
                    <a:pt x="16383" y="738759"/>
                  </a:cubicBezTo>
                  <a:cubicBezTo>
                    <a:pt x="2794" y="837184"/>
                    <a:pt x="0" y="941578"/>
                    <a:pt x="41656" y="1031875"/>
                  </a:cubicBezTo>
                  <a:cubicBezTo>
                    <a:pt x="94488" y="1146302"/>
                    <a:pt x="210058" y="1219073"/>
                    <a:pt x="327660" y="1264285"/>
                  </a:cubicBezTo>
                  <a:cubicBezTo>
                    <a:pt x="439674" y="1307338"/>
                    <a:pt x="560705" y="1329309"/>
                    <a:pt x="681228" y="1329309"/>
                  </a:cubicBezTo>
                  <a:cubicBezTo>
                    <a:pt x="901192" y="1329309"/>
                    <a:pt x="1119632" y="1256284"/>
                    <a:pt x="1278636" y="1105662"/>
                  </a:cubicBezTo>
                  <a:cubicBezTo>
                    <a:pt x="1355725" y="1032764"/>
                    <a:pt x="1418844" y="941324"/>
                    <a:pt x="1441323" y="837692"/>
                  </a:cubicBezTo>
                  <a:cubicBezTo>
                    <a:pt x="1446276" y="814832"/>
                    <a:pt x="1449197" y="791845"/>
                    <a:pt x="1450340" y="768731"/>
                  </a:cubicBezTo>
                  <a:lnTo>
                    <a:pt x="1450340" y="768731"/>
                  </a:lnTo>
                  <a:lnTo>
                    <a:pt x="1450340" y="725170"/>
                  </a:lnTo>
                  <a:lnTo>
                    <a:pt x="1450340" y="725170"/>
                  </a:lnTo>
                  <a:cubicBezTo>
                    <a:pt x="1446149" y="635127"/>
                    <a:pt x="1416685" y="545465"/>
                    <a:pt x="1375156" y="464693"/>
                  </a:cubicBezTo>
                  <a:cubicBezTo>
                    <a:pt x="1247648" y="216789"/>
                    <a:pt x="990600" y="35052"/>
                    <a:pt x="716661" y="6477"/>
                  </a:cubicBezTo>
                  <a:cubicBezTo>
                    <a:pt x="687959" y="2159"/>
                    <a:pt x="660400" y="0"/>
                    <a:pt x="634111" y="0"/>
                  </a:cubicBezTo>
                  <a:close/>
                </a:path>
              </a:pathLst>
            </a:custGeom>
            <a:blipFill>
              <a:blip r:embed="rId3"/>
              <a:stretch>
                <a:fillRect l="-2" t="-1241" r="-2" b="-1257"/>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4454519" y="2938834"/>
            <a:ext cx="959196" cy="175012"/>
            <a:chOff x="0" y="0"/>
            <a:chExt cx="959193" cy="175019"/>
          </a:xfrm>
        </p:grpSpPr>
        <p:sp>
          <p:nvSpPr>
            <p:cNvPr name="Freeform 3" id="3"/>
            <p:cNvSpPr/>
            <p:nvPr/>
          </p:nvSpPr>
          <p:spPr>
            <a:xfrm flipH="false" flipV="false" rot="0">
              <a:off x="-1778" y="0"/>
              <a:ext cx="961009" cy="175133"/>
            </a:xfrm>
            <a:custGeom>
              <a:avLst/>
              <a:gdLst/>
              <a:ahLst/>
              <a:cxnLst/>
              <a:rect r="r" b="b" t="t" l="l"/>
              <a:pathLst>
                <a:path h="175133" w="961009">
                  <a:moveTo>
                    <a:pt x="185928" y="11938"/>
                  </a:moveTo>
                  <a:cubicBezTo>
                    <a:pt x="187325" y="14732"/>
                    <a:pt x="188722" y="17653"/>
                    <a:pt x="189992" y="20447"/>
                  </a:cubicBezTo>
                  <a:cubicBezTo>
                    <a:pt x="188595" y="21209"/>
                    <a:pt x="187198" y="22098"/>
                    <a:pt x="185801" y="22860"/>
                  </a:cubicBezTo>
                  <a:lnTo>
                    <a:pt x="185801" y="22860"/>
                  </a:lnTo>
                  <a:cubicBezTo>
                    <a:pt x="183896" y="20193"/>
                    <a:pt x="181864" y="17526"/>
                    <a:pt x="179959" y="14859"/>
                  </a:cubicBezTo>
                  <a:cubicBezTo>
                    <a:pt x="181991" y="13843"/>
                    <a:pt x="183896" y="12827"/>
                    <a:pt x="185928" y="11938"/>
                  </a:cubicBezTo>
                  <a:close/>
                  <a:moveTo>
                    <a:pt x="197993" y="83566"/>
                  </a:moveTo>
                  <a:cubicBezTo>
                    <a:pt x="201930" y="83820"/>
                    <a:pt x="205994" y="84074"/>
                    <a:pt x="211455" y="84455"/>
                  </a:cubicBezTo>
                  <a:cubicBezTo>
                    <a:pt x="208661" y="88646"/>
                    <a:pt x="206248" y="90043"/>
                    <a:pt x="204216" y="90043"/>
                  </a:cubicBezTo>
                  <a:cubicBezTo>
                    <a:pt x="201803" y="90043"/>
                    <a:pt x="199771" y="88265"/>
                    <a:pt x="197739" y="86487"/>
                  </a:cubicBezTo>
                  <a:cubicBezTo>
                    <a:pt x="197866" y="85471"/>
                    <a:pt x="197993" y="84455"/>
                    <a:pt x="197993" y="83439"/>
                  </a:cubicBezTo>
                  <a:close/>
                  <a:moveTo>
                    <a:pt x="265811" y="85217"/>
                  </a:moveTo>
                  <a:cubicBezTo>
                    <a:pt x="269113" y="85217"/>
                    <a:pt x="271526" y="87376"/>
                    <a:pt x="273939" y="91694"/>
                  </a:cubicBezTo>
                  <a:cubicBezTo>
                    <a:pt x="267716" y="90932"/>
                    <a:pt x="262763" y="90297"/>
                    <a:pt x="255905" y="89408"/>
                  </a:cubicBezTo>
                  <a:cubicBezTo>
                    <a:pt x="259969" y="86614"/>
                    <a:pt x="263144" y="85090"/>
                    <a:pt x="265811" y="85090"/>
                  </a:cubicBezTo>
                  <a:close/>
                  <a:moveTo>
                    <a:pt x="324993" y="88011"/>
                  </a:moveTo>
                  <a:cubicBezTo>
                    <a:pt x="325247" y="88011"/>
                    <a:pt x="325501" y="88011"/>
                    <a:pt x="325755" y="88138"/>
                  </a:cubicBezTo>
                  <a:cubicBezTo>
                    <a:pt x="328930" y="89027"/>
                    <a:pt x="331851" y="90424"/>
                    <a:pt x="335407" y="91821"/>
                  </a:cubicBezTo>
                  <a:lnTo>
                    <a:pt x="335407" y="91821"/>
                  </a:lnTo>
                  <a:cubicBezTo>
                    <a:pt x="333883" y="93472"/>
                    <a:pt x="331216" y="94361"/>
                    <a:pt x="328549" y="94361"/>
                  </a:cubicBezTo>
                  <a:cubicBezTo>
                    <a:pt x="325755" y="94361"/>
                    <a:pt x="323088" y="93472"/>
                    <a:pt x="321945" y="91567"/>
                  </a:cubicBezTo>
                  <a:cubicBezTo>
                    <a:pt x="321564" y="90932"/>
                    <a:pt x="321564" y="89154"/>
                    <a:pt x="321945" y="89027"/>
                  </a:cubicBezTo>
                  <a:cubicBezTo>
                    <a:pt x="322834" y="88519"/>
                    <a:pt x="324104" y="88011"/>
                    <a:pt x="325120" y="88011"/>
                  </a:cubicBezTo>
                  <a:close/>
                  <a:moveTo>
                    <a:pt x="291338" y="85979"/>
                  </a:moveTo>
                  <a:cubicBezTo>
                    <a:pt x="295402" y="85979"/>
                    <a:pt x="298069" y="88773"/>
                    <a:pt x="299593" y="94869"/>
                  </a:cubicBezTo>
                  <a:cubicBezTo>
                    <a:pt x="294767" y="91948"/>
                    <a:pt x="290830" y="89408"/>
                    <a:pt x="286639" y="86868"/>
                  </a:cubicBezTo>
                  <a:cubicBezTo>
                    <a:pt x="288290" y="86233"/>
                    <a:pt x="289814" y="85852"/>
                    <a:pt x="291211" y="85852"/>
                  </a:cubicBezTo>
                  <a:close/>
                  <a:moveTo>
                    <a:pt x="223647" y="116840"/>
                  </a:moveTo>
                  <a:cubicBezTo>
                    <a:pt x="223647" y="116840"/>
                    <a:pt x="223647" y="116840"/>
                    <a:pt x="223647" y="116840"/>
                  </a:cubicBezTo>
                  <a:cubicBezTo>
                    <a:pt x="226822" y="119253"/>
                    <a:pt x="230124" y="121539"/>
                    <a:pt x="233299" y="123952"/>
                  </a:cubicBezTo>
                  <a:lnTo>
                    <a:pt x="231267" y="126619"/>
                  </a:lnTo>
                  <a:cubicBezTo>
                    <a:pt x="228092" y="123952"/>
                    <a:pt x="224917" y="121285"/>
                    <a:pt x="221361" y="118237"/>
                  </a:cubicBezTo>
                  <a:cubicBezTo>
                    <a:pt x="223139" y="117221"/>
                    <a:pt x="223647" y="116840"/>
                    <a:pt x="223774" y="116840"/>
                  </a:cubicBezTo>
                  <a:close/>
                  <a:moveTo>
                    <a:pt x="67945" y="120269"/>
                  </a:moveTo>
                  <a:cubicBezTo>
                    <a:pt x="69088" y="120269"/>
                    <a:pt x="70104" y="120269"/>
                    <a:pt x="71247" y="120396"/>
                  </a:cubicBezTo>
                  <a:cubicBezTo>
                    <a:pt x="72390" y="120523"/>
                    <a:pt x="73152" y="123317"/>
                    <a:pt x="74168" y="124841"/>
                  </a:cubicBezTo>
                  <a:cubicBezTo>
                    <a:pt x="72771" y="125603"/>
                    <a:pt x="71501" y="126746"/>
                    <a:pt x="70104" y="126873"/>
                  </a:cubicBezTo>
                  <a:cubicBezTo>
                    <a:pt x="66802" y="127254"/>
                    <a:pt x="63373" y="127127"/>
                    <a:pt x="58547" y="127381"/>
                  </a:cubicBezTo>
                  <a:cubicBezTo>
                    <a:pt x="58039" y="125984"/>
                    <a:pt x="57404" y="123698"/>
                    <a:pt x="56515" y="120777"/>
                  </a:cubicBezTo>
                  <a:cubicBezTo>
                    <a:pt x="60579" y="120650"/>
                    <a:pt x="64262" y="120269"/>
                    <a:pt x="67945" y="120269"/>
                  </a:cubicBezTo>
                  <a:close/>
                  <a:moveTo>
                    <a:pt x="251714" y="118364"/>
                  </a:moveTo>
                  <a:cubicBezTo>
                    <a:pt x="253746" y="118364"/>
                    <a:pt x="257302" y="120269"/>
                    <a:pt x="257556" y="121793"/>
                  </a:cubicBezTo>
                  <a:cubicBezTo>
                    <a:pt x="257937" y="124079"/>
                    <a:pt x="256032" y="126746"/>
                    <a:pt x="255016" y="129159"/>
                  </a:cubicBezTo>
                  <a:cubicBezTo>
                    <a:pt x="254254" y="129032"/>
                    <a:pt x="253492" y="128905"/>
                    <a:pt x="252730" y="128778"/>
                  </a:cubicBezTo>
                  <a:lnTo>
                    <a:pt x="252730" y="128778"/>
                  </a:lnTo>
                  <a:cubicBezTo>
                    <a:pt x="251714" y="127000"/>
                    <a:pt x="250571" y="125095"/>
                    <a:pt x="249809" y="123952"/>
                  </a:cubicBezTo>
                  <a:cubicBezTo>
                    <a:pt x="247396" y="125349"/>
                    <a:pt x="244729" y="128016"/>
                    <a:pt x="243332" y="128016"/>
                  </a:cubicBezTo>
                  <a:cubicBezTo>
                    <a:pt x="243205" y="128016"/>
                    <a:pt x="243078" y="128016"/>
                    <a:pt x="242951" y="127889"/>
                  </a:cubicBezTo>
                  <a:cubicBezTo>
                    <a:pt x="240030" y="126619"/>
                    <a:pt x="237871" y="123444"/>
                    <a:pt x="234823" y="120396"/>
                  </a:cubicBezTo>
                  <a:cubicBezTo>
                    <a:pt x="241681" y="119380"/>
                    <a:pt x="246634" y="118237"/>
                    <a:pt x="251714" y="118110"/>
                  </a:cubicBezTo>
                  <a:cubicBezTo>
                    <a:pt x="251714" y="118110"/>
                    <a:pt x="251714" y="118110"/>
                    <a:pt x="251841" y="118110"/>
                  </a:cubicBezTo>
                  <a:close/>
                  <a:moveTo>
                    <a:pt x="265684" y="117729"/>
                  </a:moveTo>
                  <a:cubicBezTo>
                    <a:pt x="267208" y="117729"/>
                    <a:pt x="269494" y="118364"/>
                    <a:pt x="272796" y="119507"/>
                  </a:cubicBezTo>
                  <a:cubicBezTo>
                    <a:pt x="273558" y="119761"/>
                    <a:pt x="274193" y="120269"/>
                    <a:pt x="274955" y="120269"/>
                  </a:cubicBezTo>
                  <a:cubicBezTo>
                    <a:pt x="287782" y="120523"/>
                    <a:pt x="300482" y="120523"/>
                    <a:pt x="313182" y="120777"/>
                  </a:cubicBezTo>
                  <a:cubicBezTo>
                    <a:pt x="318262" y="120904"/>
                    <a:pt x="323215" y="120650"/>
                    <a:pt x="327025" y="126365"/>
                  </a:cubicBezTo>
                  <a:cubicBezTo>
                    <a:pt x="330835" y="132080"/>
                    <a:pt x="328422" y="133223"/>
                    <a:pt x="323723" y="134239"/>
                  </a:cubicBezTo>
                  <a:cubicBezTo>
                    <a:pt x="322834" y="134366"/>
                    <a:pt x="321691" y="134620"/>
                    <a:pt x="320548" y="134620"/>
                  </a:cubicBezTo>
                  <a:cubicBezTo>
                    <a:pt x="319405" y="134620"/>
                    <a:pt x="318389" y="134493"/>
                    <a:pt x="318008" y="133985"/>
                  </a:cubicBezTo>
                  <a:cubicBezTo>
                    <a:pt x="315341" y="130810"/>
                    <a:pt x="312547" y="129794"/>
                    <a:pt x="309499" y="129794"/>
                  </a:cubicBezTo>
                  <a:cubicBezTo>
                    <a:pt x="306451" y="129794"/>
                    <a:pt x="303403" y="130683"/>
                    <a:pt x="300355" y="131064"/>
                  </a:cubicBezTo>
                  <a:cubicBezTo>
                    <a:pt x="299593" y="131191"/>
                    <a:pt x="298831" y="131191"/>
                    <a:pt x="298069" y="131191"/>
                  </a:cubicBezTo>
                  <a:cubicBezTo>
                    <a:pt x="296926" y="131191"/>
                    <a:pt x="295656" y="131064"/>
                    <a:pt x="294513" y="131064"/>
                  </a:cubicBezTo>
                  <a:cubicBezTo>
                    <a:pt x="286131" y="130810"/>
                    <a:pt x="277876" y="130810"/>
                    <a:pt x="269494" y="130302"/>
                  </a:cubicBezTo>
                  <a:cubicBezTo>
                    <a:pt x="266700" y="130175"/>
                    <a:pt x="263906" y="129286"/>
                    <a:pt x="260604" y="128651"/>
                  </a:cubicBezTo>
                  <a:cubicBezTo>
                    <a:pt x="261874" y="120650"/>
                    <a:pt x="262509" y="117856"/>
                    <a:pt x="265557" y="117856"/>
                  </a:cubicBezTo>
                  <a:close/>
                  <a:moveTo>
                    <a:pt x="338455" y="120650"/>
                  </a:moveTo>
                  <a:cubicBezTo>
                    <a:pt x="339090" y="120650"/>
                    <a:pt x="339852" y="120777"/>
                    <a:pt x="340868" y="121031"/>
                  </a:cubicBezTo>
                  <a:cubicBezTo>
                    <a:pt x="345948" y="122428"/>
                    <a:pt x="353187" y="129921"/>
                    <a:pt x="352298" y="133604"/>
                  </a:cubicBezTo>
                  <a:cubicBezTo>
                    <a:pt x="352044" y="134747"/>
                    <a:pt x="350139" y="136398"/>
                    <a:pt x="349123" y="136398"/>
                  </a:cubicBezTo>
                  <a:cubicBezTo>
                    <a:pt x="349123" y="136398"/>
                    <a:pt x="348996" y="136398"/>
                    <a:pt x="348996" y="136398"/>
                  </a:cubicBezTo>
                  <a:cubicBezTo>
                    <a:pt x="343535" y="135382"/>
                    <a:pt x="338328" y="133731"/>
                    <a:pt x="331851" y="132080"/>
                  </a:cubicBezTo>
                  <a:cubicBezTo>
                    <a:pt x="333121" y="129794"/>
                    <a:pt x="333883" y="128778"/>
                    <a:pt x="334137" y="127635"/>
                  </a:cubicBezTo>
                  <a:cubicBezTo>
                    <a:pt x="335026" y="124587"/>
                    <a:pt x="334518" y="120523"/>
                    <a:pt x="338455" y="120523"/>
                  </a:cubicBezTo>
                  <a:close/>
                  <a:moveTo>
                    <a:pt x="364998" y="128270"/>
                  </a:moveTo>
                  <a:cubicBezTo>
                    <a:pt x="364998" y="128270"/>
                    <a:pt x="365125" y="128270"/>
                    <a:pt x="365125" y="128270"/>
                  </a:cubicBezTo>
                  <a:cubicBezTo>
                    <a:pt x="366776" y="128397"/>
                    <a:pt x="369570" y="130683"/>
                    <a:pt x="369443" y="131699"/>
                  </a:cubicBezTo>
                  <a:cubicBezTo>
                    <a:pt x="369316" y="133604"/>
                    <a:pt x="367411" y="136271"/>
                    <a:pt x="365887" y="136652"/>
                  </a:cubicBezTo>
                  <a:cubicBezTo>
                    <a:pt x="365506" y="136779"/>
                    <a:pt x="365252" y="136779"/>
                    <a:pt x="364871" y="136779"/>
                  </a:cubicBezTo>
                  <a:cubicBezTo>
                    <a:pt x="362966" y="136779"/>
                    <a:pt x="360807" y="135763"/>
                    <a:pt x="358775" y="135255"/>
                  </a:cubicBezTo>
                  <a:cubicBezTo>
                    <a:pt x="359410" y="133858"/>
                    <a:pt x="359918" y="132461"/>
                    <a:pt x="360553" y="131064"/>
                  </a:cubicBezTo>
                  <a:cubicBezTo>
                    <a:pt x="362077" y="130048"/>
                    <a:pt x="363601" y="128143"/>
                    <a:pt x="364998" y="128143"/>
                  </a:cubicBezTo>
                  <a:close/>
                  <a:moveTo>
                    <a:pt x="896874" y="130175"/>
                  </a:moveTo>
                  <a:cubicBezTo>
                    <a:pt x="901700" y="130175"/>
                    <a:pt x="906272" y="132461"/>
                    <a:pt x="909320" y="136906"/>
                  </a:cubicBezTo>
                  <a:cubicBezTo>
                    <a:pt x="901446" y="136271"/>
                    <a:pt x="894588" y="135636"/>
                    <a:pt x="887603" y="135001"/>
                  </a:cubicBezTo>
                  <a:cubicBezTo>
                    <a:pt x="887603" y="134239"/>
                    <a:pt x="887730" y="133350"/>
                    <a:pt x="887730" y="132461"/>
                  </a:cubicBezTo>
                  <a:cubicBezTo>
                    <a:pt x="890778" y="130810"/>
                    <a:pt x="893953" y="130048"/>
                    <a:pt x="896874" y="130048"/>
                  </a:cubicBezTo>
                  <a:close/>
                  <a:moveTo>
                    <a:pt x="933958" y="137033"/>
                  </a:moveTo>
                  <a:cubicBezTo>
                    <a:pt x="931291" y="140081"/>
                    <a:pt x="928497" y="141986"/>
                    <a:pt x="925322" y="141986"/>
                  </a:cubicBezTo>
                  <a:cubicBezTo>
                    <a:pt x="922782" y="141986"/>
                    <a:pt x="919988" y="140716"/>
                    <a:pt x="916813" y="138049"/>
                  </a:cubicBezTo>
                  <a:cubicBezTo>
                    <a:pt x="923036" y="137668"/>
                    <a:pt x="928116" y="137414"/>
                    <a:pt x="933958" y="137033"/>
                  </a:cubicBezTo>
                  <a:close/>
                  <a:moveTo>
                    <a:pt x="845058" y="145288"/>
                  </a:moveTo>
                  <a:cubicBezTo>
                    <a:pt x="843026" y="151765"/>
                    <a:pt x="840994" y="154686"/>
                    <a:pt x="838200" y="154686"/>
                  </a:cubicBezTo>
                  <a:cubicBezTo>
                    <a:pt x="836168" y="154686"/>
                    <a:pt x="833755" y="153035"/>
                    <a:pt x="830707" y="149987"/>
                  </a:cubicBezTo>
                  <a:cubicBezTo>
                    <a:pt x="835152" y="148590"/>
                    <a:pt x="839470" y="147066"/>
                    <a:pt x="845058" y="145288"/>
                  </a:cubicBezTo>
                  <a:close/>
                  <a:moveTo>
                    <a:pt x="211836" y="0"/>
                  </a:moveTo>
                  <a:cubicBezTo>
                    <a:pt x="209169" y="0"/>
                    <a:pt x="206375" y="635"/>
                    <a:pt x="203835" y="1143"/>
                  </a:cubicBezTo>
                  <a:cubicBezTo>
                    <a:pt x="200660" y="1778"/>
                    <a:pt x="197485" y="2159"/>
                    <a:pt x="194310" y="2159"/>
                  </a:cubicBezTo>
                  <a:cubicBezTo>
                    <a:pt x="190754" y="2159"/>
                    <a:pt x="187325" y="1778"/>
                    <a:pt x="183769" y="889"/>
                  </a:cubicBezTo>
                  <a:cubicBezTo>
                    <a:pt x="183642" y="889"/>
                    <a:pt x="183515" y="889"/>
                    <a:pt x="183261" y="889"/>
                  </a:cubicBezTo>
                  <a:cubicBezTo>
                    <a:pt x="182372" y="889"/>
                    <a:pt x="181102" y="1397"/>
                    <a:pt x="180340" y="2032"/>
                  </a:cubicBezTo>
                  <a:cubicBezTo>
                    <a:pt x="177419" y="4445"/>
                    <a:pt x="174752" y="6985"/>
                    <a:pt x="171958" y="9525"/>
                  </a:cubicBezTo>
                  <a:cubicBezTo>
                    <a:pt x="171831" y="8763"/>
                    <a:pt x="171577" y="8001"/>
                    <a:pt x="171450" y="7112"/>
                  </a:cubicBezTo>
                  <a:cubicBezTo>
                    <a:pt x="168275" y="5715"/>
                    <a:pt x="165100" y="3175"/>
                    <a:pt x="162052" y="3175"/>
                  </a:cubicBezTo>
                  <a:cubicBezTo>
                    <a:pt x="161925" y="3175"/>
                    <a:pt x="161798" y="3175"/>
                    <a:pt x="161671" y="3175"/>
                  </a:cubicBezTo>
                  <a:cubicBezTo>
                    <a:pt x="152527" y="3810"/>
                    <a:pt x="143383" y="5588"/>
                    <a:pt x="136144" y="6604"/>
                  </a:cubicBezTo>
                  <a:cubicBezTo>
                    <a:pt x="135509" y="11176"/>
                    <a:pt x="135001" y="15367"/>
                    <a:pt x="134112" y="21209"/>
                  </a:cubicBezTo>
                  <a:cubicBezTo>
                    <a:pt x="131191" y="19431"/>
                    <a:pt x="129413" y="18415"/>
                    <a:pt x="126873" y="16891"/>
                  </a:cubicBezTo>
                  <a:cubicBezTo>
                    <a:pt x="133858" y="12954"/>
                    <a:pt x="132715" y="9525"/>
                    <a:pt x="127508" y="6858"/>
                  </a:cubicBezTo>
                  <a:cubicBezTo>
                    <a:pt x="125222" y="5715"/>
                    <a:pt x="122428" y="4699"/>
                    <a:pt x="120015" y="4699"/>
                  </a:cubicBezTo>
                  <a:cubicBezTo>
                    <a:pt x="119761" y="4699"/>
                    <a:pt x="119507" y="4699"/>
                    <a:pt x="119253" y="4699"/>
                  </a:cubicBezTo>
                  <a:cubicBezTo>
                    <a:pt x="105156" y="5969"/>
                    <a:pt x="91059" y="7493"/>
                    <a:pt x="77089" y="9398"/>
                  </a:cubicBezTo>
                  <a:cubicBezTo>
                    <a:pt x="57658" y="12065"/>
                    <a:pt x="38354" y="15240"/>
                    <a:pt x="18923" y="18415"/>
                  </a:cubicBezTo>
                  <a:cubicBezTo>
                    <a:pt x="16764" y="18796"/>
                    <a:pt x="15113" y="21336"/>
                    <a:pt x="13208" y="22860"/>
                  </a:cubicBezTo>
                  <a:cubicBezTo>
                    <a:pt x="15621" y="23876"/>
                    <a:pt x="18034" y="25019"/>
                    <a:pt x="20574" y="25781"/>
                  </a:cubicBezTo>
                  <a:cubicBezTo>
                    <a:pt x="22098" y="26289"/>
                    <a:pt x="23876" y="26162"/>
                    <a:pt x="25527" y="26289"/>
                  </a:cubicBezTo>
                  <a:cubicBezTo>
                    <a:pt x="19939" y="31242"/>
                    <a:pt x="20066" y="31242"/>
                    <a:pt x="17145" y="40005"/>
                  </a:cubicBezTo>
                  <a:cubicBezTo>
                    <a:pt x="16891" y="40894"/>
                    <a:pt x="15494" y="42037"/>
                    <a:pt x="14605" y="42037"/>
                  </a:cubicBezTo>
                  <a:cubicBezTo>
                    <a:pt x="13716" y="42037"/>
                    <a:pt x="12446" y="41148"/>
                    <a:pt x="11938" y="40132"/>
                  </a:cubicBezTo>
                  <a:cubicBezTo>
                    <a:pt x="11303" y="38989"/>
                    <a:pt x="11176" y="37465"/>
                    <a:pt x="10541" y="35306"/>
                  </a:cubicBezTo>
                  <a:cubicBezTo>
                    <a:pt x="8636" y="39116"/>
                    <a:pt x="7747" y="42037"/>
                    <a:pt x="5969" y="44196"/>
                  </a:cubicBezTo>
                  <a:cubicBezTo>
                    <a:pt x="254" y="51054"/>
                    <a:pt x="0" y="57531"/>
                    <a:pt x="7366" y="62230"/>
                  </a:cubicBezTo>
                  <a:cubicBezTo>
                    <a:pt x="15748" y="67691"/>
                    <a:pt x="25146" y="71628"/>
                    <a:pt x="34290" y="76073"/>
                  </a:cubicBezTo>
                  <a:cubicBezTo>
                    <a:pt x="34417" y="76200"/>
                    <a:pt x="34671" y="76200"/>
                    <a:pt x="34925" y="76200"/>
                  </a:cubicBezTo>
                  <a:cubicBezTo>
                    <a:pt x="35433" y="76200"/>
                    <a:pt x="36195" y="75946"/>
                    <a:pt x="36703" y="75946"/>
                  </a:cubicBezTo>
                  <a:cubicBezTo>
                    <a:pt x="36830" y="75946"/>
                    <a:pt x="37084" y="75946"/>
                    <a:pt x="37211" y="76073"/>
                  </a:cubicBezTo>
                  <a:cubicBezTo>
                    <a:pt x="44958" y="78613"/>
                    <a:pt x="51943" y="82296"/>
                    <a:pt x="56515" y="88392"/>
                  </a:cubicBezTo>
                  <a:cubicBezTo>
                    <a:pt x="53721" y="91440"/>
                    <a:pt x="51562" y="93599"/>
                    <a:pt x="49784" y="96012"/>
                  </a:cubicBezTo>
                  <a:cubicBezTo>
                    <a:pt x="47879" y="98552"/>
                    <a:pt x="46228" y="101346"/>
                    <a:pt x="44323" y="104013"/>
                  </a:cubicBezTo>
                  <a:cubicBezTo>
                    <a:pt x="40132" y="110109"/>
                    <a:pt x="40894" y="113792"/>
                    <a:pt x="47752" y="114935"/>
                  </a:cubicBezTo>
                  <a:cubicBezTo>
                    <a:pt x="54229" y="116205"/>
                    <a:pt x="54229" y="119761"/>
                    <a:pt x="53086" y="124841"/>
                  </a:cubicBezTo>
                  <a:lnTo>
                    <a:pt x="53086" y="124841"/>
                  </a:lnTo>
                  <a:cubicBezTo>
                    <a:pt x="47117" y="124841"/>
                    <a:pt x="41402" y="124714"/>
                    <a:pt x="35687" y="124714"/>
                  </a:cubicBezTo>
                  <a:cubicBezTo>
                    <a:pt x="34544" y="124714"/>
                    <a:pt x="33274" y="124714"/>
                    <a:pt x="32131" y="124714"/>
                  </a:cubicBezTo>
                  <a:cubicBezTo>
                    <a:pt x="30734" y="124714"/>
                    <a:pt x="29083" y="125222"/>
                    <a:pt x="28067" y="125984"/>
                  </a:cubicBezTo>
                  <a:cubicBezTo>
                    <a:pt x="24384" y="128651"/>
                    <a:pt x="20828" y="131699"/>
                    <a:pt x="17145" y="134493"/>
                  </a:cubicBezTo>
                  <a:cubicBezTo>
                    <a:pt x="14224" y="136652"/>
                    <a:pt x="12573" y="139319"/>
                    <a:pt x="16510" y="141351"/>
                  </a:cubicBezTo>
                  <a:cubicBezTo>
                    <a:pt x="20828" y="143637"/>
                    <a:pt x="25654" y="145796"/>
                    <a:pt x="30353" y="146050"/>
                  </a:cubicBezTo>
                  <a:cubicBezTo>
                    <a:pt x="30988" y="146050"/>
                    <a:pt x="31623" y="146050"/>
                    <a:pt x="32131" y="146050"/>
                  </a:cubicBezTo>
                  <a:cubicBezTo>
                    <a:pt x="38227" y="146050"/>
                    <a:pt x="44323" y="144780"/>
                    <a:pt x="50419" y="144780"/>
                  </a:cubicBezTo>
                  <a:cubicBezTo>
                    <a:pt x="51562" y="144780"/>
                    <a:pt x="52578" y="144780"/>
                    <a:pt x="53594" y="144907"/>
                  </a:cubicBezTo>
                  <a:cubicBezTo>
                    <a:pt x="59690" y="145415"/>
                    <a:pt x="65532" y="147701"/>
                    <a:pt x="71501" y="147701"/>
                  </a:cubicBezTo>
                  <a:cubicBezTo>
                    <a:pt x="74803" y="147701"/>
                    <a:pt x="78105" y="147066"/>
                    <a:pt x="81407" y="145034"/>
                  </a:cubicBezTo>
                  <a:cubicBezTo>
                    <a:pt x="81407" y="145034"/>
                    <a:pt x="81407" y="145034"/>
                    <a:pt x="81407" y="145034"/>
                  </a:cubicBezTo>
                  <a:cubicBezTo>
                    <a:pt x="81534" y="145034"/>
                    <a:pt x="81788" y="145288"/>
                    <a:pt x="82042" y="145288"/>
                  </a:cubicBezTo>
                  <a:cubicBezTo>
                    <a:pt x="88646" y="146431"/>
                    <a:pt x="95377" y="147828"/>
                    <a:pt x="101981" y="148590"/>
                  </a:cubicBezTo>
                  <a:cubicBezTo>
                    <a:pt x="110998" y="149479"/>
                    <a:pt x="120015" y="149733"/>
                    <a:pt x="129032" y="150114"/>
                  </a:cubicBezTo>
                  <a:cubicBezTo>
                    <a:pt x="132080" y="150241"/>
                    <a:pt x="135128" y="150241"/>
                    <a:pt x="138176" y="150241"/>
                  </a:cubicBezTo>
                  <a:cubicBezTo>
                    <a:pt x="141986" y="150241"/>
                    <a:pt x="145923" y="150241"/>
                    <a:pt x="149733" y="150241"/>
                  </a:cubicBezTo>
                  <a:cubicBezTo>
                    <a:pt x="153543" y="150241"/>
                    <a:pt x="157353" y="149987"/>
                    <a:pt x="161290" y="149987"/>
                  </a:cubicBezTo>
                  <a:cubicBezTo>
                    <a:pt x="162306" y="149987"/>
                    <a:pt x="163322" y="149987"/>
                    <a:pt x="164338" y="149987"/>
                  </a:cubicBezTo>
                  <a:cubicBezTo>
                    <a:pt x="167640" y="150114"/>
                    <a:pt x="171069" y="151003"/>
                    <a:pt x="174371" y="151003"/>
                  </a:cubicBezTo>
                  <a:cubicBezTo>
                    <a:pt x="174371" y="151003"/>
                    <a:pt x="174498" y="151003"/>
                    <a:pt x="174498" y="151003"/>
                  </a:cubicBezTo>
                  <a:cubicBezTo>
                    <a:pt x="194564" y="150749"/>
                    <a:pt x="214503" y="150114"/>
                    <a:pt x="234442" y="150114"/>
                  </a:cubicBezTo>
                  <a:cubicBezTo>
                    <a:pt x="234569" y="150114"/>
                    <a:pt x="234696" y="150114"/>
                    <a:pt x="234823" y="150114"/>
                  </a:cubicBezTo>
                  <a:cubicBezTo>
                    <a:pt x="244856" y="150114"/>
                    <a:pt x="254889" y="150876"/>
                    <a:pt x="264922" y="151257"/>
                  </a:cubicBezTo>
                  <a:cubicBezTo>
                    <a:pt x="273812" y="151638"/>
                    <a:pt x="282702" y="151638"/>
                    <a:pt x="291592" y="152527"/>
                  </a:cubicBezTo>
                  <a:cubicBezTo>
                    <a:pt x="299212" y="153162"/>
                    <a:pt x="306578" y="155321"/>
                    <a:pt x="314198" y="155829"/>
                  </a:cubicBezTo>
                  <a:cubicBezTo>
                    <a:pt x="314706" y="155829"/>
                    <a:pt x="315087" y="155829"/>
                    <a:pt x="315595" y="155829"/>
                  </a:cubicBezTo>
                  <a:cubicBezTo>
                    <a:pt x="319913" y="155829"/>
                    <a:pt x="324358" y="154432"/>
                    <a:pt x="328803" y="154432"/>
                  </a:cubicBezTo>
                  <a:cubicBezTo>
                    <a:pt x="328803" y="154432"/>
                    <a:pt x="328930" y="154432"/>
                    <a:pt x="328930" y="154432"/>
                  </a:cubicBezTo>
                  <a:cubicBezTo>
                    <a:pt x="331978" y="154432"/>
                    <a:pt x="335026" y="156464"/>
                    <a:pt x="338074" y="156718"/>
                  </a:cubicBezTo>
                  <a:cubicBezTo>
                    <a:pt x="355854" y="158623"/>
                    <a:pt x="373507" y="160401"/>
                    <a:pt x="391287" y="161925"/>
                  </a:cubicBezTo>
                  <a:cubicBezTo>
                    <a:pt x="406400" y="163195"/>
                    <a:pt x="421513" y="163957"/>
                    <a:pt x="436499" y="164973"/>
                  </a:cubicBezTo>
                  <a:cubicBezTo>
                    <a:pt x="445008" y="165608"/>
                    <a:pt x="453390" y="167513"/>
                    <a:pt x="461772" y="167513"/>
                  </a:cubicBezTo>
                  <a:cubicBezTo>
                    <a:pt x="465963" y="167513"/>
                    <a:pt x="470154" y="167005"/>
                    <a:pt x="474472" y="165608"/>
                  </a:cubicBezTo>
                  <a:cubicBezTo>
                    <a:pt x="474599" y="165608"/>
                    <a:pt x="474726" y="165608"/>
                    <a:pt x="474853" y="165608"/>
                  </a:cubicBezTo>
                  <a:cubicBezTo>
                    <a:pt x="475615" y="165608"/>
                    <a:pt x="476504" y="166243"/>
                    <a:pt x="477266" y="166370"/>
                  </a:cubicBezTo>
                  <a:cubicBezTo>
                    <a:pt x="481838" y="167132"/>
                    <a:pt x="486410" y="168402"/>
                    <a:pt x="490982" y="168783"/>
                  </a:cubicBezTo>
                  <a:cubicBezTo>
                    <a:pt x="502285" y="169672"/>
                    <a:pt x="513588" y="169926"/>
                    <a:pt x="524891" y="170688"/>
                  </a:cubicBezTo>
                  <a:cubicBezTo>
                    <a:pt x="540893" y="171577"/>
                    <a:pt x="556895" y="172974"/>
                    <a:pt x="572897" y="173609"/>
                  </a:cubicBezTo>
                  <a:cubicBezTo>
                    <a:pt x="589661" y="174244"/>
                    <a:pt x="606552" y="174117"/>
                    <a:pt x="623316" y="174244"/>
                  </a:cubicBezTo>
                  <a:cubicBezTo>
                    <a:pt x="631444" y="174371"/>
                    <a:pt x="639699" y="174498"/>
                    <a:pt x="647827" y="174625"/>
                  </a:cubicBezTo>
                  <a:cubicBezTo>
                    <a:pt x="657987" y="174752"/>
                    <a:pt x="668147" y="175133"/>
                    <a:pt x="678307" y="175133"/>
                  </a:cubicBezTo>
                  <a:cubicBezTo>
                    <a:pt x="681482" y="175133"/>
                    <a:pt x="684657" y="175133"/>
                    <a:pt x="687832" y="175006"/>
                  </a:cubicBezTo>
                  <a:cubicBezTo>
                    <a:pt x="706374" y="174371"/>
                    <a:pt x="724916" y="173101"/>
                    <a:pt x="743458" y="172085"/>
                  </a:cubicBezTo>
                  <a:cubicBezTo>
                    <a:pt x="753491" y="171450"/>
                    <a:pt x="763524" y="170561"/>
                    <a:pt x="773684" y="170053"/>
                  </a:cubicBezTo>
                  <a:cubicBezTo>
                    <a:pt x="799211" y="168656"/>
                    <a:pt x="824611" y="167386"/>
                    <a:pt x="850138" y="165862"/>
                  </a:cubicBezTo>
                  <a:cubicBezTo>
                    <a:pt x="853948" y="165608"/>
                    <a:pt x="857758" y="164084"/>
                    <a:pt x="861695" y="163703"/>
                  </a:cubicBezTo>
                  <a:cubicBezTo>
                    <a:pt x="867029" y="163195"/>
                    <a:pt x="872363" y="163449"/>
                    <a:pt x="879856" y="163322"/>
                  </a:cubicBezTo>
                  <a:cubicBezTo>
                    <a:pt x="880745" y="164211"/>
                    <a:pt x="881761" y="164846"/>
                    <a:pt x="882777" y="165100"/>
                  </a:cubicBezTo>
                  <a:lnTo>
                    <a:pt x="882777" y="165100"/>
                  </a:lnTo>
                  <a:lnTo>
                    <a:pt x="888238" y="164338"/>
                  </a:lnTo>
                  <a:lnTo>
                    <a:pt x="888238" y="164338"/>
                  </a:lnTo>
                  <a:cubicBezTo>
                    <a:pt x="890270" y="163449"/>
                    <a:pt x="892302" y="162179"/>
                    <a:pt x="894334" y="160655"/>
                  </a:cubicBezTo>
                  <a:cubicBezTo>
                    <a:pt x="895223" y="160020"/>
                    <a:pt x="895223" y="156210"/>
                    <a:pt x="895096" y="156210"/>
                  </a:cubicBezTo>
                  <a:cubicBezTo>
                    <a:pt x="892048" y="155575"/>
                    <a:pt x="889254" y="152654"/>
                    <a:pt x="886079" y="152654"/>
                  </a:cubicBezTo>
                  <a:cubicBezTo>
                    <a:pt x="884682" y="152654"/>
                    <a:pt x="883158" y="153162"/>
                    <a:pt x="881634" y="154813"/>
                  </a:cubicBezTo>
                  <a:cubicBezTo>
                    <a:pt x="880999" y="155448"/>
                    <a:pt x="879475" y="155702"/>
                    <a:pt x="878205" y="155702"/>
                  </a:cubicBezTo>
                  <a:cubicBezTo>
                    <a:pt x="877443" y="155702"/>
                    <a:pt x="876808" y="155575"/>
                    <a:pt x="876554" y="155321"/>
                  </a:cubicBezTo>
                  <a:cubicBezTo>
                    <a:pt x="871982" y="148336"/>
                    <a:pt x="864108" y="150114"/>
                    <a:pt x="854964" y="146812"/>
                  </a:cubicBezTo>
                  <a:cubicBezTo>
                    <a:pt x="856869" y="145923"/>
                    <a:pt x="858139" y="145034"/>
                    <a:pt x="859028" y="145034"/>
                  </a:cubicBezTo>
                  <a:cubicBezTo>
                    <a:pt x="859028" y="145034"/>
                    <a:pt x="859155" y="145034"/>
                    <a:pt x="859155" y="145034"/>
                  </a:cubicBezTo>
                  <a:cubicBezTo>
                    <a:pt x="866394" y="145796"/>
                    <a:pt x="874014" y="145669"/>
                    <a:pt x="880745" y="148082"/>
                  </a:cubicBezTo>
                  <a:cubicBezTo>
                    <a:pt x="883031" y="148844"/>
                    <a:pt x="884936" y="149352"/>
                    <a:pt x="886714" y="149352"/>
                  </a:cubicBezTo>
                  <a:cubicBezTo>
                    <a:pt x="889635" y="149352"/>
                    <a:pt x="892175" y="147955"/>
                    <a:pt x="894334" y="144526"/>
                  </a:cubicBezTo>
                  <a:cubicBezTo>
                    <a:pt x="900049" y="149479"/>
                    <a:pt x="904748" y="154051"/>
                    <a:pt x="899922" y="162814"/>
                  </a:cubicBezTo>
                  <a:lnTo>
                    <a:pt x="917702" y="160274"/>
                  </a:lnTo>
                  <a:lnTo>
                    <a:pt x="917702" y="160274"/>
                  </a:lnTo>
                  <a:cubicBezTo>
                    <a:pt x="919226" y="159258"/>
                    <a:pt x="920623" y="157861"/>
                    <a:pt x="922020" y="156845"/>
                  </a:cubicBezTo>
                  <a:cubicBezTo>
                    <a:pt x="919607" y="156083"/>
                    <a:pt x="917194" y="155321"/>
                    <a:pt x="914781" y="154559"/>
                  </a:cubicBezTo>
                  <a:cubicBezTo>
                    <a:pt x="914400" y="154432"/>
                    <a:pt x="914019" y="153924"/>
                    <a:pt x="912749" y="152781"/>
                  </a:cubicBezTo>
                  <a:cubicBezTo>
                    <a:pt x="917067" y="149606"/>
                    <a:pt x="921258" y="147447"/>
                    <a:pt x="926084" y="147447"/>
                  </a:cubicBezTo>
                  <a:cubicBezTo>
                    <a:pt x="927481" y="147447"/>
                    <a:pt x="929005" y="147574"/>
                    <a:pt x="930529" y="148082"/>
                  </a:cubicBezTo>
                  <a:cubicBezTo>
                    <a:pt x="931418" y="148336"/>
                    <a:pt x="932434" y="148463"/>
                    <a:pt x="933450" y="148463"/>
                  </a:cubicBezTo>
                  <a:cubicBezTo>
                    <a:pt x="938657" y="148463"/>
                    <a:pt x="943864" y="145034"/>
                    <a:pt x="944245" y="140335"/>
                  </a:cubicBezTo>
                  <a:cubicBezTo>
                    <a:pt x="944626" y="135255"/>
                    <a:pt x="946150" y="132969"/>
                    <a:pt x="949833" y="132969"/>
                  </a:cubicBezTo>
                  <a:cubicBezTo>
                    <a:pt x="950849" y="132969"/>
                    <a:pt x="951865" y="133096"/>
                    <a:pt x="953135" y="133350"/>
                  </a:cubicBezTo>
                  <a:cubicBezTo>
                    <a:pt x="953389" y="133350"/>
                    <a:pt x="953770" y="133477"/>
                    <a:pt x="954024" y="133477"/>
                  </a:cubicBezTo>
                  <a:cubicBezTo>
                    <a:pt x="956183" y="133477"/>
                    <a:pt x="959231" y="132207"/>
                    <a:pt x="959993" y="130810"/>
                  </a:cubicBezTo>
                  <a:cubicBezTo>
                    <a:pt x="961009" y="128905"/>
                    <a:pt x="960374" y="125095"/>
                    <a:pt x="958850" y="123190"/>
                  </a:cubicBezTo>
                  <a:cubicBezTo>
                    <a:pt x="955802" y="119380"/>
                    <a:pt x="951611" y="116586"/>
                    <a:pt x="948309" y="113030"/>
                  </a:cubicBezTo>
                  <a:cubicBezTo>
                    <a:pt x="941959" y="106426"/>
                    <a:pt x="933069" y="107061"/>
                    <a:pt x="925322" y="104394"/>
                  </a:cubicBezTo>
                  <a:cubicBezTo>
                    <a:pt x="916559" y="101473"/>
                    <a:pt x="907796" y="98298"/>
                    <a:pt x="899033" y="95250"/>
                  </a:cubicBezTo>
                  <a:cubicBezTo>
                    <a:pt x="895731" y="94107"/>
                    <a:pt x="892302" y="93091"/>
                    <a:pt x="889127" y="91694"/>
                  </a:cubicBezTo>
                  <a:cubicBezTo>
                    <a:pt x="885317" y="90043"/>
                    <a:pt x="881634" y="87122"/>
                    <a:pt x="877824" y="87122"/>
                  </a:cubicBezTo>
                  <a:cubicBezTo>
                    <a:pt x="875411" y="87122"/>
                    <a:pt x="872871" y="88265"/>
                    <a:pt x="870077" y="91694"/>
                  </a:cubicBezTo>
                  <a:cubicBezTo>
                    <a:pt x="869569" y="92329"/>
                    <a:pt x="868426" y="92583"/>
                    <a:pt x="867029" y="92583"/>
                  </a:cubicBezTo>
                  <a:cubicBezTo>
                    <a:pt x="864362" y="92583"/>
                    <a:pt x="860806" y="91694"/>
                    <a:pt x="858266" y="90932"/>
                  </a:cubicBezTo>
                  <a:cubicBezTo>
                    <a:pt x="856996" y="90551"/>
                    <a:pt x="856869" y="86487"/>
                    <a:pt x="856234" y="83947"/>
                  </a:cubicBezTo>
                  <a:cubicBezTo>
                    <a:pt x="852932" y="83185"/>
                    <a:pt x="848995" y="82296"/>
                    <a:pt x="845312" y="81280"/>
                  </a:cubicBezTo>
                  <a:cubicBezTo>
                    <a:pt x="823087" y="75184"/>
                    <a:pt x="799846" y="77724"/>
                    <a:pt x="777367" y="73025"/>
                  </a:cubicBezTo>
                  <a:cubicBezTo>
                    <a:pt x="759460" y="69342"/>
                    <a:pt x="740791" y="69596"/>
                    <a:pt x="722503" y="67564"/>
                  </a:cubicBezTo>
                  <a:cubicBezTo>
                    <a:pt x="707390" y="65786"/>
                    <a:pt x="692404" y="62865"/>
                    <a:pt x="677164" y="61087"/>
                  </a:cubicBezTo>
                  <a:cubicBezTo>
                    <a:pt x="676783" y="61087"/>
                    <a:pt x="676402" y="60960"/>
                    <a:pt x="675894" y="60960"/>
                  </a:cubicBezTo>
                  <a:cubicBezTo>
                    <a:pt x="672592" y="60960"/>
                    <a:pt x="669163" y="62484"/>
                    <a:pt x="667131" y="62865"/>
                  </a:cubicBezTo>
                  <a:cubicBezTo>
                    <a:pt x="656590" y="60198"/>
                    <a:pt x="647192" y="57150"/>
                    <a:pt x="637667" y="55372"/>
                  </a:cubicBezTo>
                  <a:cubicBezTo>
                    <a:pt x="629539" y="53848"/>
                    <a:pt x="621157" y="54102"/>
                    <a:pt x="613029" y="52832"/>
                  </a:cubicBezTo>
                  <a:cubicBezTo>
                    <a:pt x="602107" y="51181"/>
                    <a:pt x="591185" y="48514"/>
                    <a:pt x="580263" y="46736"/>
                  </a:cubicBezTo>
                  <a:cubicBezTo>
                    <a:pt x="558292" y="43053"/>
                    <a:pt x="536321" y="39751"/>
                    <a:pt x="514350" y="36195"/>
                  </a:cubicBezTo>
                  <a:cubicBezTo>
                    <a:pt x="497078" y="33401"/>
                    <a:pt x="479933" y="30226"/>
                    <a:pt x="462661" y="27432"/>
                  </a:cubicBezTo>
                  <a:cubicBezTo>
                    <a:pt x="454406" y="26035"/>
                    <a:pt x="446024" y="25527"/>
                    <a:pt x="437769" y="24130"/>
                  </a:cubicBezTo>
                  <a:cubicBezTo>
                    <a:pt x="424180" y="21590"/>
                    <a:pt x="410718" y="18669"/>
                    <a:pt x="397129" y="15875"/>
                  </a:cubicBezTo>
                  <a:cubicBezTo>
                    <a:pt x="396113" y="15621"/>
                    <a:pt x="395097" y="15621"/>
                    <a:pt x="394081" y="15621"/>
                  </a:cubicBezTo>
                  <a:cubicBezTo>
                    <a:pt x="393827" y="15621"/>
                    <a:pt x="393700" y="15621"/>
                    <a:pt x="393446" y="15621"/>
                  </a:cubicBezTo>
                  <a:cubicBezTo>
                    <a:pt x="392684" y="15621"/>
                    <a:pt x="391922" y="15621"/>
                    <a:pt x="391287" y="15494"/>
                  </a:cubicBezTo>
                  <a:cubicBezTo>
                    <a:pt x="386842" y="14986"/>
                    <a:pt x="382270" y="14605"/>
                    <a:pt x="377825" y="13843"/>
                  </a:cubicBezTo>
                  <a:cubicBezTo>
                    <a:pt x="375412" y="13462"/>
                    <a:pt x="373126" y="12319"/>
                    <a:pt x="370713" y="12065"/>
                  </a:cubicBezTo>
                  <a:cubicBezTo>
                    <a:pt x="362331" y="11049"/>
                    <a:pt x="353949" y="10414"/>
                    <a:pt x="345694" y="9525"/>
                  </a:cubicBezTo>
                  <a:cubicBezTo>
                    <a:pt x="331724" y="7493"/>
                    <a:pt x="317246" y="5715"/>
                    <a:pt x="302895" y="4064"/>
                  </a:cubicBezTo>
                  <a:cubicBezTo>
                    <a:pt x="297942" y="3556"/>
                    <a:pt x="292989" y="3429"/>
                    <a:pt x="288036" y="3048"/>
                  </a:cubicBezTo>
                  <a:cubicBezTo>
                    <a:pt x="273558" y="2159"/>
                    <a:pt x="259080" y="1524"/>
                    <a:pt x="244602" y="254"/>
                  </a:cubicBezTo>
                  <a:cubicBezTo>
                    <a:pt x="243840" y="127"/>
                    <a:pt x="242951" y="127"/>
                    <a:pt x="242189" y="127"/>
                  </a:cubicBezTo>
                  <a:cubicBezTo>
                    <a:pt x="236093" y="127"/>
                    <a:pt x="230124" y="1778"/>
                    <a:pt x="223901" y="1778"/>
                  </a:cubicBezTo>
                  <a:cubicBezTo>
                    <a:pt x="221234" y="1778"/>
                    <a:pt x="218440" y="1397"/>
                    <a:pt x="215646" y="508"/>
                  </a:cubicBezTo>
                  <a:cubicBezTo>
                    <a:pt x="214503" y="127"/>
                    <a:pt x="213233" y="0"/>
                    <a:pt x="211836" y="0"/>
                  </a:cubicBezTo>
                  <a:close/>
                </a:path>
              </a:pathLst>
            </a:custGeom>
            <a:solidFill>
              <a:srgbClr val="EB04A3">
                <a:alpha val="35686"/>
              </a:srgbClr>
            </a:solidFill>
          </p:spPr>
        </p:sp>
      </p:grpSp>
      <p:sp>
        <p:nvSpPr>
          <p:cNvPr name="Freeform 4" id="4"/>
          <p:cNvSpPr/>
          <p:nvPr/>
        </p:nvSpPr>
        <p:spPr>
          <a:xfrm flipH="false" flipV="false" rot="0">
            <a:off x="1074458" y="4634341"/>
            <a:ext cx="4966678" cy="3194161"/>
          </a:xfrm>
          <a:custGeom>
            <a:avLst/>
            <a:gdLst/>
            <a:ahLst/>
            <a:cxnLst/>
            <a:rect r="r" b="b" t="t" l="l"/>
            <a:pathLst>
              <a:path h="3194161" w="4966678">
                <a:moveTo>
                  <a:pt x="0" y="0"/>
                </a:moveTo>
                <a:lnTo>
                  <a:pt x="4966678" y="0"/>
                </a:lnTo>
                <a:lnTo>
                  <a:pt x="4966678" y="3194161"/>
                </a:lnTo>
                <a:lnTo>
                  <a:pt x="0" y="3194161"/>
                </a:lnTo>
                <a:lnTo>
                  <a:pt x="0" y="0"/>
                </a:lnTo>
                <a:close/>
              </a:path>
            </a:pathLst>
          </a:custGeom>
          <a:blipFill>
            <a:blip r:embed="rId2">
              <a:alphaModFix amt="3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3503" y="-63503"/>
            <a:ext cx="9021613" cy="2758688"/>
          </a:xfrm>
          <a:custGeom>
            <a:avLst/>
            <a:gdLst/>
            <a:ahLst/>
            <a:cxnLst/>
            <a:rect r="r" b="b" t="t" l="l"/>
            <a:pathLst>
              <a:path h="2758688" w="9021613">
                <a:moveTo>
                  <a:pt x="0" y="0"/>
                </a:moveTo>
                <a:lnTo>
                  <a:pt x="9021613" y="0"/>
                </a:lnTo>
                <a:lnTo>
                  <a:pt x="9021613" y="2758687"/>
                </a:lnTo>
                <a:lnTo>
                  <a:pt x="0" y="2758687"/>
                </a:lnTo>
                <a:lnTo>
                  <a:pt x="0" y="0"/>
                </a:lnTo>
                <a:close/>
              </a:path>
            </a:pathLst>
          </a:custGeom>
          <a:blipFill>
            <a:blip r:embed="rId4">
              <a:alphaModFix amt="36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283642" y="3071689"/>
            <a:ext cx="5652259" cy="2012537"/>
          </a:xfrm>
          <a:custGeom>
            <a:avLst/>
            <a:gdLst/>
            <a:ahLst/>
            <a:cxnLst/>
            <a:rect r="r" b="b" t="t" l="l"/>
            <a:pathLst>
              <a:path h="2012537" w="5652259">
                <a:moveTo>
                  <a:pt x="0" y="0"/>
                </a:moveTo>
                <a:lnTo>
                  <a:pt x="5652259" y="0"/>
                </a:lnTo>
                <a:lnTo>
                  <a:pt x="5652259" y="2012537"/>
                </a:lnTo>
                <a:lnTo>
                  <a:pt x="0" y="2012537"/>
                </a:lnTo>
                <a:lnTo>
                  <a:pt x="0" y="0"/>
                </a:lnTo>
                <a:close/>
              </a:path>
            </a:pathLst>
          </a:custGeom>
          <a:blipFill>
            <a:blip r:embed="rId6">
              <a:alphaModFix amt="36000"/>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7026735" y="5661127"/>
            <a:ext cx="4093283" cy="2182578"/>
          </a:xfrm>
          <a:custGeom>
            <a:avLst/>
            <a:gdLst/>
            <a:ahLst/>
            <a:cxnLst/>
            <a:rect r="r" b="b" t="t" l="l"/>
            <a:pathLst>
              <a:path h="2182578" w="4093283">
                <a:moveTo>
                  <a:pt x="0" y="0"/>
                </a:moveTo>
                <a:lnTo>
                  <a:pt x="4093283" y="0"/>
                </a:lnTo>
                <a:lnTo>
                  <a:pt x="4093283" y="2182577"/>
                </a:lnTo>
                <a:lnTo>
                  <a:pt x="0" y="2182577"/>
                </a:lnTo>
                <a:lnTo>
                  <a:pt x="0" y="0"/>
                </a:lnTo>
                <a:close/>
              </a:path>
            </a:pathLst>
          </a:custGeom>
          <a:blipFill>
            <a:blip r:embed="rId8">
              <a:alphaModFix amt="36000"/>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9159735" y="8836666"/>
            <a:ext cx="9191768" cy="1513837"/>
          </a:xfrm>
          <a:custGeom>
            <a:avLst/>
            <a:gdLst/>
            <a:ahLst/>
            <a:cxnLst/>
            <a:rect r="r" b="b" t="t" l="l"/>
            <a:pathLst>
              <a:path h="1513837" w="9191768">
                <a:moveTo>
                  <a:pt x="0" y="0"/>
                </a:moveTo>
                <a:lnTo>
                  <a:pt x="9191768" y="0"/>
                </a:lnTo>
                <a:lnTo>
                  <a:pt x="9191768" y="1513837"/>
                </a:lnTo>
                <a:lnTo>
                  <a:pt x="0" y="1513837"/>
                </a:lnTo>
                <a:lnTo>
                  <a:pt x="0" y="0"/>
                </a:lnTo>
                <a:close/>
              </a:path>
            </a:pathLst>
          </a:custGeom>
          <a:blipFill>
            <a:blip r:embed="rId10">
              <a:alphaModFix amt="36000"/>
              <a:extLst>
                <a:ext uri="{96DAC541-7B7A-43D3-8B79-37D633B846F1}">
                  <asvg:svgBlip xmlns:asvg="http://schemas.microsoft.com/office/drawing/2016/SVG/main" r:embed="rId11"/>
                </a:ext>
              </a:extLst>
            </a:blip>
            <a:stretch>
              <a:fillRect l="0" t="0" r="0" b="0"/>
            </a:stretch>
          </a:blipFill>
        </p:spPr>
      </p:sp>
      <p:grpSp>
        <p:nvGrpSpPr>
          <p:cNvPr name="Group 9" id="9"/>
          <p:cNvGrpSpPr>
            <a:grpSpLocks noChangeAspect="true"/>
          </p:cNvGrpSpPr>
          <p:nvPr/>
        </p:nvGrpSpPr>
        <p:grpSpPr>
          <a:xfrm rot="0">
            <a:off x="15755836" y="5768216"/>
            <a:ext cx="1166698" cy="1966150"/>
            <a:chOff x="0" y="0"/>
            <a:chExt cx="1166698" cy="1966150"/>
          </a:xfrm>
        </p:grpSpPr>
        <p:sp>
          <p:nvSpPr>
            <p:cNvPr name="Freeform 10" id="10"/>
            <p:cNvSpPr/>
            <p:nvPr/>
          </p:nvSpPr>
          <p:spPr>
            <a:xfrm flipH="false" flipV="false" rot="0">
              <a:off x="-4064" y="0"/>
              <a:ext cx="1172210" cy="1966214"/>
            </a:xfrm>
            <a:custGeom>
              <a:avLst/>
              <a:gdLst/>
              <a:ahLst/>
              <a:cxnLst/>
              <a:rect r="r" b="b" t="t" l="l"/>
              <a:pathLst>
                <a:path h="1966214" w="1172210">
                  <a:moveTo>
                    <a:pt x="169672" y="0"/>
                  </a:moveTo>
                  <a:cubicBezTo>
                    <a:pt x="167386" y="0"/>
                    <a:pt x="165354" y="254"/>
                    <a:pt x="163576" y="1016"/>
                  </a:cubicBezTo>
                  <a:cubicBezTo>
                    <a:pt x="155702" y="4191"/>
                    <a:pt x="150622" y="16764"/>
                    <a:pt x="147066" y="26416"/>
                  </a:cubicBezTo>
                  <a:cubicBezTo>
                    <a:pt x="145161" y="31877"/>
                    <a:pt x="148463" y="39243"/>
                    <a:pt x="150749" y="45339"/>
                  </a:cubicBezTo>
                  <a:cubicBezTo>
                    <a:pt x="183642" y="135382"/>
                    <a:pt x="212344" y="226695"/>
                    <a:pt x="249428" y="314579"/>
                  </a:cubicBezTo>
                  <a:cubicBezTo>
                    <a:pt x="344678" y="540004"/>
                    <a:pt x="443357" y="764032"/>
                    <a:pt x="540766" y="988441"/>
                  </a:cubicBezTo>
                  <a:cubicBezTo>
                    <a:pt x="543433" y="994664"/>
                    <a:pt x="545846" y="1001014"/>
                    <a:pt x="550545" y="1012952"/>
                  </a:cubicBezTo>
                  <a:cubicBezTo>
                    <a:pt x="510159" y="1004189"/>
                    <a:pt x="474472" y="998347"/>
                    <a:pt x="440436" y="987933"/>
                  </a:cubicBezTo>
                  <a:cubicBezTo>
                    <a:pt x="374269" y="967359"/>
                    <a:pt x="309118" y="942086"/>
                    <a:pt x="242951" y="922274"/>
                  </a:cubicBezTo>
                  <a:cubicBezTo>
                    <a:pt x="178562" y="903097"/>
                    <a:pt x="112776" y="887984"/>
                    <a:pt x="47498" y="871474"/>
                  </a:cubicBezTo>
                  <a:cubicBezTo>
                    <a:pt x="41402" y="869950"/>
                    <a:pt x="35052" y="868680"/>
                    <a:pt x="29210" y="868680"/>
                  </a:cubicBezTo>
                  <a:cubicBezTo>
                    <a:pt x="19431" y="868680"/>
                    <a:pt x="10668" y="872363"/>
                    <a:pt x="5588" y="884936"/>
                  </a:cubicBezTo>
                  <a:cubicBezTo>
                    <a:pt x="0" y="898906"/>
                    <a:pt x="11049" y="909066"/>
                    <a:pt x="37338" y="916813"/>
                  </a:cubicBezTo>
                  <a:cubicBezTo>
                    <a:pt x="48260" y="919734"/>
                    <a:pt x="59055" y="922655"/>
                    <a:pt x="69596" y="925830"/>
                  </a:cubicBezTo>
                  <a:cubicBezTo>
                    <a:pt x="112776" y="939292"/>
                    <a:pt x="155956" y="951484"/>
                    <a:pt x="198628" y="966343"/>
                  </a:cubicBezTo>
                  <a:cubicBezTo>
                    <a:pt x="314071" y="1005967"/>
                    <a:pt x="423672" y="1063625"/>
                    <a:pt x="549402" y="1077976"/>
                  </a:cubicBezTo>
                  <a:cubicBezTo>
                    <a:pt x="545084" y="1086104"/>
                    <a:pt x="542036" y="1092835"/>
                    <a:pt x="537718" y="1098042"/>
                  </a:cubicBezTo>
                  <a:cubicBezTo>
                    <a:pt x="462915" y="1221740"/>
                    <a:pt x="387604" y="1345311"/>
                    <a:pt x="314325" y="1469771"/>
                  </a:cubicBezTo>
                  <a:cubicBezTo>
                    <a:pt x="268097" y="1548130"/>
                    <a:pt x="224282" y="1627632"/>
                    <a:pt x="180467" y="1707134"/>
                  </a:cubicBezTo>
                  <a:cubicBezTo>
                    <a:pt x="171323" y="1724406"/>
                    <a:pt x="163703" y="1742821"/>
                    <a:pt x="158369" y="1761744"/>
                  </a:cubicBezTo>
                  <a:cubicBezTo>
                    <a:pt x="151892" y="1782191"/>
                    <a:pt x="159004" y="1799844"/>
                    <a:pt x="174625" y="1807210"/>
                  </a:cubicBezTo>
                  <a:cubicBezTo>
                    <a:pt x="178943" y="1809242"/>
                    <a:pt x="183388" y="1810258"/>
                    <a:pt x="187960" y="1810258"/>
                  </a:cubicBezTo>
                  <a:cubicBezTo>
                    <a:pt x="199771" y="1810258"/>
                    <a:pt x="211455" y="1803273"/>
                    <a:pt x="219710" y="1790065"/>
                  </a:cubicBezTo>
                  <a:cubicBezTo>
                    <a:pt x="229997" y="1773301"/>
                    <a:pt x="238125" y="1755394"/>
                    <a:pt x="247396" y="1738376"/>
                  </a:cubicBezTo>
                  <a:cubicBezTo>
                    <a:pt x="282321" y="1674495"/>
                    <a:pt x="315468" y="1610106"/>
                    <a:pt x="352552" y="1547749"/>
                  </a:cubicBezTo>
                  <a:cubicBezTo>
                    <a:pt x="432435" y="1413637"/>
                    <a:pt x="514350" y="1281557"/>
                    <a:pt x="595249" y="1148842"/>
                  </a:cubicBezTo>
                  <a:cubicBezTo>
                    <a:pt x="598043" y="1145286"/>
                    <a:pt x="600837" y="1141222"/>
                    <a:pt x="604139" y="1137666"/>
                  </a:cubicBezTo>
                  <a:cubicBezTo>
                    <a:pt x="607949" y="1145540"/>
                    <a:pt x="611124" y="1151128"/>
                    <a:pt x="613664" y="1157097"/>
                  </a:cubicBezTo>
                  <a:cubicBezTo>
                    <a:pt x="698373" y="1371092"/>
                    <a:pt x="783844" y="1585087"/>
                    <a:pt x="869442" y="1799209"/>
                  </a:cubicBezTo>
                  <a:cubicBezTo>
                    <a:pt x="886968" y="1843278"/>
                    <a:pt x="906907" y="1886966"/>
                    <a:pt x="926338" y="1930527"/>
                  </a:cubicBezTo>
                  <a:cubicBezTo>
                    <a:pt x="930783" y="1940433"/>
                    <a:pt x="936752" y="1951736"/>
                    <a:pt x="945134" y="1957451"/>
                  </a:cubicBezTo>
                  <a:cubicBezTo>
                    <a:pt x="952246" y="1962023"/>
                    <a:pt x="962787" y="1966214"/>
                    <a:pt x="971169" y="1966214"/>
                  </a:cubicBezTo>
                  <a:cubicBezTo>
                    <a:pt x="973709" y="1966214"/>
                    <a:pt x="976122" y="1965833"/>
                    <a:pt x="978154" y="1964944"/>
                  </a:cubicBezTo>
                  <a:cubicBezTo>
                    <a:pt x="986790" y="1961134"/>
                    <a:pt x="992759" y="1946402"/>
                    <a:pt x="995426" y="1935734"/>
                  </a:cubicBezTo>
                  <a:cubicBezTo>
                    <a:pt x="997585" y="1927860"/>
                    <a:pt x="993394" y="1917827"/>
                    <a:pt x="989965" y="1909445"/>
                  </a:cubicBezTo>
                  <a:cubicBezTo>
                    <a:pt x="976884" y="1875155"/>
                    <a:pt x="963295" y="1841246"/>
                    <a:pt x="949579" y="1807337"/>
                  </a:cubicBezTo>
                  <a:cubicBezTo>
                    <a:pt x="856996" y="1577975"/>
                    <a:pt x="763905" y="1348486"/>
                    <a:pt x="670941" y="1119378"/>
                  </a:cubicBezTo>
                  <a:cubicBezTo>
                    <a:pt x="669417" y="1115568"/>
                    <a:pt x="668147" y="1111377"/>
                    <a:pt x="665480" y="1103630"/>
                  </a:cubicBezTo>
                  <a:cubicBezTo>
                    <a:pt x="675767" y="1106932"/>
                    <a:pt x="683133" y="1108837"/>
                    <a:pt x="690118" y="1111504"/>
                  </a:cubicBezTo>
                  <a:cubicBezTo>
                    <a:pt x="822579" y="1160526"/>
                    <a:pt x="959866" y="1191006"/>
                    <a:pt x="1097280" y="1221486"/>
                  </a:cubicBezTo>
                  <a:cubicBezTo>
                    <a:pt x="1105281" y="1223391"/>
                    <a:pt x="1113409" y="1224280"/>
                    <a:pt x="1121664" y="1224280"/>
                  </a:cubicBezTo>
                  <a:cubicBezTo>
                    <a:pt x="1127760" y="1224280"/>
                    <a:pt x="1133983" y="1223772"/>
                    <a:pt x="1140079" y="1222756"/>
                  </a:cubicBezTo>
                  <a:cubicBezTo>
                    <a:pt x="1156462" y="1219962"/>
                    <a:pt x="1168908" y="1209421"/>
                    <a:pt x="1170559" y="1191260"/>
                  </a:cubicBezTo>
                  <a:cubicBezTo>
                    <a:pt x="1172210" y="1173099"/>
                    <a:pt x="1162304" y="1161415"/>
                    <a:pt x="1146810" y="1154303"/>
                  </a:cubicBezTo>
                  <a:cubicBezTo>
                    <a:pt x="1137793" y="1150493"/>
                    <a:pt x="1128395" y="1147572"/>
                    <a:pt x="1118743" y="1145540"/>
                  </a:cubicBezTo>
                  <a:cubicBezTo>
                    <a:pt x="1024763" y="1124331"/>
                    <a:pt x="930783" y="1104519"/>
                    <a:pt x="837311" y="1081532"/>
                  </a:cubicBezTo>
                  <a:cubicBezTo>
                    <a:pt x="779018" y="1067181"/>
                    <a:pt x="722249" y="1048004"/>
                    <a:pt x="663067" y="1030351"/>
                  </a:cubicBezTo>
                  <a:cubicBezTo>
                    <a:pt x="666877" y="1022858"/>
                    <a:pt x="669163" y="1017524"/>
                    <a:pt x="671957" y="1012444"/>
                  </a:cubicBezTo>
                  <a:cubicBezTo>
                    <a:pt x="709168" y="945642"/>
                    <a:pt x="746379" y="878840"/>
                    <a:pt x="784098" y="812165"/>
                  </a:cubicBezTo>
                  <a:cubicBezTo>
                    <a:pt x="850392" y="695706"/>
                    <a:pt x="917829" y="579374"/>
                    <a:pt x="983234" y="462534"/>
                  </a:cubicBezTo>
                  <a:cubicBezTo>
                    <a:pt x="1011428" y="411861"/>
                    <a:pt x="1036828" y="359410"/>
                    <a:pt x="1062101" y="307086"/>
                  </a:cubicBezTo>
                  <a:cubicBezTo>
                    <a:pt x="1063752" y="303784"/>
                    <a:pt x="1064260" y="298958"/>
                    <a:pt x="1063879" y="294132"/>
                  </a:cubicBezTo>
                  <a:lnTo>
                    <a:pt x="1053846" y="273685"/>
                  </a:lnTo>
                  <a:lnTo>
                    <a:pt x="1053846" y="273685"/>
                  </a:lnTo>
                  <a:cubicBezTo>
                    <a:pt x="1049147" y="270510"/>
                    <a:pt x="1042543" y="268224"/>
                    <a:pt x="1037717" y="268224"/>
                  </a:cubicBezTo>
                  <a:cubicBezTo>
                    <a:pt x="1036447" y="268224"/>
                    <a:pt x="1035177" y="268351"/>
                    <a:pt x="1034288" y="268732"/>
                  </a:cubicBezTo>
                  <a:cubicBezTo>
                    <a:pt x="1020191" y="274574"/>
                    <a:pt x="1003935" y="282829"/>
                    <a:pt x="995045" y="294767"/>
                  </a:cubicBezTo>
                  <a:cubicBezTo>
                    <a:pt x="976630" y="320040"/>
                    <a:pt x="962660" y="348361"/>
                    <a:pt x="947039" y="375539"/>
                  </a:cubicBezTo>
                  <a:cubicBezTo>
                    <a:pt x="836168" y="570738"/>
                    <a:pt x="725678" y="765810"/>
                    <a:pt x="614934" y="961390"/>
                  </a:cubicBezTo>
                  <a:cubicBezTo>
                    <a:pt x="612648" y="964438"/>
                    <a:pt x="609727" y="967740"/>
                    <a:pt x="607060" y="970534"/>
                  </a:cubicBezTo>
                  <a:cubicBezTo>
                    <a:pt x="602742" y="961771"/>
                    <a:pt x="599059" y="954913"/>
                    <a:pt x="595884" y="947801"/>
                  </a:cubicBezTo>
                  <a:cubicBezTo>
                    <a:pt x="570611" y="890905"/>
                    <a:pt x="545338" y="834136"/>
                    <a:pt x="520700" y="776986"/>
                  </a:cubicBezTo>
                  <a:cubicBezTo>
                    <a:pt x="441071" y="591439"/>
                    <a:pt x="361569" y="406400"/>
                    <a:pt x="282829" y="220726"/>
                  </a:cubicBezTo>
                  <a:cubicBezTo>
                    <a:pt x="257429" y="160528"/>
                    <a:pt x="235077" y="98806"/>
                    <a:pt x="210566" y="38227"/>
                  </a:cubicBezTo>
                  <a:cubicBezTo>
                    <a:pt x="206375" y="27432"/>
                    <a:pt x="200914" y="15494"/>
                    <a:pt x="192532" y="8382"/>
                  </a:cubicBezTo>
                  <a:cubicBezTo>
                    <a:pt x="186944" y="3683"/>
                    <a:pt x="177419" y="0"/>
                    <a:pt x="169672" y="0"/>
                  </a:cubicBezTo>
                  <a:close/>
                </a:path>
              </a:pathLst>
            </a:custGeom>
            <a:solidFill>
              <a:srgbClr val="EB04A3">
                <a:alpha val="35686"/>
              </a:srgbClr>
            </a:solidFill>
          </p:spPr>
        </p:sp>
      </p:grpSp>
      <p:grpSp>
        <p:nvGrpSpPr>
          <p:cNvPr name="Group 11" id="11"/>
          <p:cNvGrpSpPr>
            <a:grpSpLocks noChangeAspect="true"/>
          </p:cNvGrpSpPr>
          <p:nvPr/>
        </p:nvGrpSpPr>
        <p:grpSpPr>
          <a:xfrm rot="0">
            <a:off x="15379846" y="-63036"/>
            <a:ext cx="2971657" cy="4284040"/>
            <a:chOff x="0" y="0"/>
            <a:chExt cx="2971660" cy="4284040"/>
          </a:xfrm>
        </p:grpSpPr>
        <p:sp>
          <p:nvSpPr>
            <p:cNvPr name="Freeform 12" id="12"/>
            <p:cNvSpPr/>
            <p:nvPr/>
          </p:nvSpPr>
          <p:spPr>
            <a:xfrm flipH="false" flipV="false" rot="0">
              <a:off x="63500" y="63500"/>
              <a:ext cx="2844546" cy="3307334"/>
            </a:xfrm>
            <a:custGeom>
              <a:avLst/>
              <a:gdLst/>
              <a:ahLst/>
              <a:cxnLst/>
              <a:rect r="r" b="b" t="t" l="l"/>
              <a:pathLst>
                <a:path h="3307334" w="2844546">
                  <a:moveTo>
                    <a:pt x="950087" y="0"/>
                  </a:moveTo>
                  <a:cubicBezTo>
                    <a:pt x="938149" y="0"/>
                    <a:pt x="928624" y="7874"/>
                    <a:pt x="926211" y="19558"/>
                  </a:cubicBezTo>
                  <a:cubicBezTo>
                    <a:pt x="892302" y="189865"/>
                    <a:pt x="845312" y="236855"/>
                    <a:pt x="675005" y="270764"/>
                  </a:cubicBezTo>
                  <a:cubicBezTo>
                    <a:pt x="663321" y="273050"/>
                    <a:pt x="655447" y="282702"/>
                    <a:pt x="655447" y="294640"/>
                  </a:cubicBezTo>
                  <a:cubicBezTo>
                    <a:pt x="655447" y="306578"/>
                    <a:pt x="663321" y="316103"/>
                    <a:pt x="675005" y="318516"/>
                  </a:cubicBezTo>
                  <a:cubicBezTo>
                    <a:pt x="845312" y="352425"/>
                    <a:pt x="892302" y="399415"/>
                    <a:pt x="926211" y="569722"/>
                  </a:cubicBezTo>
                  <a:cubicBezTo>
                    <a:pt x="928497" y="581406"/>
                    <a:pt x="938149" y="589280"/>
                    <a:pt x="950087" y="589280"/>
                  </a:cubicBezTo>
                  <a:cubicBezTo>
                    <a:pt x="962025" y="589280"/>
                    <a:pt x="971550" y="581406"/>
                    <a:pt x="973963" y="569722"/>
                  </a:cubicBezTo>
                  <a:cubicBezTo>
                    <a:pt x="1007872" y="399415"/>
                    <a:pt x="1054862" y="352425"/>
                    <a:pt x="1225169" y="318516"/>
                  </a:cubicBezTo>
                  <a:cubicBezTo>
                    <a:pt x="1236853" y="316230"/>
                    <a:pt x="1244727" y="306578"/>
                    <a:pt x="1244727" y="294640"/>
                  </a:cubicBezTo>
                  <a:cubicBezTo>
                    <a:pt x="1244727" y="282702"/>
                    <a:pt x="1236853" y="273177"/>
                    <a:pt x="1225169" y="270764"/>
                  </a:cubicBezTo>
                  <a:cubicBezTo>
                    <a:pt x="1054735" y="236855"/>
                    <a:pt x="1007745" y="189865"/>
                    <a:pt x="973836" y="19558"/>
                  </a:cubicBezTo>
                  <a:cubicBezTo>
                    <a:pt x="971550" y="7874"/>
                    <a:pt x="961898" y="0"/>
                    <a:pt x="950087" y="0"/>
                  </a:cubicBezTo>
                  <a:close/>
                  <a:moveTo>
                    <a:pt x="2233930" y="1513967"/>
                  </a:moveTo>
                  <a:lnTo>
                    <a:pt x="2324227" y="1604264"/>
                  </a:lnTo>
                  <a:lnTo>
                    <a:pt x="1896237" y="2032254"/>
                  </a:lnTo>
                  <a:cubicBezTo>
                    <a:pt x="1894967" y="2033524"/>
                    <a:pt x="1894332" y="2035175"/>
                    <a:pt x="1894332" y="2036953"/>
                  </a:cubicBezTo>
                  <a:lnTo>
                    <a:pt x="1894332" y="2960116"/>
                  </a:lnTo>
                  <a:lnTo>
                    <a:pt x="1766697" y="2960116"/>
                  </a:lnTo>
                  <a:lnTo>
                    <a:pt x="1766697" y="2036953"/>
                  </a:lnTo>
                  <a:cubicBezTo>
                    <a:pt x="1766697" y="2035175"/>
                    <a:pt x="1766062" y="2033524"/>
                    <a:pt x="1764792" y="2032254"/>
                  </a:cubicBezTo>
                  <a:lnTo>
                    <a:pt x="1336802" y="1604264"/>
                  </a:lnTo>
                  <a:lnTo>
                    <a:pt x="1427099" y="1513967"/>
                  </a:lnTo>
                  <a:lnTo>
                    <a:pt x="1825879" y="1912747"/>
                  </a:lnTo>
                  <a:cubicBezTo>
                    <a:pt x="1827149" y="1914017"/>
                    <a:pt x="1828800" y="1914652"/>
                    <a:pt x="1830578" y="1914652"/>
                  </a:cubicBezTo>
                  <a:cubicBezTo>
                    <a:pt x="1832356" y="1914652"/>
                    <a:pt x="1834007" y="1914017"/>
                    <a:pt x="1835277" y="1912747"/>
                  </a:cubicBezTo>
                  <a:lnTo>
                    <a:pt x="2234057" y="1513967"/>
                  </a:lnTo>
                  <a:close/>
                  <a:moveTo>
                    <a:pt x="1830451" y="392938"/>
                  </a:moveTo>
                  <a:cubicBezTo>
                    <a:pt x="1824863" y="392938"/>
                    <a:pt x="1819275" y="392938"/>
                    <a:pt x="1813687" y="393065"/>
                  </a:cubicBezTo>
                  <a:cubicBezTo>
                    <a:pt x="1508506" y="397256"/>
                    <a:pt x="1220470" y="519176"/>
                    <a:pt x="1002411" y="736219"/>
                  </a:cubicBezTo>
                  <a:cubicBezTo>
                    <a:pt x="784352" y="953262"/>
                    <a:pt x="661162" y="1240917"/>
                    <a:pt x="655701" y="1545971"/>
                  </a:cubicBezTo>
                  <a:cubicBezTo>
                    <a:pt x="650748" y="1817624"/>
                    <a:pt x="735965" y="2074291"/>
                    <a:pt x="902081" y="2288159"/>
                  </a:cubicBezTo>
                  <a:cubicBezTo>
                    <a:pt x="1045083" y="2472182"/>
                    <a:pt x="1123696" y="2706497"/>
                    <a:pt x="1123696" y="2947924"/>
                  </a:cubicBezTo>
                  <a:lnTo>
                    <a:pt x="1123696" y="2966720"/>
                  </a:lnTo>
                  <a:cubicBezTo>
                    <a:pt x="1123696" y="2970403"/>
                    <a:pt x="1126617" y="2973324"/>
                    <a:pt x="1130300" y="2973324"/>
                  </a:cubicBezTo>
                  <a:lnTo>
                    <a:pt x="2530602" y="2973324"/>
                  </a:lnTo>
                  <a:cubicBezTo>
                    <a:pt x="2534285" y="2973324"/>
                    <a:pt x="2537206" y="2970403"/>
                    <a:pt x="2537206" y="2966720"/>
                  </a:cubicBezTo>
                  <a:lnTo>
                    <a:pt x="2537206" y="2943098"/>
                  </a:lnTo>
                  <a:cubicBezTo>
                    <a:pt x="2537206" y="2705100"/>
                    <a:pt x="2616327" y="2475484"/>
                    <a:pt x="2765933" y="2278888"/>
                  </a:cubicBezTo>
                  <a:cubicBezTo>
                    <a:pt x="2794635" y="2241169"/>
                    <a:pt x="2820924" y="2202053"/>
                    <a:pt x="2844546" y="2161794"/>
                  </a:cubicBezTo>
                  <a:lnTo>
                    <a:pt x="2844546" y="2161794"/>
                  </a:lnTo>
                  <a:lnTo>
                    <a:pt x="2844546" y="975106"/>
                  </a:lnTo>
                  <a:lnTo>
                    <a:pt x="2844546" y="975106"/>
                  </a:lnTo>
                  <a:cubicBezTo>
                    <a:pt x="2640330" y="627126"/>
                    <a:pt x="2262124" y="392938"/>
                    <a:pt x="1830324" y="392938"/>
                  </a:cubicBezTo>
                  <a:close/>
                  <a:moveTo>
                    <a:pt x="478282" y="2350770"/>
                  </a:moveTo>
                  <a:cubicBezTo>
                    <a:pt x="463804" y="2350770"/>
                    <a:pt x="447294" y="2359660"/>
                    <a:pt x="443357" y="2379345"/>
                  </a:cubicBezTo>
                  <a:cubicBezTo>
                    <a:pt x="387350" y="2660650"/>
                    <a:pt x="309880" y="2738247"/>
                    <a:pt x="28575" y="2794127"/>
                  </a:cubicBezTo>
                  <a:cubicBezTo>
                    <a:pt x="8763" y="2798064"/>
                    <a:pt x="0" y="2814447"/>
                    <a:pt x="0" y="2829052"/>
                  </a:cubicBezTo>
                  <a:cubicBezTo>
                    <a:pt x="0" y="2843657"/>
                    <a:pt x="8890" y="2860040"/>
                    <a:pt x="28575" y="2863977"/>
                  </a:cubicBezTo>
                  <a:cubicBezTo>
                    <a:pt x="309880" y="2919984"/>
                    <a:pt x="387477" y="2997454"/>
                    <a:pt x="443357" y="3278759"/>
                  </a:cubicBezTo>
                  <a:cubicBezTo>
                    <a:pt x="447294" y="3298571"/>
                    <a:pt x="463677" y="3307334"/>
                    <a:pt x="478282" y="3307334"/>
                  </a:cubicBezTo>
                  <a:cubicBezTo>
                    <a:pt x="492887" y="3307334"/>
                    <a:pt x="509270" y="3298444"/>
                    <a:pt x="513207" y="3278759"/>
                  </a:cubicBezTo>
                  <a:cubicBezTo>
                    <a:pt x="569214" y="2997454"/>
                    <a:pt x="646684" y="2919857"/>
                    <a:pt x="927989" y="2863977"/>
                  </a:cubicBezTo>
                  <a:cubicBezTo>
                    <a:pt x="947801" y="2860040"/>
                    <a:pt x="956564" y="2843657"/>
                    <a:pt x="956564" y="2829052"/>
                  </a:cubicBezTo>
                  <a:cubicBezTo>
                    <a:pt x="956564" y="2814447"/>
                    <a:pt x="947674" y="2798064"/>
                    <a:pt x="927989" y="2794127"/>
                  </a:cubicBezTo>
                  <a:cubicBezTo>
                    <a:pt x="646684" y="2738120"/>
                    <a:pt x="569087" y="2660650"/>
                    <a:pt x="513207" y="2379345"/>
                  </a:cubicBezTo>
                  <a:cubicBezTo>
                    <a:pt x="509270" y="2359533"/>
                    <a:pt x="492887" y="2350770"/>
                    <a:pt x="478282" y="2350770"/>
                  </a:cubicBezTo>
                  <a:close/>
                </a:path>
              </a:pathLst>
            </a:custGeom>
            <a:solidFill>
              <a:srgbClr val="FBC046">
                <a:alpha val="35686"/>
              </a:srgbClr>
            </a:solidFill>
          </p:spPr>
        </p:sp>
        <p:sp>
          <p:nvSpPr>
            <p:cNvPr name="Freeform 13" id="13"/>
            <p:cNvSpPr/>
            <p:nvPr/>
          </p:nvSpPr>
          <p:spPr>
            <a:xfrm flipH="false" flipV="false" rot="0">
              <a:off x="62484" y="70104"/>
              <a:ext cx="2845689" cy="3293999"/>
            </a:xfrm>
            <a:custGeom>
              <a:avLst/>
              <a:gdLst/>
              <a:ahLst/>
              <a:cxnLst/>
              <a:rect r="r" b="b" t="t" l="l"/>
              <a:pathLst>
                <a:path h="3293999" w="2845689">
                  <a:moveTo>
                    <a:pt x="951103" y="0"/>
                  </a:moveTo>
                  <a:cubicBezTo>
                    <a:pt x="943356" y="0"/>
                    <a:pt x="935609" y="4699"/>
                    <a:pt x="933831" y="14224"/>
                  </a:cubicBezTo>
                  <a:cubicBezTo>
                    <a:pt x="899414" y="187198"/>
                    <a:pt x="850392" y="236220"/>
                    <a:pt x="677418" y="270637"/>
                  </a:cubicBezTo>
                  <a:cubicBezTo>
                    <a:pt x="658495" y="274447"/>
                    <a:pt x="658495" y="301498"/>
                    <a:pt x="677418" y="305308"/>
                  </a:cubicBezTo>
                  <a:cubicBezTo>
                    <a:pt x="850392" y="339725"/>
                    <a:pt x="899414" y="388747"/>
                    <a:pt x="933831" y="561721"/>
                  </a:cubicBezTo>
                  <a:cubicBezTo>
                    <a:pt x="935736" y="571246"/>
                    <a:pt x="943483" y="575945"/>
                    <a:pt x="951103" y="575945"/>
                  </a:cubicBezTo>
                  <a:cubicBezTo>
                    <a:pt x="958723" y="575945"/>
                    <a:pt x="966597" y="571246"/>
                    <a:pt x="968375" y="561721"/>
                  </a:cubicBezTo>
                  <a:cubicBezTo>
                    <a:pt x="1002792" y="388747"/>
                    <a:pt x="1051814" y="339725"/>
                    <a:pt x="1224788" y="305308"/>
                  </a:cubicBezTo>
                  <a:cubicBezTo>
                    <a:pt x="1243711" y="301498"/>
                    <a:pt x="1243711" y="274447"/>
                    <a:pt x="1224788" y="270637"/>
                  </a:cubicBezTo>
                  <a:cubicBezTo>
                    <a:pt x="1051814" y="236220"/>
                    <a:pt x="1002792" y="187198"/>
                    <a:pt x="968375" y="14224"/>
                  </a:cubicBezTo>
                  <a:cubicBezTo>
                    <a:pt x="966470" y="4699"/>
                    <a:pt x="958723" y="0"/>
                    <a:pt x="951103" y="0"/>
                  </a:cubicBezTo>
                  <a:close/>
                  <a:moveTo>
                    <a:pt x="2234946" y="1497965"/>
                  </a:moveTo>
                  <a:lnTo>
                    <a:pt x="2334514" y="1597533"/>
                  </a:lnTo>
                  <a:lnTo>
                    <a:pt x="1901825" y="2030222"/>
                  </a:lnTo>
                  <a:lnTo>
                    <a:pt x="1901825" y="2960116"/>
                  </a:lnTo>
                  <a:lnTo>
                    <a:pt x="1760982" y="2960116"/>
                  </a:lnTo>
                  <a:lnTo>
                    <a:pt x="1760982" y="2030349"/>
                  </a:lnTo>
                  <a:lnTo>
                    <a:pt x="1328293" y="1597660"/>
                  </a:lnTo>
                  <a:lnTo>
                    <a:pt x="1427861" y="1498092"/>
                  </a:lnTo>
                  <a:lnTo>
                    <a:pt x="1831340" y="1901571"/>
                  </a:lnTo>
                  <a:lnTo>
                    <a:pt x="2234819" y="1498092"/>
                  </a:lnTo>
                  <a:close/>
                  <a:moveTo>
                    <a:pt x="1831467" y="392938"/>
                  </a:moveTo>
                  <a:cubicBezTo>
                    <a:pt x="1825879" y="392938"/>
                    <a:pt x="1820418" y="392938"/>
                    <a:pt x="1814830" y="393065"/>
                  </a:cubicBezTo>
                  <a:cubicBezTo>
                    <a:pt x="1187577" y="401828"/>
                    <a:pt x="674751" y="912241"/>
                    <a:pt x="663321" y="1539494"/>
                  </a:cubicBezTo>
                  <a:cubicBezTo>
                    <a:pt x="658241" y="1817751"/>
                    <a:pt x="750443" y="2074291"/>
                    <a:pt x="908304" y="2277491"/>
                  </a:cubicBezTo>
                  <a:cubicBezTo>
                    <a:pt x="1055370" y="2466721"/>
                    <a:pt x="1131316" y="2701671"/>
                    <a:pt x="1131316" y="2941320"/>
                  </a:cubicBezTo>
                  <a:lnTo>
                    <a:pt x="1131316" y="2960116"/>
                  </a:lnTo>
                  <a:lnTo>
                    <a:pt x="2531618" y="2960116"/>
                  </a:lnTo>
                  <a:lnTo>
                    <a:pt x="2531618" y="2936494"/>
                  </a:lnTo>
                  <a:cubicBezTo>
                    <a:pt x="2531618" y="2694305"/>
                    <a:pt x="2615057" y="2461006"/>
                    <a:pt x="2761742" y="2268220"/>
                  </a:cubicBezTo>
                  <a:cubicBezTo>
                    <a:pt x="2792349" y="2227961"/>
                    <a:pt x="2820416" y="2185797"/>
                    <a:pt x="2845689" y="2141728"/>
                  </a:cubicBezTo>
                  <a:lnTo>
                    <a:pt x="2845689" y="2141728"/>
                  </a:lnTo>
                  <a:lnTo>
                    <a:pt x="2845689" y="980821"/>
                  </a:lnTo>
                  <a:lnTo>
                    <a:pt x="2845689" y="980821"/>
                  </a:lnTo>
                  <a:cubicBezTo>
                    <a:pt x="2644267" y="629539"/>
                    <a:pt x="2265426" y="392938"/>
                    <a:pt x="1831467" y="392938"/>
                  </a:cubicBezTo>
                  <a:close/>
                  <a:moveTo>
                    <a:pt x="479298" y="2350770"/>
                  </a:moveTo>
                  <a:cubicBezTo>
                    <a:pt x="466598" y="2350770"/>
                    <a:pt x="454025" y="2358517"/>
                    <a:pt x="450977" y="2374011"/>
                  </a:cubicBezTo>
                  <a:cubicBezTo>
                    <a:pt x="394589" y="2657348"/>
                    <a:pt x="314325" y="2737612"/>
                    <a:pt x="30988" y="2794000"/>
                  </a:cubicBezTo>
                  <a:cubicBezTo>
                    <a:pt x="0" y="2800223"/>
                    <a:pt x="0" y="2844546"/>
                    <a:pt x="30988" y="2850769"/>
                  </a:cubicBezTo>
                  <a:cubicBezTo>
                    <a:pt x="314325" y="2907157"/>
                    <a:pt x="394589" y="2987421"/>
                    <a:pt x="450977" y="3270758"/>
                  </a:cubicBezTo>
                  <a:cubicBezTo>
                    <a:pt x="454025" y="3286252"/>
                    <a:pt x="466725" y="3293999"/>
                    <a:pt x="479298" y="3293999"/>
                  </a:cubicBezTo>
                  <a:cubicBezTo>
                    <a:pt x="491871" y="3293999"/>
                    <a:pt x="504571" y="3286252"/>
                    <a:pt x="507619" y="3270758"/>
                  </a:cubicBezTo>
                  <a:cubicBezTo>
                    <a:pt x="564007" y="2987421"/>
                    <a:pt x="644271" y="2907157"/>
                    <a:pt x="927608" y="2850769"/>
                  </a:cubicBezTo>
                  <a:cubicBezTo>
                    <a:pt x="958596" y="2844546"/>
                    <a:pt x="958596" y="2800223"/>
                    <a:pt x="927608" y="2794000"/>
                  </a:cubicBezTo>
                  <a:cubicBezTo>
                    <a:pt x="644271" y="2737612"/>
                    <a:pt x="564007" y="2657348"/>
                    <a:pt x="507619" y="2374011"/>
                  </a:cubicBezTo>
                  <a:cubicBezTo>
                    <a:pt x="504571" y="2358517"/>
                    <a:pt x="491871" y="2350770"/>
                    <a:pt x="479298" y="2350770"/>
                  </a:cubicBezTo>
                  <a:close/>
                </a:path>
              </a:pathLst>
            </a:custGeom>
            <a:solidFill>
              <a:srgbClr val="FBC046">
                <a:alpha val="35686"/>
              </a:srgbClr>
            </a:solidFill>
          </p:spPr>
        </p:sp>
        <p:sp>
          <p:nvSpPr>
            <p:cNvPr name="Freeform 14" id="14"/>
            <p:cNvSpPr/>
            <p:nvPr/>
          </p:nvSpPr>
          <p:spPr>
            <a:xfrm flipH="false" flipV="false" rot="0">
              <a:off x="1040511" y="3293364"/>
              <a:ext cx="1706880" cy="927227"/>
            </a:xfrm>
            <a:custGeom>
              <a:avLst/>
              <a:gdLst/>
              <a:ahLst/>
              <a:cxnLst/>
              <a:rect r="r" b="b" t="t" l="l"/>
              <a:pathLst>
                <a:path h="927227" w="1706880">
                  <a:moveTo>
                    <a:pt x="751332" y="927227"/>
                  </a:moveTo>
                  <a:cubicBezTo>
                    <a:pt x="513715" y="927227"/>
                    <a:pt x="306451" y="774954"/>
                    <a:pt x="235458" y="548386"/>
                  </a:cubicBezTo>
                  <a:cubicBezTo>
                    <a:pt x="234823" y="546354"/>
                    <a:pt x="235204" y="544195"/>
                    <a:pt x="236474" y="542417"/>
                  </a:cubicBezTo>
                  <a:cubicBezTo>
                    <a:pt x="237744" y="540639"/>
                    <a:pt x="239649" y="539750"/>
                    <a:pt x="241808" y="539750"/>
                  </a:cubicBezTo>
                  <a:lnTo>
                    <a:pt x="1465072" y="539750"/>
                  </a:lnTo>
                  <a:cubicBezTo>
                    <a:pt x="1467231" y="539750"/>
                    <a:pt x="1469136" y="540766"/>
                    <a:pt x="1470406" y="542417"/>
                  </a:cubicBezTo>
                  <a:cubicBezTo>
                    <a:pt x="1471676" y="544068"/>
                    <a:pt x="1472057" y="546354"/>
                    <a:pt x="1471422" y="548386"/>
                  </a:cubicBezTo>
                  <a:cubicBezTo>
                    <a:pt x="1400429" y="774954"/>
                    <a:pt x="1193165" y="927227"/>
                    <a:pt x="955548" y="927227"/>
                  </a:cubicBezTo>
                  <a:lnTo>
                    <a:pt x="751332" y="927227"/>
                  </a:lnTo>
                  <a:close/>
                  <a:moveTo>
                    <a:pt x="141605" y="283210"/>
                  </a:moveTo>
                  <a:cubicBezTo>
                    <a:pt x="63500" y="283210"/>
                    <a:pt x="0" y="219710"/>
                    <a:pt x="0" y="141605"/>
                  </a:cubicBezTo>
                  <a:cubicBezTo>
                    <a:pt x="0" y="63500"/>
                    <a:pt x="63500" y="0"/>
                    <a:pt x="141605" y="0"/>
                  </a:cubicBezTo>
                  <a:lnTo>
                    <a:pt x="1565275" y="0"/>
                  </a:lnTo>
                  <a:cubicBezTo>
                    <a:pt x="1643380" y="0"/>
                    <a:pt x="1706880" y="63500"/>
                    <a:pt x="1706880" y="141605"/>
                  </a:cubicBezTo>
                  <a:cubicBezTo>
                    <a:pt x="1706880" y="219710"/>
                    <a:pt x="1643380" y="283210"/>
                    <a:pt x="1565275" y="283210"/>
                  </a:cubicBezTo>
                  <a:lnTo>
                    <a:pt x="141605" y="283210"/>
                  </a:lnTo>
                  <a:close/>
                </a:path>
              </a:pathLst>
            </a:custGeom>
            <a:solidFill>
              <a:srgbClr val="EB04A3">
                <a:alpha val="35686"/>
              </a:srgbClr>
            </a:solidFill>
          </p:spPr>
        </p:sp>
        <p:sp>
          <p:nvSpPr>
            <p:cNvPr name="Freeform 15" id="15"/>
            <p:cNvSpPr/>
            <p:nvPr/>
          </p:nvSpPr>
          <p:spPr>
            <a:xfrm flipH="false" flipV="false" rot="0">
              <a:off x="1047242" y="3300095"/>
              <a:ext cx="1693418" cy="913765"/>
            </a:xfrm>
            <a:custGeom>
              <a:avLst/>
              <a:gdLst/>
              <a:ahLst/>
              <a:cxnLst/>
              <a:rect r="r" b="b" t="t" l="l"/>
              <a:pathLst>
                <a:path h="913765" w="1693418">
                  <a:moveTo>
                    <a:pt x="235077" y="539623"/>
                  </a:moveTo>
                  <a:lnTo>
                    <a:pt x="1458341" y="539623"/>
                  </a:lnTo>
                  <a:cubicBezTo>
                    <a:pt x="1390396" y="756412"/>
                    <a:pt x="1187958" y="913765"/>
                    <a:pt x="948817" y="913765"/>
                  </a:cubicBezTo>
                  <a:lnTo>
                    <a:pt x="744601" y="913765"/>
                  </a:lnTo>
                  <a:cubicBezTo>
                    <a:pt x="505460" y="913765"/>
                    <a:pt x="303022" y="756412"/>
                    <a:pt x="235077" y="539623"/>
                  </a:cubicBezTo>
                  <a:close/>
                  <a:moveTo>
                    <a:pt x="0" y="134874"/>
                  </a:moveTo>
                  <a:lnTo>
                    <a:pt x="0" y="134874"/>
                  </a:lnTo>
                  <a:cubicBezTo>
                    <a:pt x="0" y="209423"/>
                    <a:pt x="60452" y="269748"/>
                    <a:pt x="134874" y="269748"/>
                  </a:cubicBezTo>
                  <a:lnTo>
                    <a:pt x="1558544" y="269748"/>
                  </a:lnTo>
                  <a:cubicBezTo>
                    <a:pt x="1633093" y="269748"/>
                    <a:pt x="1693418" y="209296"/>
                    <a:pt x="1693418" y="134874"/>
                  </a:cubicBezTo>
                  <a:lnTo>
                    <a:pt x="1693418" y="134874"/>
                  </a:lnTo>
                  <a:cubicBezTo>
                    <a:pt x="1693418" y="60325"/>
                    <a:pt x="1632966" y="0"/>
                    <a:pt x="1558544" y="0"/>
                  </a:cubicBezTo>
                  <a:lnTo>
                    <a:pt x="134874" y="0"/>
                  </a:lnTo>
                  <a:cubicBezTo>
                    <a:pt x="60325" y="0"/>
                    <a:pt x="0" y="60452"/>
                    <a:pt x="0" y="134874"/>
                  </a:cubicBezTo>
                  <a:close/>
                </a:path>
              </a:pathLst>
            </a:custGeom>
            <a:solidFill>
              <a:srgbClr val="EB04A3">
                <a:alpha val="35686"/>
              </a:srgbClr>
            </a:solidFill>
          </p:spPr>
        </p:sp>
        <p:sp>
          <p:nvSpPr>
            <p:cNvPr name="Freeform 16" id="16"/>
            <p:cNvSpPr/>
            <p:nvPr/>
          </p:nvSpPr>
          <p:spPr>
            <a:xfrm flipH="false" flipV="false" rot="0">
              <a:off x="1384173" y="1561465"/>
              <a:ext cx="1019302" cy="1475359"/>
            </a:xfrm>
            <a:custGeom>
              <a:avLst/>
              <a:gdLst/>
              <a:ahLst/>
              <a:cxnLst/>
              <a:rect r="r" b="b" t="t" l="l"/>
              <a:pathLst>
                <a:path h="1475359" w="1019302">
                  <a:moveTo>
                    <a:pt x="439293" y="1475359"/>
                  </a:moveTo>
                  <a:cubicBezTo>
                    <a:pt x="435610" y="1475359"/>
                    <a:pt x="432689" y="1472438"/>
                    <a:pt x="432689" y="1468755"/>
                  </a:cubicBezTo>
                  <a:lnTo>
                    <a:pt x="432689" y="541655"/>
                  </a:lnTo>
                  <a:lnTo>
                    <a:pt x="1905" y="110871"/>
                  </a:lnTo>
                  <a:cubicBezTo>
                    <a:pt x="635" y="109601"/>
                    <a:pt x="0" y="107950"/>
                    <a:pt x="0" y="106172"/>
                  </a:cubicBezTo>
                  <a:cubicBezTo>
                    <a:pt x="0" y="104394"/>
                    <a:pt x="635" y="102743"/>
                    <a:pt x="1905" y="101473"/>
                  </a:cubicBezTo>
                  <a:lnTo>
                    <a:pt x="101473" y="1905"/>
                  </a:lnTo>
                  <a:cubicBezTo>
                    <a:pt x="102743" y="635"/>
                    <a:pt x="104394" y="0"/>
                    <a:pt x="106172" y="0"/>
                  </a:cubicBezTo>
                  <a:cubicBezTo>
                    <a:pt x="107950" y="0"/>
                    <a:pt x="109601" y="635"/>
                    <a:pt x="110871" y="1905"/>
                  </a:cubicBezTo>
                  <a:lnTo>
                    <a:pt x="509651" y="400685"/>
                  </a:lnTo>
                  <a:lnTo>
                    <a:pt x="908431" y="1905"/>
                  </a:lnTo>
                  <a:cubicBezTo>
                    <a:pt x="909701" y="635"/>
                    <a:pt x="911479" y="0"/>
                    <a:pt x="913130" y="0"/>
                  </a:cubicBezTo>
                  <a:cubicBezTo>
                    <a:pt x="914781" y="0"/>
                    <a:pt x="916559" y="635"/>
                    <a:pt x="917829" y="1905"/>
                  </a:cubicBezTo>
                  <a:lnTo>
                    <a:pt x="1017397" y="101473"/>
                  </a:lnTo>
                  <a:cubicBezTo>
                    <a:pt x="1018667" y="102743"/>
                    <a:pt x="1019302" y="104394"/>
                    <a:pt x="1019302" y="106172"/>
                  </a:cubicBezTo>
                  <a:cubicBezTo>
                    <a:pt x="1019302" y="107950"/>
                    <a:pt x="1018667" y="109601"/>
                    <a:pt x="1017397" y="110871"/>
                  </a:cubicBezTo>
                  <a:lnTo>
                    <a:pt x="586867" y="541655"/>
                  </a:lnTo>
                  <a:lnTo>
                    <a:pt x="586867" y="1468755"/>
                  </a:lnTo>
                  <a:cubicBezTo>
                    <a:pt x="586867" y="1472438"/>
                    <a:pt x="583946" y="1475359"/>
                    <a:pt x="580263" y="1475359"/>
                  </a:cubicBezTo>
                  <a:lnTo>
                    <a:pt x="439293" y="1475359"/>
                  </a:lnTo>
                  <a:close/>
                </a:path>
              </a:pathLst>
            </a:custGeom>
            <a:solidFill>
              <a:srgbClr val="000000">
                <a:alpha val="35686"/>
              </a:srgbClr>
            </a:solidFill>
          </p:spPr>
        </p:sp>
        <p:sp>
          <p:nvSpPr>
            <p:cNvPr name="Freeform 17" id="17"/>
            <p:cNvSpPr/>
            <p:nvPr/>
          </p:nvSpPr>
          <p:spPr>
            <a:xfrm flipH="false" flipV="false" rot="0">
              <a:off x="1390777" y="1568196"/>
              <a:ext cx="1006348" cy="1462024"/>
            </a:xfrm>
            <a:custGeom>
              <a:avLst/>
              <a:gdLst/>
              <a:ahLst/>
              <a:cxnLst/>
              <a:rect r="r" b="b" t="t" l="l"/>
              <a:pathLst>
                <a:path h="1462024" w="1006348">
                  <a:moveTo>
                    <a:pt x="1006348" y="99568"/>
                  </a:moveTo>
                  <a:lnTo>
                    <a:pt x="573659" y="532257"/>
                  </a:lnTo>
                  <a:lnTo>
                    <a:pt x="573659" y="1462024"/>
                  </a:lnTo>
                  <a:lnTo>
                    <a:pt x="432689" y="1462024"/>
                  </a:lnTo>
                  <a:lnTo>
                    <a:pt x="432689" y="532257"/>
                  </a:lnTo>
                  <a:lnTo>
                    <a:pt x="0" y="99568"/>
                  </a:lnTo>
                  <a:lnTo>
                    <a:pt x="99568" y="0"/>
                  </a:lnTo>
                  <a:lnTo>
                    <a:pt x="503047" y="403479"/>
                  </a:lnTo>
                  <a:lnTo>
                    <a:pt x="906526" y="0"/>
                  </a:lnTo>
                  <a:lnTo>
                    <a:pt x="1006094" y="99568"/>
                  </a:lnTo>
                  <a:close/>
                </a:path>
              </a:pathLst>
            </a:custGeom>
            <a:solidFill>
              <a:srgbClr val="000000">
                <a:alpha val="35686"/>
              </a:srgbClr>
            </a:solidFill>
          </p:spPr>
        </p:sp>
        <p:sp>
          <p:nvSpPr>
            <p:cNvPr name="Freeform 18" id="18"/>
            <p:cNvSpPr/>
            <p:nvPr/>
          </p:nvSpPr>
          <p:spPr>
            <a:xfrm flipH="false" flipV="false" rot="0">
              <a:off x="1040511" y="3023489"/>
              <a:ext cx="1706880" cy="822960"/>
            </a:xfrm>
            <a:custGeom>
              <a:avLst/>
              <a:gdLst/>
              <a:ahLst/>
              <a:cxnLst/>
              <a:rect r="r" b="b" t="t" l="l"/>
              <a:pathLst>
                <a:path h="822960" w="1706880">
                  <a:moveTo>
                    <a:pt x="141605" y="822960"/>
                  </a:moveTo>
                  <a:cubicBezTo>
                    <a:pt x="63500" y="822960"/>
                    <a:pt x="0" y="759460"/>
                    <a:pt x="0" y="681355"/>
                  </a:cubicBezTo>
                  <a:cubicBezTo>
                    <a:pt x="0" y="603250"/>
                    <a:pt x="63500" y="539750"/>
                    <a:pt x="141605" y="539750"/>
                  </a:cubicBezTo>
                  <a:lnTo>
                    <a:pt x="1565275" y="539750"/>
                  </a:lnTo>
                  <a:cubicBezTo>
                    <a:pt x="1643380" y="539750"/>
                    <a:pt x="1706880" y="603250"/>
                    <a:pt x="1706880" y="681355"/>
                  </a:cubicBezTo>
                  <a:cubicBezTo>
                    <a:pt x="1706880" y="759460"/>
                    <a:pt x="1643380" y="822960"/>
                    <a:pt x="1565275" y="822960"/>
                  </a:cubicBezTo>
                  <a:lnTo>
                    <a:pt x="141605" y="822960"/>
                  </a:lnTo>
                  <a:close/>
                  <a:moveTo>
                    <a:pt x="141605" y="283210"/>
                  </a:moveTo>
                  <a:cubicBezTo>
                    <a:pt x="63500" y="283210"/>
                    <a:pt x="0" y="219710"/>
                    <a:pt x="0" y="141605"/>
                  </a:cubicBezTo>
                  <a:cubicBezTo>
                    <a:pt x="0" y="63500"/>
                    <a:pt x="63500" y="0"/>
                    <a:pt x="141605" y="0"/>
                  </a:cubicBezTo>
                  <a:lnTo>
                    <a:pt x="1565275" y="0"/>
                  </a:lnTo>
                  <a:cubicBezTo>
                    <a:pt x="1643380" y="0"/>
                    <a:pt x="1706880" y="63500"/>
                    <a:pt x="1706880" y="141605"/>
                  </a:cubicBezTo>
                  <a:cubicBezTo>
                    <a:pt x="1706880" y="219710"/>
                    <a:pt x="1643380" y="283210"/>
                    <a:pt x="1565275" y="283210"/>
                  </a:cubicBezTo>
                  <a:lnTo>
                    <a:pt x="141605" y="283210"/>
                  </a:lnTo>
                  <a:close/>
                </a:path>
              </a:pathLst>
            </a:custGeom>
            <a:solidFill>
              <a:srgbClr val="A4B9FB">
                <a:alpha val="35686"/>
              </a:srgbClr>
            </a:solidFill>
          </p:spPr>
        </p:sp>
        <p:sp>
          <p:nvSpPr>
            <p:cNvPr name="Freeform 19" id="19"/>
            <p:cNvSpPr/>
            <p:nvPr/>
          </p:nvSpPr>
          <p:spPr>
            <a:xfrm flipH="false" flipV="false" rot="0">
              <a:off x="1047242" y="3030220"/>
              <a:ext cx="1693418" cy="809498"/>
            </a:xfrm>
            <a:custGeom>
              <a:avLst/>
              <a:gdLst/>
              <a:ahLst/>
              <a:cxnLst/>
              <a:rect r="r" b="b" t="t" l="l"/>
              <a:pathLst>
                <a:path h="809498" w="1693418">
                  <a:moveTo>
                    <a:pt x="146558" y="0"/>
                  </a:moveTo>
                  <a:lnTo>
                    <a:pt x="1546860" y="0"/>
                  </a:lnTo>
                  <a:lnTo>
                    <a:pt x="1558544" y="0"/>
                  </a:lnTo>
                  <a:cubicBezTo>
                    <a:pt x="1633093" y="0"/>
                    <a:pt x="1693418" y="60452"/>
                    <a:pt x="1693418" y="134874"/>
                  </a:cubicBezTo>
                  <a:cubicBezTo>
                    <a:pt x="1693418" y="209296"/>
                    <a:pt x="1632966" y="269748"/>
                    <a:pt x="1558544" y="269748"/>
                  </a:cubicBezTo>
                  <a:lnTo>
                    <a:pt x="134874" y="269748"/>
                  </a:lnTo>
                  <a:cubicBezTo>
                    <a:pt x="60325" y="269748"/>
                    <a:pt x="0" y="209296"/>
                    <a:pt x="0" y="134874"/>
                  </a:cubicBezTo>
                  <a:cubicBezTo>
                    <a:pt x="0" y="60452"/>
                    <a:pt x="60452" y="0"/>
                    <a:pt x="134874" y="0"/>
                  </a:cubicBezTo>
                  <a:lnTo>
                    <a:pt x="146558" y="0"/>
                  </a:lnTo>
                  <a:close/>
                  <a:moveTo>
                    <a:pt x="0" y="674624"/>
                  </a:moveTo>
                  <a:cubicBezTo>
                    <a:pt x="0" y="749173"/>
                    <a:pt x="60452" y="809498"/>
                    <a:pt x="134874" y="809498"/>
                  </a:cubicBezTo>
                  <a:lnTo>
                    <a:pt x="235077" y="809498"/>
                  </a:lnTo>
                  <a:lnTo>
                    <a:pt x="1458341" y="809498"/>
                  </a:lnTo>
                  <a:lnTo>
                    <a:pt x="1558544" y="809498"/>
                  </a:lnTo>
                  <a:cubicBezTo>
                    <a:pt x="1633093" y="809498"/>
                    <a:pt x="1693418" y="749046"/>
                    <a:pt x="1693418" y="674624"/>
                  </a:cubicBezTo>
                  <a:cubicBezTo>
                    <a:pt x="1693418" y="600202"/>
                    <a:pt x="1632966" y="539750"/>
                    <a:pt x="1558544" y="539750"/>
                  </a:cubicBezTo>
                  <a:lnTo>
                    <a:pt x="134874" y="539750"/>
                  </a:lnTo>
                  <a:cubicBezTo>
                    <a:pt x="60325" y="539750"/>
                    <a:pt x="0" y="600202"/>
                    <a:pt x="0" y="674624"/>
                  </a:cubicBezTo>
                  <a:close/>
                </a:path>
              </a:pathLst>
            </a:custGeom>
            <a:solidFill>
              <a:srgbClr val="A4B9FB">
                <a:alpha val="35686"/>
              </a:srgbClr>
            </a:solidFill>
          </p:spPr>
        </p:sp>
      </p:grpSp>
      <p:grpSp>
        <p:nvGrpSpPr>
          <p:cNvPr name="Group 20" id="20"/>
          <p:cNvGrpSpPr>
            <a:grpSpLocks noChangeAspect="true"/>
          </p:cNvGrpSpPr>
          <p:nvPr/>
        </p:nvGrpSpPr>
        <p:grpSpPr>
          <a:xfrm rot="0">
            <a:off x="3478044" y="1759544"/>
            <a:ext cx="12773025" cy="7496175"/>
            <a:chOff x="0" y="0"/>
            <a:chExt cx="17030700" cy="9994900"/>
          </a:xfrm>
        </p:grpSpPr>
        <p:sp>
          <p:nvSpPr>
            <p:cNvPr name="Freeform 21" id="21"/>
            <p:cNvSpPr/>
            <p:nvPr/>
          </p:nvSpPr>
          <p:spPr>
            <a:xfrm flipH="false" flipV="false" rot="0">
              <a:off x="0" y="0"/>
              <a:ext cx="17030700" cy="9994900"/>
            </a:xfrm>
            <a:custGeom>
              <a:avLst/>
              <a:gdLst/>
              <a:ahLst/>
              <a:cxnLst/>
              <a:rect r="r" b="b" t="t" l="l"/>
              <a:pathLst>
                <a:path h="9994900" w="17030700">
                  <a:moveTo>
                    <a:pt x="800100" y="0"/>
                  </a:moveTo>
                  <a:cubicBezTo>
                    <a:pt x="358267" y="0"/>
                    <a:pt x="0" y="358267"/>
                    <a:pt x="0" y="800100"/>
                  </a:cubicBezTo>
                  <a:lnTo>
                    <a:pt x="0" y="9198229"/>
                  </a:lnTo>
                  <a:cubicBezTo>
                    <a:pt x="0" y="9614916"/>
                    <a:pt x="318516" y="9957181"/>
                    <a:pt x="725424" y="9994900"/>
                  </a:cubicBezTo>
                  <a:lnTo>
                    <a:pt x="16306673" y="9994900"/>
                  </a:lnTo>
                  <a:cubicBezTo>
                    <a:pt x="16698213" y="9958705"/>
                    <a:pt x="17007839" y="9640443"/>
                    <a:pt x="17030700" y="9245219"/>
                  </a:cubicBezTo>
                  <a:lnTo>
                    <a:pt x="17030700" y="9245219"/>
                  </a:lnTo>
                  <a:lnTo>
                    <a:pt x="17030700" y="753491"/>
                  </a:lnTo>
                  <a:lnTo>
                    <a:pt x="17030700" y="753491"/>
                  </a:lnTo>
                  <a:cubicBezTo>
                    <a:pt x="17019270" y="558292"/>
                    <a:pt x="16936720" y="373380"/>
                    <a:pt x="16797655" y="234315"/>
                  </a:cubicBezTo>
                  <a:cubicBezTo>
                    <a:pt x="16647668" y="84328"/>
                    <a:pt x="16444213" y="0"/>
                    <a:pt x="16231997" y="0"/>
                  </a:cubicBezTo>
                  <a:close/>
                </a:path>
              </a:pathLst>
            </a:custGeom>
            <a:blipFill>
              <a:blip r:embed="rId12">
                <a:alphaModFix amt="36000"/>
              </a:blip>
              <a:stretch>
                <a:fillRect l="0" t="0" r="0" b="0"/>
              </a:stretch>
            </a:blipFill>
          </p:spPr>
        </p:sp>
      </p:grpSp>
      <p:sp>
        <p:nvSpPr>
          <p:cNvPr name="TextBox 22" id="22"/>
          <p:cNvSpPr txBox="true"/>
          <p:nvPr/>
        </p:nvSpPr>
        <p:spPr>
          <a:xfrm rot="0">
            <a:off x="6347946" y="2877102"/>
            <a:ext cx="5703675" cy="5497506"/>
          </a:xfrm>
          <a:prstGeom prst="rect">
            <a:avLst/>
          </a:prstGeom>
        </p:spPr>
        <p:txBody>
          <a:bodyPr anchor="t" rtlCol="false" tIns="0" lIns="0" bIns="0" rIns="0">
            <a:spAutoFit/>
          </a:bodyPr>
          <a:lstStyle/>
          <a:p>
            <a:pPr algn="ctr">
              <a:lnSpc>
                <a:spcPts val="21594"/>
              </a:lnSpc>
            </a:pPr>
            <a:r>
              <a:rPr lang="en-US" sz="18504" spc="407">
                <a:solidFill>
                  <a:srgbClr val="000000"/>
                </a:solidFill>
                <a:latin typeface="Pompiere"/>
                <a:ea typeface="Pompiere"/>
                <a:cs typeface="Pompiere"/>
                <a:sym typeface="Pompiere"/>
              </a:rPr>
              <a:t>THANK YOU!</a:t>
            </a:r>
          </a:p>
        </p:txBody>
      </p:sp>
      <p:sp>
        <p:nvSpPr>
          <p:cNvPr name="TextBox 23" id="23"/>
          <p:cNvSpPr txBox="true"/>
          <p:nvPr/>
        </p:nvSpPr>
        <p:spPr>
          <a:xfrm rot="0">
            <a:off x="6041136" y="7796079"/>
            <a:ext cx="12773025" cy="691291"/>
          </a:xfrm>
          <a:prstGeom prst="rect">
            <a:avLst/>
          </a:prstGeom>
        </p:spPr>
        <p:txBody>
          <a:bodyPr anchor="t" rtlCol="false" tIns="0" lIns="0" bIns="0" rIns="0">
            <a:spAutoFit/>
          </a:bodyPr>
          <a:lstStyle/>
          <a:p>
            <a:pPr algn="ctr">
              <a:lnSpc>
                <a:spcPts val="5696"/>
              </a:lnSpc>
              <a:spcBef>
                <a:spcPct val="0"/>
              </a:spcBef>
            </a:pPr>
            <a:r>
              <a:rPr lang="en-US" b="true" sz="4282" spc="239">
                <a:solidFill>
                  <a:srgbClr val="000000"/>
                </a:solidFill>
                <a:latin typeface="Open Sans Condensed Bold"/>
                <a:ea typeface="Open Sans Condensed Bold"/>
                <a:cs typeface="Open Sans Condensed Bold"/>
                <a:sym typeface="Open Sans Condensed Bold"/>
              </a:rPr>
              <a:t>By priyanshi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DAGa93d7FtA</dc:identifier>
  <dcterms:modified xsi:type="dcterms:W3CDTF">2011-08-01T06:04:30Z</dcterms:modified>
  <cp:revision>1</cp:revision>
  <dc:title>ZOMATO CASE STUDY PRESENTATION.pdf</dc:title>
</cp:coreProperties>
</file>