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0" r:id="rId13"/>
    <p:sldId id="281" r:id="rId14"/>
    <p:sldId id="268" r:id="rId15"/>
    <p:sldId id="269" r:id="rId16"/>
    <p:sldId id="277" r:id="rId17"/>
    <p:sldId id="278" r:id="rId18"/>
    <p:sldId id="270" r:id="rId19"/>
    <p:sldId id="279" r:id="rId20"/>
    <p:sldId id="282" r:id="rId21"/>
    <p:sldId id="276" r:id="rId22"/>
    <p:sldId id="283"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EF470-23DD-4EFF-A51C-C5C25B8275B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7D02B366-4DB1-4DBE-8BD1-8BDE909AE743}">
      <dgm:prSet phldrT="[Text]"/>
      <dgm:spPr/>
      <dgm:t>
        <a:bodyPr/>
        <a:lstStyle/>
        <a:p>
          <a:r>
            <a:rPr lang="en-US" dirty="0"/>
            <a:t>2</a:t>
          </a:r>
          <a:endParaRPr lang="en-IN" dirty="0"/>
        </a:p>
      </dgm:t>
    </dgm:pt>
    <dgm:pt modelId="{E5B227F1-3FE7-4F87-8F6A-D7F7AB3922A3}" type="parTrans" cxnId="{017D96E6-BC53-4540-9DE2-EBA0B2EF10D7}">
      <dgm:prSet/>
      <dgm:spPr/>
      <dgm:t>
        <a:bodyPr/>
        <a:lstStyle/>
        <a:p>
          <a:endParaRPr lang="en-IN"/>
        </a:p>
      </dgm:t>
    </dgm:pt>
    <dgm:pt modelId="{642AC7AC-0E0D-4C16-8A7C-F407A294DA8B}" type="sibTrans" cxnId="{017D96E6-BC53-4540-9DE2-EBA0B2EF10D7}">
      <dgm:prSet/>
      <dgm:spPr/>
      <dgm:t>
        <a:bodyPr/>
        <a:lstStyle/>
        <a:p>
          <a:endParaRPr lang="en-IN"/>
        </a:p>
      </dgm:t>
    </dgm:pt>
    <dgm:pt modelId="{D82786B5-731A-4E64-8B3D-016E2B640DD5}">
      <dgm:prSet phldrT="[Text]"/>
      <dgm:spPr/>
      <dgm:t>
        <a:bodyPr/>
        <a:lstStyle/>
        <a:p>
          <a:r>
            <a:rPr lang="en-IN" dirty="0"/>
            <a:t>Exploratory Analysis and Inferences</a:t>
          </a:r>
          <a:r>
            <a:rPr lang="en-US" dirty="0">
              <a:solidFill>
                <a:schemeClr val="tx1">
                  <a:lumMod val="95000"/>
                  <a:lumOff val="5000"/>
                </a:schemeClr>
              </a:solidFill>
            </a:rPr>
            <a:t>.</a:t>
          </a:r>
          <a:endParaRPr lang="en-IN" dirty="0">
            <a:solidFill>
              <a:schemeClr val="tx1">
                <a:lumMod val="95000"/>
                <a:lumOff val="5000"/>
              </a:schemeClr>
            </a:solidFill>
          </a:endParaRPr>
        </a:p>
      </dgm:t>
    </dgm:pt>
    <dgm:pt modelId="{B7C2CE5C-C887-495E-98E1-D193FACA2E5C}" type="parTrans" cxnId="{48AEDD8C-4F26-4473-8609-8209F229D084}">
      <dgm:prSet/>
      <dgm:spPr/>
      <dgm:t>
        <a:bodyPr/>
        <a:lstStyle/>
        <a:p>
          <a:endParaRPr lang="en-IN"/>
        </a:p>
      </dgm:t>
    </dgm:pt>
    <dgm:pt modelId="{C62182B6-1EF6-4A66-BAAC-DAF6DC02B048}" type="sibTrans" cxnId="{48AEDD8C-4F26-4473-8609-8209F229D084}">
      <dgm:prSet/>
      <dgm:spPr/>
      <dgm:t>
        <a:bodyPr/>
        <a:lstStyle/>
        <a:p>
          <a:endParaRPr lang="en-IN"/>
        </a:p>
      </dgm:t>
    </dgm:pt>
    <dgm:pt modelId="{F5E35683-98B5-4524-892D-65D5AC1C6FF7}">
      <dgm:prSet phldrT="[Text]"/>
      <dgm:spPr/>
      <dgm:t>
        <a:bodyPr/>
        <a:lstStyle/>
        <a:p>
          <a:r>
            <a:rPr lang="en-US" dirty="0"/>
            <a:t>3</a:t>
          </a:r>
          <a:endParaRPr lang="en-IN" dirty="0"/>
        </a:p>
      </dgm:t>
    </dgm:pt>
    <dgm:pt modelId="{96C61B3D-DCD2-4166-8CB1-B5D45A9A0AD4}" type="parTrans" cxnId="{C36E8256-40D7-43E0-9ECF-FF0CD52A98E4}">
      <dgm:prSet/>
      <dgm:spPr/>
      <dgm:t>
        <a:bodyPr/>
        <a:lstStyle/>
        <a:p>
          <a:endParaRPr lang="en-IN"/>
        </a:p>
      </dgm:t>
    </dgm:pt>
    <dgm:pt modelId="{E3C736A5-6684-41AF-BE52-7245FD6A2A1D}" type="sibTrans" cxnId="{C36E8256-40D7-43E0-9ECF-FF0CD52A98E4}">
      <dgm:prSet/>
      <dgm:spPr/>
      <dgm:t>
        <a:bodyPr/>
        <a:lstStyle/>
        <a:p>
          <a:endParaRPr lang="en-IN"/>
        </a:p>
      </dgm:t>
    </dgm:pt>
    <dgm:pt modelId="{C6140317-F6AC-4624-85EB-917DD6F5EF1D}">
      <dgm:prSet phldrT="[Text]"/>
      <dgm:spPr/>
      <dgm:t>
        <a:bodyPr/>
        <a:lstStyle/>
        <a:p>
          <a:r>
            <a:rPr lang="en-US" dirty="0"/>
            <a:t>Use of Market Basket Analysis (Association Rules)</a:t>
          </a:r>
          <a:r>
            <a:rPr lang="en-IN" dirty="0"/>
            <a:t>.</a:t>
          </a:r>
        </a:p>
      </dgm:t>
    </dgm:pt>
    <dgm:pt modelId="{6F292EF1-9D25-4BB0-BC8A-6A4B746AFEAB}" type="parTrans" cxnId="{2A326940-5A2E-46CC-8180-5742E4A66A79}">
      <dgm:prSet/>
      <dgm:spPr/>
      <dgm:t>
        <a:bodyPr/>
        <a:lstStyle/>
        <a:p>
          <a:endParaRPr lang="en-IN"/>
        </a:p>
      </dgm:t>
    </dgm:pt>
    <dgm:pt modelId="{BC7137AE-4DC6-4588-BD29-133FF59758B5}" type="sibTrans" cxnId="{2A326940-5A2E-46CC-8180-5742E4A66A79}">
      <dgm:prSet/>
      <dgm:spPr/>
      <dgm:t>
        <a:bodyPr/>
        <a:lstStyle/>
        <a:p>
          <a:endParaRPr lang="en-IN"/>
        </a:p>
      </dgm:t>
    </dgm:pt>
    <dgm:pt modelId="{9FD13CC8-52E5-4FD1-87DC-FBF6E65CBD07}">
      <dgm:prSet phldrT="[Text]"/>
      <dgm:spPr/>
      <dgm:t>
        <a:bodyPr/>
        <a:lstStyle/>
        <a:p>
          <a:r>
            <a:rPr lang="en-US" dirty="0"/>
            <a:t>4</a:t>
          </a:r>
          <a:endParaRPr lang="en-IN" dirty="0"/>
        </a:p>
      </dgm:t>
    </dgm:pt>
    <dgm:pt modelId="{F32BC864-2FE3-4D4F-A0D6-EF32EE55A95E}" type="parTrans" cxnId="{D6D7E518-0978-4F33-85F8-D36454BAB12C}">
      <dgm:prSet/>
      <dgm:spPr/>
      <dgm:t>
        <a:bodyPr/>
        <a:lstStyle/>
        <a:p>
          <a:endParaRPr lang="en-IN"/>
        </a:p>
      </dgm:t>
    </dgm:pt>
    <dgm:pt modelId="{F7239DCB-F0E4-49ED-95C3-6C06BB0B5D36}" type="sibTrans" cxnId="{D6D7E518-0978-4F33-85F8-D36454BAB12C}">
      <dgm:prSet/>
      <dgm:spPr/>
      <dgm:t>
        <a:bodyPr/>
        <a:lstStyle/>
        <a:p>
          <a:endParaRPr lang="en-IN"/>
        </a:p>
      </dgm:t>
    </dgm:pt>
    <dgm:pt modelId="{66D19EE2-C8D2-4424-A60A-B56D85246120}">
      <dgm:prSet phldrT="[Text]"/>
      <dgm:spPr/>
      <dgm:t>
        <a:bodyPr/>
        <a:lstStyle/>
        <a:p>
          <a:r>
            <a:rPr lang="en-IN" dirty="0"/>
            <a:t>Associations Identified</a:t>
          </a:r>
          <a:r>
            <a:rPr lang="en-US" dirty="0"/>
            <a:t>.</a:t>
          </a:r>
          <a:endParaRPr lang="en-IN" dirty="0"/>
        </a:p>
      </dgm:t>
    </dgm:pt>
    <dgm:pt modelId="{4FAF4CFA-7EDC-4CF1-82B0-1E53CE5DD50A}" type="parTrans" cxnId="{84D28A65-89F7-4E3A-8432-3DC46B1A8D3C}">
      <dgm:prSet/>
      <dgm:spPr/>
      <dgm:t>
        <a:bodyPr/>
        <a:lstStyle/>
        <a:p>
          <a:endParaRPr lang="en-IN"/>
        </a:p>
      </dgm:t>
    </dgm:pt>
    <dgm:pt modelId="{BFF0F935-B1A8-412A-B192-BC1580A3AA19}" type="sibTrans" cxnId="{84D28A65-89F7-4E3A-8432-3DC46B1A8D3C}">
      <dgm:prSet/>
      <dgm:spPr/>
      <dgm:t>
        <a:bodyPr/>
        <a:lstStyle/>
        <a:p>
          <a:endParaRPr lang="en-IN"/>
        </a:p>
      </dgm:t>
    </dgm:pt>
    <dgm:pt modelId="{070A1850-03CD-40EB-9122-6AB90F2A331B}">
      <dgm:prSet/>
      <dgm:spPr/>
      <dgm:t>
        <a:bodyPr/>
        <a:lstStyle/>
        <a:p>
          <a:r>
            <a:rPr lang="en-US" dirty="0"/>
            <a:t>Suggestion of Possible Combos with Lucrative Offers.</a:t>
          </a:r>
          <a:endParaRPr lang="en-IN" dirty="0"/>
        </a:p>
      </dgm:t>
    </dgm:pt>
    <dgm:pt modelId="{63878015-3D7D-4AE2-86D1-90B8043C6E5F}" type="parTrans" cxnId="{17C82664-58EB-4445-A247-40EDF30F44BB}">
      <dgm:prSet/>
      <dgm:spPr/>
      <dgm:t>
        <a:bodyPr/>
        <a:lstStyle/>
        <a:p>
          <a:endParaRPr lang="en-IN"/>
        </a:p>
      </dgm:t>
    </dgm:pt>
    <dgm:pt modelId="{0DC185FF-23BF-4697-A2C4-F69413DC0811}" type="sibTrans" cxnId="{17C82664-58EB-4445-A247-40EDF30F44BB}">
      <dgm:prSet/>
      <dgm:spPr/>
      <dgm:t>
        <a:bodyPr/>
        <a:lstStyle/>
        <a:p>
          <a:endParaRPr lang="en-IN"/>
        </a:p>
      </dgm:t>
    </dgm:pt>
    <dgm:pt modelId="{2788CFF3-41E4-4231-B718-95603AD98B8F}">
      <dgm:prSet/>
      <dgm:spPr/>
      <dgm:t>
        <a:bodyPr/>
        <a:lstStyle/>
        <a:p>
          <a:r>
            <a:rPr lang="en-US" dirty="0"/>
            <a:t>5</a:t>
          </a:r>
          <a:endParaRPr lang="en-IN" dirty="0"/>
        </a:p>
      </dgm:t>
    </dgm:pt>
    <dgm:pt modelId="{84745C90-BAC8-4629-8B19-14D3D8850D85}" type="sibTrans" cxnId="{F2CF02FE-B761-4FAE-91C9-8B7965A71C28}">
      <dgm:prSet/>
      <dgm:spPr/>
      <dgm:t>
        <a:bodyPr/>
        <a:lstStyle/>
        <a:p>
          <a:endParaRPr lang="en-IN"/>
        </a:p>
      </dgm:t>
    </dgm:pt>
    <dgm:pt modelId="{A3671BD6-88F7-44EE-B088-9A89DCB5CD63}" type="parTrans" cxnId="{F2CF02FE-B761-4FAE-91C9-8B7965A71C28}">
      <dgm:prSet/>
      <dgm:spPr/>
      <dgm:t>
        <a:bodyPr/>
        <a:lstStyle/>
        <a:p>
          <a:endParaRPr lang="en-IN"/>
        </a:p>
      </dgm:t>
    </dgm:pt>
    <dgm:pt modelId="{CE97A916-DE4B-4309-A33C-59C3B3BB4D67}">
      <dgm:prSet/>
      <dgm:spPr/>
      <dgm:t>
        <a:bodyPr/>
        <a:lstStyle/>
        <a:p>
          <a:r>
            <a:rPr lang="en-US" dirty="0"/>
            <a:t>Problem Statement</a:t>
          </a:r>
          <a:r>
            <a:rPr lang="en-US" dirty="0">
              <a:solidFill>
                <a:schemeClr val="tx1">
                  <a:lumMod val="95000"/>
                  <a:lumOff val="5000"/>
                </a:schemeClr>
              </a:solidFill>
            </a:rPr>
            <a:t>.</a:t>
          </a:r>
          <a:endParaRPr lang="en-IN" dirty="0"/>
        </a:p>
      </dgm:t>
    </dgm:pt>
    <dgm:pt modelId="{AFC1BC49-D410-4DD1-A967-E24CCA13204B}" type="parTrans" cxnId="{E80D9FCF-CCD5-4C62-9A40-DEC7A820D7D6}">
      <dgm:prSet/>
      <dgm:spPr/>
      <dgm:t>
        <a:bodyPr/>
        <a:lstStyle/>
        <a:p>
          <a:endParaRPr lang="en-IN"/>
        </a:p>
      </dgm:t>
    </dgm:pt>
    <dgm:pt modelId="{A1C1D03D-EAA6-4306-86CE-BBF086FFC50A}" type="sibTrans" cxnId="{E80D9FCF-CCD5-4C62-9A40-DEC7A820D7D6}">
      <dgm:prSet/>
      <dgm:spPr/>
      <dgm:t>
        <a:bodyPr/>
        <a:lstStyle/>
        <a:p>
          <a:endParaRPr lang="en-IN"/>
        </a:p>
      </dgm:t>
    </dgm:pt>
    <dgm:pt modelId="{46C9AC93-C868-440F-8EC9-212D54A926F1}">
      <dgm:prSet/>
      <dgm:spPr/>
      <dgm:t>
        <a:bodyPr/>
        <a:lstStyle/>
        <a:p>
          <a:r>
            <a:rPr lang="en-US" dirty="0"/>
            <a:t>1</a:t>
          </a:r>
          <a:endParaRPr lang="en-IN" dirty="0"/>
        </a:p>
      </dgm:t>
    </dgm:pt>
    <dgm:pt modelId="{339C74A8-237E-4369-8A0C-4D84B2BF01EB}" type="sibTrans" cxnId="{BB4384FC-EA27-4628-8003-FA854BD1CE0A}">
      <dgm:prSet/>
      <dgm:spPr/>
      <dgm:t>
        <a:bodyPr/>
        <a:lstStyle/>
        <a:p>
          <a:endParaRPr lang="en-IN"/>
        </a:p>
      </dgm:t>
    </dgm:pt>
    <dgm:pt modelId="{9CE7FDC6-D823-4A6B-85D5-3C6F49CA3239}" type="parTrans" cxnId="{BB4384FC-EA27-4628-8003-FA854BD1CE0A}">
      <dgm:prSet/>
      <dgm:spPr/>
      <dgm:t>
        <a:bodyPr/>
        <a:lstStyle/>
        <a:p>
          <a:endParaRPr lang="en-IN"/>
        </a:p>
      </dgm:t>
    </dgm:pt>
    <dgm:pt modelId="{50361CC3-F421-447C-B604-7688F453ECA0}">
      <dgm:prSet/>
      <dgm:spPr/>
      <dgm:t>
        <a:bodyPr/>
        <a:lstStyle/>
        <a:p>
          <a:r>
            <a:rPr lang="en-US" smtClean="0"/>
            <a:t>Suggestion of Possible Combos with Lucrative Offers.</a:t>
          </a:r>
          <a:endParaRPr lang="en-US"/>
        </a:p>
      </dgm:t>
    </dgm:pt>
    <dgm:pt modelId="{2A3F0BBB-F427-42AA-A7AB-55DF36425560}" type="parTrans" cxnId="{EE596A75-31C6-4023-909E-C27B7BF42450}">
      <dgm:prSet/>
      <dgm:spPr/>
      <dgm:t>
        <a:bodyPr/>
        <a:lstStyle/>
        <a:p>
          <a:endParaRPr lang="en-US"/>
        </a:p>
      </dgm:t>
    </dgm:pt>
    <dgm:pt modelId="{884BC3F0-8FA8-49FF-93E9-AB02FB293107}" type="sibTrans" cxnId="{EE596A75-31C6-4023-909E-C27B7BF42450}">
      <dgm:prSet/>
      <dgm:spPr/>
      <dgm:t>
        <a:bodyPr/>
        <a:lstStyle/>
        <a:p>
          <a:endParaRPr lang="en-US"/>
        </a:p>
      </dgm:t>
    </dgm:pt>
    <dgm:pt modelId="{9A35E8D3-1186-44AB-8FEA-7DA382C143B0}">
      <dgm:prSet/>
      <dgm:spPr/>
      <dgm:t>
        <a:bodyPr/>
        <a:lstStyle/>
        <a:p>
          <a:r>
            <a:rPr lang="en-US" dirty="0" smtClean="0"/>
            <a:t>Suggestions to increase the business Sales</a:t>
          </a:r>
          <a:endParaRPr lang="en-US" dirty="0"/>
        </a:p>
      </dgm:t>
    </dgm:pt>
    <dgm:pt modelId="{6873BA61-B265-46D2-9FB2-DC4255403159}" type="parTrans" cxnId="{D2885FC1-8712-40FD-A8CB-A858091D258B}">
      <dgm:prSet/>
      <dgm:spPr/>
      <dgm:t>
        <a:bodyPr/>
        <a:lstStyle/>
        <a:p>
          <a:endParaRPr lang="en-US"/>
        </a:p>
      </dgm:t>
    </dgm:pt>
    <dgm:pt modelId="{979C5BEE-65A4-45F7-BD8D-51250ACF967B}" type="sibTrans" cxnId="{D2885FC1-8712-40FD-A8CB-A858091D258B}">
      <dgm:prSet/>
      <dgm:spPr/>
      <dgm:t>
        <a:bodyPr/>
        <a:lstStyle/>
        <a:p>
          <a:endParaRPr lang="en-US"/>
        </a:p>
      </dgm:t>
    </dgm:pt>
    <dgm:pt modelId="{20BED8A7-A40F-4173-8528-63C6F97BA684}" type="pres">
      <dgm:prSet presAssocID="{481EF470-23DD-4EFF-A51C-C5C25B8275BD}" presName="linearFlow" presStyleCnt="0">
        <dgm:presLayoutVars>
          <dgm:dir/>
          <dgm:animLvl val="lvl"/>
          <dgm:resizeHandles val="exact"/>
        </dgm:presLayoutVars>
      </dgm:prSet>
      <dgm:spPr/>
      <dgm:t>
        <a:bodyPr/>
        <a:lstStyle/>
        <a:p>
          <a:endParaRPr lang="en-US"/>
        </a:p>
      </dgm:t>
    </dgm:pt>
    <dgm:pt modelId="{DBB5FBB9-993F-46F3-9414-D26864F86A48}" type="pres">
      <dgm:prSet presAssocID="{46C9AC93-C868-440F-8EC9-212D54A926F1}" presName="composite" presStyleCnt="0"/>
      <dgm:spPr/>
    </dgm:pt>
    <dgm:pt modelId="{BE157B3F-3669-485F-AA32-8E721B6EA93E}" type="pres">
      <dgm:prSet presAssocID="{46C9AC93-C868-440F-8EC9-212D54A926F1}" presName="parentText" presStyleLbl="alignNode1" presStyleIdx="0" presStyleCnt="6">
        <dgm:presLayoutVars>
          <dgm:chMax val="1"/>
          <dgm:bulletEnabled val="1"/>
        </dgm:presLayoutVars>
      </dgm:prSet>
      <dgm:spPr>
        <a:prstGeom prst="flowChartConnector">
          <a:avLst/>
        </a:prstGeom>
      </dgm:spPr>
      <dgm:t>
        <a:bodyPr/>
        <a:lstStyle/>
        <a:p>
          <a:endParaRPr lang="en-US"/>
        </a:p>
      </dgm:t>
    </dgm:pt>
    <dgm:pt modelId="{B52B5079-D4C5-430C-8A07-311D83A74705}" type="pres">
      <dgm:prSet presAssocID="{46C9AC93-C868-440F-8EC9-212D54A926F1}" presName="descendantText" presStyleLbl="alignAcc1" presStyleIdx="0" presStyleCnt="6">
        <dgm:presLayoutVars>
          <dgm:bulletEnabled val="1"/>
        </dgm:presLayoutVars>
      </dgm:prSet>
      <dgm:spPr/>
      <dgm:t>
        <a:bodyPr/>
        <a:lstStyle/>
        <a:p>
          <a:endParaRPr lang="en-US"/>
        </a:p>
      </dgm:t>
    </dgm:pt>
    <dgm:pt modelId="{C0BB4C73-7ECC-416D-B0D2-DF63ED04AC84}" type="pres">
      <dgm:prSet presAssocID="{339C74A8-237E-4369-8A0C-4D84B2BF01EB}" presName="sp" presStyleCnt="0"/>
      <dgm:spPr/>
    </dgm:pt>
    <dgm:pt modelId="{B38CB5A7-2F07-477B-9563-18888C00823E}" type="pres">
      <dgm:prSet presAssocID="{7D02B366-4DB1-4DBE-8BD1-8BDE909AE743}" presName="composite" presStyleCnt="0"/>
      <dgm:spPr/>
    </dgm:pt>
    <dgm:pt modelId="{56CEE331-BC5A-4156-91A0-F4C4BAF3087A}" type="pres">
      <dgm:prSet presAssocID="{7D02B366-4DB1-4DBE-8BD1-8BDE909AE743}" presName="parentText" presStyleLbl="alignNode1" presStyleIdx="1" presStyleCnt="6">
        <dgm:presLayoutVars>
          <dgm:chMax val="1"/>
          <dgm:bulletEnabled val="1"/>
        </dgm:presLayoutVars>
      </dgm:prSet>
      <dgm:spPr>
        <a:prstGeom prst="flowChartConnector">
          <a:avLst/>
        </a:prstGeom>
      </dgm:spPr>
      <dgm:t>
        <a:bodyPr/>
        <a:lstStyle/>
        <a:p>
          <a:endParaRPr lang="en-US"/>
        </a:p>
      </dgm:t>
    </dgm:pt>
    <dgm:pt modelId="{77223724-E798-4C9B-B766-4560F7B4DCDD}" type="pres">
      <dgm:prSet presAssocID="{7D02B366-4DB1-4DBE-8BD1-8BDE909AE743}" presName="descendantText" presStyleLbl="alignAcc1" presStyleIdx="1" presStyleCnt="6">
        <dgm:presLayoutVars>
          <dgm:bulletEnabled val="1"/>
        </dgm:presLayoutVars>
      </dgm:prSet>
      <dgm:spPr/>
      <dgm:t>
        <a:bodyPr/>
        <a:lstStyle/>
        <a:p>
          <a:endParaRPr lang="en-US"/>
        </a:p>
      </dgm:t>
    </dgm:pt>
    <dgm:pt modelId="{37697BB1-D11E-42DB-AB09-43790DD2984C}" type="pres">
      <dgm:prSet presAssocID="{642AC7AC-0E0D-4C16-8A7C-F407A294DA8B}" presName="sp" presStyleCnt="0"/>
      <dgm:spPr/>
    </dgm:pt>
    <dgm:pt modelId="{102745B3-D667-42FF-90CC-4DB2754089BE}" type="pres">
      <dgm:prSet presAssocID="{F5E35683-98B5-4524-892D-65D5AC1C6FF7}" presName="composite" presStyleCnt="0"/>
      <dgm:spPr/>
    </dgm:pt>
    <dgm:pt modelId="{E61700D1-A081-47E4-868A-C8B0B2F95189}" type="pres">
      <dgm:prSet presAssocID="{F5E35683-98B5-4524-892D-65D5AC1C6FF7}" presName="parentText" presStyleLbl="alignNode1" presStyleIdx="2" presStyleCnt="6">
        <dgm:presLayoutVars>
          <dgm:chMax val="1"/>
          <dgm:bulletEnabled val="1"/>
        </dgm:presLayoutVars>
      </dgm:prSet>
      <dgm:spPr>
        <a:prstGeom prst="flowChartConnector">
          <a:avLst/>
        </a:prstGeom>
      </dgm:spPr>
      <dgm:t>
        <a:bodyPr/>
        <a:lstStyle/>
        <a:p>
          <a:endParaRPr lang="en-US"/>
        </a:p>
      </dgm:t>
    </dgm:pt>
    <dgm:pt modelId="{4F6FE381-308C-4DC5-BCA0-05F522CCF798}" type="pres">
      <dgm:prSet presAssocID="{F5E35683-98B5-4524-892D-65D5AC1C6FF7}" presName="descendantText" presStyleLbl="alignAcc1" presStyleIdx="2" presStyleCnt="6">
        <dgm:presLayoutVars>
          <dgm:bulletEnabled val="1"/>
        </dgm:presLayoutVars>
      </dgm:prSet>
      <dgm:spPr/>
      <dgm:t>
        <a:bodyPr/>
        <a:lstStyle/>
        <a:p>
          <a:endParaRPr lang="en-US"/>
        </a:p>
      </dgm:t>
    </dgm:pt>
    <dgm:pt modelId="{F147185D-F44C-4EAB-BBA4-2BBF88550507}" type="pres">
      <dgm:prSet presAssocID="{E3C736A5-6684-41AF-BE52-7245FD6A2A1D}" presName="sp" presStyleCnt="0"/>
      <dgm:spPr/>
    </dgm:pt>
    <dgm:pt modelId="{7EE2F9CE-B3C4-447E-B275-4CF84AED5D55}" type="pres">
      <dgm:prSet presAssocID="{9FD13CC8-52E5-4FD1-87DC-FBF6E65CBD07}" presName="composite" presStyleCnt="0"/>
      <dgm:spPr/>
    </dgm:pt>
    <dgm:pt modelId="{10A817CC-5DF9-466E-AE7C-DC9808655E08}" type="pres">
      <dgm:prSet presAssocID="{9FD13CC8-52E5-4FD1-87DC-FBF6E65CBD07}" presName="parentText" presStyleLbl="alignNode1" presStyleIdx="3" presStyleCnt="6">
        <dgm:presLayoutVars>
          <dgm:chMax val="1"/>
          <dgm:bulletEnabled val="1"/>
        </dgm:presLayoutVars>
      </dgm:prSet>
      <dgm:spPr>
        <a:prstGeom prst="flowChartConnector">
          <a:avLst/>
        </a:prstGeom>
      </dgm:spPr>
      <dgm:t>
        <a:bodyPr/>
        <a:lstStyle/>
        <a:p>
          <a:endParaRPr lang="en-US"/>
        </a:p>
      </dgm:t>
    </dgm:pt>
    <dgm:pt modelId="{3E17259B-A970-41A1-B46B-54B7E6F75771}" type="pres">
      <dgm:prSet presAssocID="{9FD13CC8-52E5-4FD1-87DC-FBF6E65CBD07}" presName="descendantText" presStyleLbl="alignAcc1" presStyleIdx="3" presStyleCnt="6">
        <dgm:presLayoutVars>
          <dgm:bulletEnabled val="1"/>
        </dgm:presLayoutVars>
      </dgm:prSet>
      <dgm:spPr/>
      <dgm:t>
        <a:bodyPr/>
        <a:lstStyle/>
        <a:p>
          <a:endParaRPr lang="en-US"/>
        </a:p>
      </dgm:t>
    </dgm:pt>
    <dgm:pt modelId="{30A23E92-D4F6-4EE4-926C-0DC620D679CE}" type="pres">
      <dgm:prSet presAssocID="{F7239DCB-F0E4-49ED-95C3-6C06BB0B5D36}" presName="sp" presStyleCnt="0"/>
      <dgm:spPr/>
    </dgm:pt>
    <dgm:pt modelId="{64D56BD5-121A-4816-BDEC-962AD9FC4E63}" type="pres">
      <dgm:prSet presAssocID="{2788CFF3-41E4-4231-B718-95603AD98B8F}" presName="composite" presStyleCnt="0"/>
      <dgm:spPr/>
    </dgm:pt>
    <dgm:pt modelId="{B4B8212B-B842-410D-919A-41A6EFA0E2C6}" type="pres">
      <dgm:prSet presAssocID="{2788CFF3-41E4-4231-B718-95603AD98B8F}" presName="parentText" presStyleLbl="alignNode1" presStyleIdx="4" presStyleCnt="6">
        <dgm:presLayoutVars>
          <dgm:chMax val="1"/>
          <dgm:bulletEnabled val="1"/>
        </dgm:presLayoutVars>
      </dgm:prSet>
      <dgm:spPr>
        <a:prstGeom prst="flowChartConnector">
          <a:avLst/>
        </a:prstGeom>
      </dgm:spPr>
      <dgm:t>
        <a:bodyPr/>
        <a:lstStyle/>
        <a:p>
          <a:endParaRPr lang="en-US"/>
        </a:p>
      </dgm:t>
    </dgm:pt>
    <dgm:pt modelId="{B13DBB4B-29D0-4B45-939B-9DD5E6BC5D86}" type="pres">
      <dgm:prSet presAssocID="{2788CFF3-41E4-4231-B718-95603AD98B8F}" presName="descendantText" presStyleLbl="alignAcc1" presStyleIdx="4" presStyleCnt="6">
        <dgm:presLayoutVars>
          <dgm:bulletEnabled val="1"/>
        </dgm:presLayoutVars>
      </dgm:prSet>
      <dgm:spPr/>
      <dgm:t>
        <a:bodyPr/>
        <a:lstStyle/>
        <a:p>
          <a:endParaRPr lang="en-US"/>
        </a:p>
      </dgm:t>
    </dgm:pt>
    <dgm:pt modelId="{571E3A66-7C6E-4FF4-B33A-8F5901C71A3D}" type="pres">
      <dgm:prSet presAssocID="{84745C90-BAC8-4629-8B19-14D3D8850D85}" presName="sp" presStyleCnt="0"/>
      <dgm:spPr/>
    </dgm:pt>
    <dgm:pt modelId="{5E17D206-48E6-4F96-86B3-4DD050B09AD3}" type="pres">
      <dgm:prSet presAssocID="{070A1850-03CD-40EB-9122-6AB90F2A331B}" presName="composite" presStyleCnt="0"/>
      <dgm:spPr/>
    </dgm:pt>
    <dgm:pt modelId="{8BA9E832-8178-4C30-9979-4605031C7EA7}" type="pres">
      <dgm:prSet presAssocID="{070A1850-03CD-40EB-9122-6AB90F2A331B}" presName="parentText" presStyleLbl="alignNode1" presStyleIdx="5" presStyleCnt="6">
        <dgm:presLayoutVars>
          <dgm:chMax val="1"/>
          <dgm:bulletEnabled val="1"/>
        </dgm:presLayoutVars>
      </dgm:prSet>
      <dgm:spPr/>
      <dgm:t>
        <a:bodyPr/>
        <a:lstStyle/>
        <a:p>
          <a:endParaRPr lang="en-US"/>
        </a:p>
      </dgm:t>
    </dgm:pt>
    <dgm:pt modelId="{DB390BE4-0702-4EC7-8984-236DF06271F0}" type="pres">
      <dgm:prSet presAssocID="{070A1850-03CD-40EB-9122-6AB90F2A331B}" presName="descendantText" presStyleLbl="alignAcc1" presStyleIdx="5" presStyleCnt="6">
        <dgm:presLayoutVars>
          <dgm:bulletEnabled val="1"/>
        </dgm:presLayoutVars>
      </dgm:prSet>
      <dgm:spPr/>
      <dgm:t>
        <a:bodyPr/>
        <a:lstStyle/>
        <a:p>
          <a:endParaRPr lang="en-US"/>
        </a:p>
      </dgm:t>
    </dgm:pt>
  </dgm:ptLst>
  <dgm:cxnLst>
    <dgm:cxn modelId="{FD4780C7-D3B6-42A6-A4F1-3D4163B0A9D4}" type="presOf" srcId="{50361CC3-F421-447C-B604-7688F453ECA0}" destId="{B13DBB4B-29D0-4B45-939B-9DD5E6BC5D86}" srcOrd="0" destOrd="0" presId="urn:microsoft.com/office/officeart/2005/8/layout/chevron2"/>
    <dgm:cxn modelId="{38C1DB68-3A7F-409F-96A4-DA4F5767F827}" type="presOf" srcId="{9FD13CC8-52E5-4FD1-87DC-FBF6E65CBD07}" destId="{10A817CC-5DF9-466E-AE7C-DC9808655E08}" srcOrd="0" destOrd="0" presId="urn:microsoft.com/office/officeart/2005/8/layout/chevron2"/>
    <dgm:cxn modelId="{5B3A7A17-2B71-49ED-A8E6-20A0BD54EA76}" type="presOf" srcId="{2788CFF3-41E4-4231-B718-95603AD98B8F}" destId="{B4B8212B-B842-410D-919A-41A6EFA0E2C6}" srcOrd="0" destOrd="0" presId="urn:microsoft.com/office/officeart/2005/8/layout/chevron2"/>
    <dgm:cxn modelId="{68839DF5-A636-4167-97E1-0CC6721088F5}" type="presOf" srcId="{481EF470-23DD-4EFF-A51C-C5C25B8275BD}" destId="{20BED8A7-A40F-4173-8528-63C6F97BA684}" srcOrd="0" destOrd="0" presId="urn:microsoft.com/office/officeart/2005/8/layout/chevron2"/>
    <dgm:cxn modelId="{EE596A75-31C6-4023-909E-C27B7BF42450}" srcId="{2788CFF3-41E4-4231-B718-95603AD98B8F}" destId="{50361CC3-F421-447C-B604-7688F453ECA0}" srcOrd="0" destOrd="0" parTransId="{2A3F0BBB-F427-42AA-A7AB-55DF36425560}" sibTransId="{884BC3F0-8FA8-49FF-93E9-AB02FB293107}"/>
    <dgm:cxn modelId="{BB4384FC-EA27-4628-8003-FA854BD1CE0A}" srcId="{481EF470-23DD-4EFF-A51C-C5C25B8275BD}" destId="{46C9AC93-C868-440F-8EC9-212D54A926F1}" srcOrd="0" destOrd="0" parTransId="{9CE7FDC6-D823-4A6B-85D5-3C6F49CA3239}" sibTransId="{339C74A8-237E-4369-8A0C-4D84B2BF01EB}"/>
    <dgm:cxn modelId="{017D96E6-BC53-4540-9DE2-EBA0B2EF10D7}" srcId="{481EF470-23DD-4EFF-A51C-C5C25B8275BD}" destId="{7D02B366-4DB1-4DBE-8BD1-8BDE909AE743}" srcOrd="1" destOrd="0" parTransId="{E5B227F1-3FE7-4F87-8F6A-D7F7AB3922A3}" sibTransId="{642AC7AC-0E0D-4C16-8A7C-F407A294DA8B}"/>
    <dgm:cxn modelId="{F2CF02FE-B761-4FAE-91C9-8B7965A71C28}" srcId="{481EF470-23DD-4EFF-A51C-C5C25B8275BD}" destId="{2788CFF3-41E4-4231-B718-95603AD98B8F}" srcOrd="4" destOrd="0" parTransId="{A3671BD6-88F7-44EE-B088-9A89DCB5CD63}" sibTransId="{84745C90-BAC8-4629-8B19-14D3D8850D85}"/>
    <dgm:cxn modelId="{E80D9FCF-CCD5-4C62-9A40-DEC7A820D7D6}" srcId="{46C9AC93-C868-440F-8EC9-212D54A926F1}" destId="{CE97A916-DE4B-4309-A33C-59C3B3BB4D67}" srcOrd="0" destOrd="0" parTransId="{AFC1BC49-D410-4DD1-A967-E24CCA13204B}" sibTransId="{A1C1D03D-EAA6-4306-86CE-BBF086FFC50A}"/>
    <dgm:cxn modelId="{93E5DB03-15C8-43EE-8106-5D639547ED8C}" type="presOf" srcId="{D82786B5-731A-4E64-8B3D-016E2B640DD5}" destId="{77223724-E798-4C9B-B766-4560F7B4DCDD}" srcOrd="0" destOrd="0" presId="urn:microsoft.com/office/officeart/2005/8/layout/chevron2"/>
    <dgm:cxn modelId="{9BDE62DC-5A6F-4C0D-8BD6-F6CC83096572}" type="presOf" srcId="{66D19EE2-C8D2-4424-A60A-B56D85246120}" destId="{3E17259B-A970-41A1-B46B-54B7E6F75771}" srcOrd="0" destOrd="0" presId="urn:microsoft.com/office/officeart/2005/8/layout/chevron2"/>
    <dgm:cxn modelId="{0D730B1B-7411-4350-AFD8-3F82BE411F68}" type="presOf" srcId="{7D02B366-4DB1-4DBE-8BD1-8BDE909AE743}" destId="{56CEE331-BC5A-4156-91A0-F4C4BAF3087A}" srcOrd="0" destOrd="0" presId="urn:microsoft.com/office/officeart/2005/8/layout/chevron2"/>
    <dgm:cxn modelId="{D2885FC1-8712-40FD-A8CB-A858091D258B}" srcId="{070A1850-03CD-40EB-9122-6AB90F2A331B}" destId="{9A35E8D3-1186-44AB-8FEA-7DA382C143B0}" srcOrd="0" destOrd="0" parTransId="{6873BA61-B265-46D2-9FB2-DC4255403159}" sibTransId="{979C5BEE-65A4-45F7-BD8D-51250ACF967B}"/>
    <dgm:cxn modelId="{90206638-FF40-4582-B56E-C7E9CA450422}" type="presOf" srcId="{46C9AC93-C868-440F-8EC9-212D54A926F1}" destId="{BE157B3F-3669-485F-AA32-8E721B6EA93E}" srcOrd="0" destOrd="0" presId="urn:microsoft.com/office/officeart/2005/8/layout/chevron2"/>
    <dgm:cxn modelId="{17C82664-58EB-4445-A247-40EDF30F44BB}" srcId="{481EF470-23DD-4EFF-A51C-C5C25B8275BD}" destId="{070A1850-03CD-40EB-9122-6AB90F2A331B}" srcOrd="5" destOrd="0" parTransId="{63878015-3D7D-4AE2-86D1-90B8043C6E5F}" sibTransId="{0DC185FF-23BF-4697-A2C4-F69413DC0811}"/>
    <dgm:cxn modelId="{84D28A65-89F7-4E3A-8432-3DC46B1A8D3C}" srcId="{9FD13CC8-52E5-4FD1-87DC-FBF6E65CBD07}" destId="{66D19EE2-C8D2-4424-A60A-B56D85246120}" srcOrd="0" destOrd="0" parTransId="{4FAF4CFA-7EDC-4CF1-82B0-1E53CE5DD50A}" sibTransId="{BFF0F935-B1A8-412A-B192-BC1580A3AA19}"/>
    <dgm:cxn modelId="{26C4900F-43C7-4E60-8F1B-4F4EFC268969}" type="presOf" srcId="{070A1850-03CD-40EB-9122-6AB90F2A331B}" destId="{8BA9E832-8178-4C30-9979-4605031C7EA7}" srcOrd="0" destOrd="0" presId="urn:microsoft.com/office/officeart/2005/8/layout/chevron2"/>
    <dgm:cxn modelId="{9AD7A8E4-7501-4F5C-9249-6EB24BC45B17}" type="presOf" srcId="{C6140317-F6AC-4624-85EB-917DD6F5EF1D}" destId="{4F6FE381-308C-4DC5-BCA0-05F522CCF798}" srcOrd="0" destOrd="0" presId="urn:microsoft.com/office/officeart/2005/8/layout/chevron2"/>
    <dgm:cxn modelId="{FDE02FA1-12FF-48F8-9D70-5C3622F60857}" type="presOf" srcId="{9A35E8D3-1186-44AB-8FEA-7DA382C143B0}" destId="{DB390BE4-0702-4EC7-8984-236DF06271F0}" srcOrd="0" destOrd="0" presId="urn:microsoft.com/office/officeart/2005/8/layout/chevron2"/>
    <dgm:cxn modelId="{D39C303D-B433-4B37-82D0-0C5F56416255}" type="presOf" srcId="{CE97A916-DE4B-4309-A33C-59C3B3BB4D67}" destId="{B52B5079-D4C5-430C-8A07-311D83A74705}" srcOrd="0" destOrd="0" presId="urn:microsoft.com/office/officeart/2005/8/layout/chevron2"/>
    <dgm:cxn modelId="{C36E8256-40D7-43E0-9ECF-FF0CD52A98E4}" srcId="{481EF470-23DD-4EFF-A51C-C5C25B8275BD}" destId="{F5E35683-98B5-4524-892D-65D5AC1C6FF7}" srcOrd="2" destOrd="0" parTransId="{96C61B3D-DCD2-4166-8CB1-B5D45A9A0AD4}" sibTransId="{E3C736A5-6684-41AF-BE52-7245FD6A2A1D}"/>
    <dgm:cxn modelId="{2A326940-5A2E-46CC-8180-5742E4A66A79}" srcId="{F5E35683-98B5-4524-892D-65D5AC1C6FF7}" destId="{C6140317-F6AC-4624-85EB-917DD6F5EF1D}" srcOrd="0" destOrd="0" parTransId="{6F292EF1-9D25-4BB0-BC8A-6A4B746AFEAB}" sibTransId="{BC7137AE-4DC6-4588-BD29-133FF59758B5}"/>
    <dgm:cxn modelId="{D6D7E518-0978-4F33-85F8-D36454BAB12C}" srcId="{481EF470-23DD-4EFF-A51C-C5C25B8275BD}" destId="{9FD13CC8-52E5-4FD1-87DC-FBF6E65CBD07}" srcOrd="3" destOrd="0" parTransId="{F32BC864-2FE3-4D4F-A0D6-EF32EE55A95E}" sibTransId="{F7239DCB-F0E4-49ED-95C3-6C06BB0B5D36}"/>
    <dgm:cxn modelId="{2F4068CB-CA67-4944-BD43-B49F733DC7BF}" type="presOf" srcId="{F5E35683-98B5-4524-892D-65D5AC1C6FF7}" destId="{E61700D1-A081-47E4-868A-C8B0B2F95189}" srcOrd="0" destOrd="0" presId="urn:microsoft.com/office/officeart/2005/8/layout/chevron2"/>
    <dgm:cxn modelId="{48AEDD8C-4F26-4473-8609-8209F229D084}" srcId="{7D02B366-4DB1-4DBE-8BD1-8BDE909AE743}" destId="{D82786B5-731A-4E64-8B3D-016E2B640DD5}" srcOrd="0" destOrd="0" parTransId="{B7C2CE5C-C887-495E-98E1-D193FACA2E5C}" sibTransId="{C62182B6-1EF6-4A66-BAAC-DAF6DC02B048}"/>
    <dgm:cxn modelId="{AEC785A2-94A4-4971-BFA6-43F269295C92}" type="presParOf" srcId="{20BED8A7-A40F-4173-8528-63C6F97BA684}" destId="{DBB5FBB9-993F-46F3-9414-D26864F86A48}" srcOrd="0" destOrd="0" presId="urn:microsoft.com/office/officeart/2005/8/layout/chevron2"/>
    <dgm:cxn modelId="{034DF5BE-CC32-4099-89DA-569D0314D18C}" type="presParOf" srcId="{DBB5FBB9-993F-46F3-9414-D26864F86A48}" destId="{BE157B3F-3669-485F-AA32-8E721B6EA93E}" srcOrd="0" destOrd="0" presId="urn:microsoft.com/office/officeart/2005/8/layout/chevron2"/>
    <dgm:cxn modelId="{CECBEC34-0A85-4F52-9AB9-B828E4CB91F8}" type="presParOf" srcId="{DBB5FBB9-993F-46F3-9414-D26864F86A48}" destId="{B52B5079-D4C5-430C-8A07-311D83A74705}" srcOrd="1" destOrd="0" presId="urn:microsoft.com/office/officeart/2005/8/layout/chevron2"/>
    <dgm:cxn modelId="{590D3EFE-DC8C-44E0-AE8D-107E63E5821D}" type="presParOf" srcId="{20BED8A7-A40F-4173-8528-63C6F97BA684}" destId="{C0BB4C73-7ECC-416D-B0D2-DF63ED04AC84}" srcOrd="1" destOrd="0" presId="urn:microsoft.com/office/officeart/2005/8/layout/chevron2"/>
    <dgm:cxn modelId="{844844C2-8EF5-417C-A1FA-326B6BB09B10}" type="presParOf" srcId="{20BED8A7-A40F-4173-8528-63C6F97BA684}" destId="{B38CB5A7-2F07-477B-9563-18888C00823E}" srcOrd="2" destOrd="0" presId="urn:microsoft.com/office/officeart/2005/8/layout/chevron2"/>
    <dgm:cxn modelId="{42C28956-9B7B-4844-9D16-60A0AA2851E2}" type="presParOf" srcId="{B38CB5A7-2F07-477B-9563-18888C00823E}" destId="{56CEE331-BC5A-4156-91A0-F4C4BAF3087A}" srcOrd="0" destOrd="0" presId="urn:microsoft.com/office/officeart/2005/8/layout/chevron2"/>
    <dgm:cxn modelId="{15CB3889-8937-48B4-8FF5-E7F67ADC95B0}" type="presParOf" srcId="{B38CB5A7-2F07-477B-9563-18888C00823E}" destId="{77223724-E798-4C9B-B766-4560F7B4DCDD}" srcOrd="1" destOrd="0" presId="urn:microsoft.com/office/officeart/2005/8/layout/chevron2"/>
    <dgm:cxn modelId="{59FF4D55-D6A6-4AD2-866F-60727DBEAA0D}" type="presParOf" srcId="{20BED8A7-A40F-4173-8528-63C6F97BA684}" destId="{37697BB1-D11E-42DB-AB09-43790DD2984C}" srcOrd="3" destOrd="0" presId="urn:microsoft.com/office/officeart/2005/8/layout/chevron2"/>
    <dgm:cxn modelId="{BD93EC50-D016-4EEB-B7DF-7647EDAE757F}" type="presParOf" srcId="{20BED8A7-A40F-4173-8528-63C6F97BA684}" destId="{102745B3-D667-42FF-90CC-4DB2754089BE}" srcOrd="4" destOrd="0" presId="urn:microsoft.com/office/officeart/2005/8/layout/chevron2"/>
    <dgm:cxn modelId="{25A1173A-A435-4C15-BD88-A196EB86D7A8}" type="presParOf" srcId="{102745B3-D667-42FF-90CC-4DB2754089BE}" destId="{E61700D1-A081-47E4-868A-C8B0B2F95189}" srcOrd="0" destOrd="0" presId="urn:microsoft.com/office/officeart/2005/8/layout/chevron2"/>
    <dgm:cxn modelId="{630CDA55-370F-4119-91EF-24FD321A33EC}" type="presParOf" srcId="{102745B3-D667-42FF-90CC-4DB2754089BE}" destId="{4F6FE381-308C-4DC5-BCA0-05F522CCF798}" srcOrd="1" destOrd="0" presId="urn:microsoft.com/office/officeart/2005/8/layout/chevron2"/>
    <dgm:cxn modelId="{D5957FD9-9A69-4E2B-95F3-F7594F723475}" type="presParOf" srcId="{20BED8A7-A40F-4173-8528-63C6F97BA684}" destId="{F147185D-F44C-4EAB-BBA4-2BBF88550507}" srcOrd="5" destOrd="0" presId="urn:microsoft.com/office/officeart/2005/8/layout/chevron2"/>
    <dgm:cxn modelId="{C182A2B3-F8B3-48E1-AA3E-79DB02BFE063}" type="presParOf" srcId="{20BED8A7-A40F-4173-8528-63C6F97BA684}" destId="{7EE2F9CE-B3C4-447E-B275-4CF84AED5D55}" srcOrd="6" destOrd="0" presId="urn:microsoft.com/office/officeart/2005/8/layout/chevron2"/>
    <dgm:cxn modelId="{A31D37A5-BEA2-4F07-85FC-0744B1F8BCFA}" type="presParOf" srcId="{7EE2F9CE-B3C4-447E-B275-4CF84AED5D55}" destId="{10A817CC-5DF9-466E-AE7C-DC9808655E08}" srcOrd="0" destOrd="0" presId="urn:microsoft.com/office/officeart/2005/8/layout/chevron2"/>
    <dgm:cxn modelId="{EAAA75C4-5EC9-4BEA-A8DF-473987D1C0DA}" type="presParOf" srcId="{7EE2F9CE-B3C4-447E-B275-4CF84AED5D55}" destId="{3E17259B-A970-41A1-B46B-54B7E6F75771}" srcOrd="1" destOrd="0" presId="urn:microsoft.com/office/officeart/2005/8/layout/chevron2"/>
    <dgm:cxn modelId="{257498AC-178C-4393-B03C-62E61AFFEED0}" type="presParOf" srcId="{20BED8A7-A40F-4173-8528-63C6F97BA684}" destId="{30A23E92-D4F6-4EE4-926C-0DC620D679CE}" srcOrd="7" destOrd="0" presId="urn:microsoft.com/office/officeart/2005/8/layout/chevron2"/>
    <dgm:cxn modelId="{639DAA10-D01B-4831-8222-5AEC3A68EFBD}" type="presParOf" srcId="{20BED8A7-A40F-4173-8528-63C6F97BA684}" destId="{64D56BD5-121A-4816-BDEC-962AD9FC4E63}" srcOrd="8" destOrd="0" presId="urn:microsoft.com/office/officeart/2005/8/layout/chevron2"/>
    <dgm:cxn modelId="{C89233C5-88E1-4E9A-BB1D-12571EB60535}" type="presParOf" srcId="{64D56BD5-121A-4816-BDEC-962AD9FC4E63}" destId="{B4B8212B-B842-410D-919A-41A6EFA0E2C6}" srcOrd="0" destOrd="0" presId="urn:microsoft.com/office/officeart/2005/8/layout/chevron2"/>
    <dgm:cxn modelId="{E22D28C2-F81D-4A68-B0EE-AD1D3EBEDB5F}" type="presParOf" srcId="{64D56BD5-121A-4816-BDEC-962AD9FC4E63}" destId="{B13DBB4B-29D0-4B45-939B-9DD5E6BC5D86}" srcOrd="1" destOrd="0" presId="urn:microsoft.com/office/officeart/2005/8/layout/chevron2"/>
    <dgm:cxn modelId="{824A3A14-66EC-4BEE-AADB-60638146AEF3}" type="presParOf" srcId="{20BED8A7-A40F-4173-8528-63C6F97BA684}" destId="{571E3A66-7C6E-4FF4-B33A-8F5901C71A3D}" srcOrd="9" destOrd="0" presId="urn:microsoft.com/office/officeart/2005/8/layout/chevron2"/>
    <dgm:cxn modelId="{F480F8A8-0078-4914-9F78-03C87059F902}" type="presParOf" srcId="{20BED8A7-A40F-4173-8528-63C6F97BA684}" destId="{5E17D206-48E6-4F96-86B3-4DD050B09AD3}" srcOrd="10" destOrd="0" presId="urn:microsoft.com/office/officeart/2005/8/layout/chevron2"/>
    <dgm:cxn modelId="{FF27895F-5734-440C-A30E-9958B1581BD1}" type="presParOf" srcId="{5E17D206-48E6-4F96-86B3-4DD050B09AD3}" destId="{8BA9E832-8178-4C30-9979-4605031C7EA7}" srcOrd="0" destOrd="0" presId="urn:microsoft.com/office/officeart/2005/8/layout/chevron2"/>
    <dgm:cxn modelId="{87119D36-AF9F-41DB-A7BB-4CDA088730CA}" type="presParOf" srcId="{5E17D206-48E6-4F96-86B3-4DD050B09AD3}" destId="{DB390BE4-0702-4EC7-8984-236DF06271F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57B3F-3669-485F-AA32-8E721B6EA93E}">
      <dsp:nvSpPr>
        <dsp:cNvPr id="0" name=""/>
        <dsp:cNvSpPr/>
      </dsp:nvSpPr>
      <dsp:spPr>
        <a:xfrm rot="5400000">
          <a:off x="-102887" y="106624"/>
          <a:ext cx="685917" cy="480142"/>
        </a:xfrm>
        <a:prstGeom prst="flowChartConnector">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a:t>1</a:t>
          </a:r>
          <a:endParaRPr lang="en-IN" sz="500" kern="1200" dirty="0"/>
        </a:p>
      </dsp:txBody>
      <dsp:txXfrm rot="-5400000">
        <a:off x="70315" y="104187"/>
        <a:ext cx="339512" cy="485017"/>
      </dsp:txXfrm>
    </dsp:sp>
    <dsp:sp modelId="{B52B5079-D4C5-430C-8A07-311D83A74705}">
      <dsp:nvSpPr>
        <dsp:cNvPr id="0" name=""/>
        <dsp:cNvSpPr/>
      </dsp:nvSpPr>
      <dsp:spPr>
        <a:xfrm rot="5400000">
          <a:off x="4284347" y="-3800469"/>
          <a:ext cx="445846" cy="80542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Problem Statement</a:t>
          </a:r>
          <a:r>
            <a:rPr lang="en-US" sz="2600" kern="1200" dirty="0">
              <a:solidFill>
                <a:schemeClr val="tx1">
                  <a:lumMod val="95000"/>
                  <a:lumOff val="5000"/>
                </a:schemeClr>
              </a:solidFill>
            </a:rPr>
            <a:t>.</a:t>
          </a:r>
          <a:endParaRPr lang="en-IN" sz="2600" kern="1200" dirty="0"/>
        </a:p>
      </dsp:txBody>
      <dsp:txXfrm rot="-5400000">
        <a:off x="480142" y="25500"/>
        <a:ext cx="8032493" cy="402318"/>
      </dsp:txXfrm>
    </dsp:sp>
    <dsp:sp modelId="{56CEE331-BC5A-4156-91A0-F4C4BAF3087A}">
      <dsp:nvSpPr>
        <dsp:cNvPr id="0" name=""/>
        <dsp:cNvSpPr/>
      </dsp:nvSpPr>
      <dsp:spPr>
        <a:xfrm rot="5400000">
          <a:off x="-102887" y="690893"/>
          <a:ext cx="685917" cy="480142"/>
        </a:xfrm>
        <a:prstGeom prst="flowChartConnector">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a:t>2</a:t>
          </a:r>
          <a:endParaRPr lang="en-IN" sz="500" kern="1200" dirty="0"/>
        </a:p>
      </dsp:txBody>
      <dsp:txXfrm rot="-5400000">
        <a:off x="70315" y="688456"/>
        <a:ext cx="339512" cy="485017"/>
      </dsp:txXfrm>
    </dsp:sp>
    <dsp:sp modelId="{77223724-E798-4C9B-B766-4560F7B4DCDD}">
      <dsp:nvSpPr>
        <dsp:cNvPr id="0" name=""/>
        <dsp:cNvSpPr/>
      </dsp:nvSpPr>
      <dsp:spPr>
        <a:xfrm rot="5400000">
          <a:off x="4284347" y="-3216199"/>
          <a:ext cx="445846" cy="80542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Exploratory Analysis and Inferences</a:t>
          </a:r>
          <a:r>
            <a:rPr lang="en-US" sz="2600" kern="1200" dirty="0">
              <a:solidFill>
                <a:schemeClr val="tx1">
                  <a:lumMod val="95000"/>
                  <a:lumOff val="5000"/>
                </a:schemeClr>
              </a:solidFill>
            </a:rPr>
            <a:t>.</a:t>
          </a:r>
          <a:endParaRPr lang="en-IN" sz="2600" kern="1200" dirty="0">
            <a:solidFill>
              <a:schemeClr val="tx1">
                <a:lumMod val="95000"/>
                <a:lumOff val="5000"/>
              </a:schemeClr>
            </a:solidFill>
          </a:endParaRPr>
        </a:p>
      </dsp:txBody>
      <dsp:txXfrm rot="-5400000">
        <a:off x="480142" y="609770"/>
        <a:ext cx="8032493" cy="402318"/>
      </dsp:txXfrm>
    </dsp:sp>
    <dsp:sp modelId="{E61700D1-A081-47E4-868A-C8B0B2F95189}">
      <dsp:nvSpPr>
        <dsp:cNvPr id="0" name=""/>
        <dsp:cNvSpPr/>
      </dsp:nvSpPr>
      <dsp:spPr>
        <a:xfrm rot="5400000">
          <a:off x="-102887" y="1275162"/>
          <a:ext cx="685917" cy="480142"/>
        </a:xfrm>
        <a:prstGeom prst="flowChartConnector">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a:t>3</a:t>
          </a:r>
          <a:endParaRPr lang="en-IN" sz="500" kern="1200" dirty="0"/>
        </a:p>
      </dsp:txBody>
      <dsp:txXfrm rot="-5400000">
        <a:off x="70315" y="1272725"/>
        <a:ext cx="339512" cy="485017"/>
      </dsp:txXfrm>
    </dsp:sp>
    <dsp:sp modelId="{4F6FE381-308C-4DC5-BCA0-05F522CCF798}">
      <dsp:nvSpPr>
        <dsp:cNvPr id="0" name=""/>
        <dsp:cNvSpPr/>
      </dsp:nvSpPr>
      <dsp:spPr>
        <a:xfrm rot="5400000">
          <a:off x="4284347" y="-2631930"/>
          <a:ext cx="445846" cy="80542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Use of Market Basket Analysis (Association Rules)</a:t>
          </a:r>
          <a:r>
            <a:rPr lang="en-IN" sz="2600" kern="1200" dirty="0"/>
            <a:t>.</a:t>
          </a:r>
        </a:p>
      </dsp:txBody>
      <dsp:txXfrm rot="-5400000">
        <a:off x="480142" y="1194039"/>
        <a:ext cx="8032493" cy="402318"/>
      </dsp:txXfrm>
    </dsp:sp>
    <dsp:sp modelId="{10A817CC-5DF9-466E-AE7C-DC9808655E08}">
      <dsp:nvSpPr>
        <dsp:cNvPr id="0" name=""/>
        <dsp:cNvSpPr/>
      </dsp:nvSpPr>
      <dsp:spPr>
        <a:xfrm rot="5400000">
          <a:off x="-102887" y="1859432"/>
          <a:ext cx="685917" cy="480142"/>
        </a:xfrm>
        <a:prstGeom prst="flowChartConnector">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a:t>4</a:t>
          </a:r>
          <a:endParaRPr lang="en-IN" sz="500" kern="1200" dirty="0"/>
        </a:p>
      </dsp:txBody>
      <dsp:txXfrm rot="-5400000">
        <a:off x="70315" y="1856995"/>
        <a:ext cx="339512" cy="485017"/>
      </dsp:txXfrm>
    </dsp:sp>
    <dsp:sp modelId="{3E17259B-A970-41A1-B46B-54B7E6F75771}">
      <dsp:nvSpPr>
        <dsp:cNvPr id="0" name=""/>
        <dsp:cNvSpPr/>
      </dsp:nvSpPr>
      <dsp:spPr>
        <a:xfrm rot="5400000">
          <a:off x="4284347" y="-2047660"/>
          <a:ext cx="445846" cy="80542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IN" sz="2600" kern="1200" dirty="0"/>
            <a:t>Associations Identified</a:t>
          </a:r>
          <a:r>
            <a:rPr lang="en-US" sz="2600" kern="1200" dirty="0"/>
            <a:t>.</a:t>
          </a:r>
          <a:endParaRPr lang="en-IN" sz="2600" kern="1200" dirty="0"/>
        </a:p>
      </dsp:txBody>
      <dsp:txXfrm rot="-5400000">
        <a:off x="480142" y="1778309"/>
        <a:ext cx="8032493" cy="402318"/>
      </dsp:txXfrm>
    </dsp:sp>
    <dsp:sp modelId="{B4B8212B-B842-410D-919A-41A6EFA0E2C6}">
      <dsp:nvSpPr>
        <dsp:cNvPr id="0" name=""/>
        <dsp:cNvSpPr/>
      </dsp:nvSpPr>
      <dsp:spPr>
        <a:xfrm rot="5400000">
          <a:off x="-102887" y="2443701"/>
          <a:ext cx="685917" cy="480142"/>
        </a:xfrm>
        <a:prstGeom prst="flowChartConnector">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a:t>5</a:t>
          </a:r>
          <a:endParaRPr lang="en-IN" sz="500" kern="1200" dirty="0"/>
        </a:p>
      </dsp:txBody>
      <dsp:txXfrm rot="-5400000">
        <a:off x="70315" y="2441264"/>
        <a:ext cx="339512" cy="485017"/>
      </dsp:txXfrm>
    </dsp:sp>
    <dsp:sp modelId="{B13DBB4B-29D0-4B45-939B-9DD5E6BC5D86}">
      <dsp:nvSpPr>
        <dsp:cNvPr id="0" name=""/>
        <dsp:cNvSpPr/>
      </dsp:nvSpPr>
      <dsp:spPr>
        <a:xfrm rot="5400000">
          <a:off x="4284347" y="-1463391"/>
          <a:ext cx="445846" cy="80542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smtClean="0"/>
            <a:t>Suggestion of Possible Combos with Lucrative Offers.</a:t>
          </a:r>
          <a:endParaRPr lang="en-US" sz="2600" kern="1200"/>
        </a:p>
      </dsp:txBody>
      <dsp:txXfrm rot="-5400000">
        <a:off x="480142" y="2362578"/>
        <a:ext cx="8032493" cy="402318"/>
      </dsp:txXfrm>
    </dsp:sp>
    <dsp:sp modelId="{8BA9E832-8178-4C30-9979-4605031C7EA7}">
      <dsp:nvSpPr>
        <dsp:cNvPr id="0" name=""/>
        <dsp:cNvSpPr/>
      </dsp:nvSpPr>
      <dsp:spPr>
        <a:xfrm rot="5400000">
          <a:off x="-102887" y="3027971"/>
          <a:ext cx="685917" cy="4801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a:t>Suggestion of Possible Combos with Lucrative Offers.</a:t>
          </a:r>
          <a:endParaRPr lang="en-IN" sz="500" kern="1200" dirty="0"/>
        </a:p>
      </dsp:txBody>
      <dsp:txXfrm rot="-5400000">
        <a:off x="1" y="3165154"/>
        <a:ext cx="480142" cy="205775"/>
      </dsp:txXfrm>
    </dsp:sp>
    <dsp:sp modelId="{DB390BE4-0702-4EC7-8984-236DF06271F0}">
      <dsp:nvSpPr>
        <dsp:cNvPr id="0" name=""/>
        <dsp:cNvSpPr/>
      </dsp:nvSpPr>
      <dsp:spPr>
        <a:xfrm rot="5400000">
          <a:off x="4284230" y="-879004"/>
          <a:ext cx="446081" cy="805425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Suggestions to increase the business Sales</a:t>
          </a:r>
          <a:endParaRPr lang="en-US" sz="2600" kern="1200" dirty="0"/>
        </a:p>
      </dsp:txBody>
      <dsp:txXfrm rot="-5400000">
        <a:off x="480142" y="2946860"/>
        <a:ext cx="8032481" cy="4025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2023-02-02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17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2023-02-02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9971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2023-02-02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7496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2023-02-02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5138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2023-02-02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48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2023-02-02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4395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2023-02-02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9600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2023-02-02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1449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B8F32D-D8B6-4B9E-9CBF-DCAC30B7B93D}" type="datetimeFigureOut">
              <a:rPr lang="en-US" smtClean="0"/>
              <a:t>2023-02-02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9322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B8F32D-D8B6-4B9E-9CBF-DCAC30B7B93D}" type="datetimeFigureOut">
              <a:rPr lang="en-US" smtClean="0"/>
              <a:t>2023-02-02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553ECD-7F6D-420D-93CA-D8D15EB427AC}" type="slidenum">
              <a:rPr lang="en-US" smtClean="0"/>
              <a:t>‹#›</a:t>
            </a:fld>
            <a:endParaRPr lang="en-US"/>
          </a:p>
        </p:txBody>
      </p:sp>
    </p:spTree>
    <p:extLst>
      <p:ext uri="{BB962C8B-B14F-4D97-AF65-F5344CB8AC3E}">
        <p14:creationId xmlns:p14="http://schemas.microsoft.com/office/powerpoint/2010/main" val="45486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2023-02-02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7616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B8F32D-D8B6-4B9E-9CBF-DCAC30B7B93D}" type="datetimeFigureOut">
              <a:rPr lang="en-US" smtClean="0"/>
              <a:pPr/>
              <a:t>2023-02-02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553ECD-7F6D-420D-93CA-D8D15EB427AC}"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463314"/>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ublic.tableau.com/app/profile/ihjaz.ahmed/viz/MRAProject_16752080220440/DiscountforPd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FB3BBEE-DF1D-CAD3-65C3-862A847F5A52}"/>
              </a:ext>
            </a:extLst>
          </p:cNvPr>
          <p:cNvSpPr>
            <a:spLocks noGrp="1"/>
          </p:cNvSpPr>
          <p:nvPr>
            <p:ph type="ctrTitle"/>
          </p:nvPr>
        </p:nvSpPr>
        <p:spPr>
          <a:xfrm>
            <a:off x="4790068" y="1237628"/>
            <a:ext cx="6670135" cy="2465693"/>
          </a:xfrm>
        </p:spPr>
        <p:txBody>
          <a:bodyPr>
            <a:normAutofit/>
          </a:bodyPr>
          <a:lstStyle/>
          <a:p>
            <a:pPr algn="ctr"/>
            <a:r>
              <a:rPr lang="en-US" sz="4800" b="1" dirty="0">
                <a:latin typeface="Arial" panose="020B0604020202020204" pitchFamily="34" charset="0"/>
                <a:cs typeface="Arial" panose="020B0604020202020204" pitchFamily="34" charset="0"/>
              </a:rPr>
              <a:t>MARKETING &amp; RETAIL ANALYTICS</a:t>
            </a:r>
            <a:r>
              <a:rPr lang="en-US" sz="6800" b="1" dirty="0">
                <a:latin typeface="Arial" panose="020B0604020202020204" pitchFamily="34" charset="0"/>
                <a:cs typeface="Arial" panose="020B0604020202020204" pitchFamily="34" charset="0"/>
              </a:rPr>
              <a:t/>
            </a:r>
            <a:br>
              <a:rPr lang="en-US" sz="6800" b="1" dirty="0">
                <a:latin typeface="Arial" panose="020B0604020202020204" pitchFamily="34" charset="0"/>
                <a:cs typeface="Arial" panose="020B0604020202020204" pitchFamily="34" charset="0"/>
              </a:rPr>
            </a:br>
            <a:r>
              <a:rPr lang="en-US" sz="4000" b="1" dirty="0" smtClean="0">
                <a:latin typeface="Arial" panose="020B0604020202020204" pitchFamily="34" charset="0"/>
                <a:cs typeface="Arial" panose="020B0604020202020204" pitchFamily="34" charset="0"/>
              </a:rPr>
              <a:t>Project</a:t>
            </a:r>
            <a:endParaRPr lang="en-IN"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 xmlns:a16="http://schemas.microsoft.com/office/drawing/2014/main" id="{FEBF2D38-BA3F-D4D2-3305-5658BC1B575C}"/>
              </a:ext>
            </a:extLst>
          </p:cNvPr>
          <p:cNvSpPr>
            <a:spLocks noGrp="1"/>
          </p:cNvSpPr>
          <p:nvPr>
            <p:ph type="subTitle" idx="1"/>
          </p:nvPr>
        </p:nvSpPr>
        <p:spPr>
          <a:xfrm>
            <a:off x="5289753" y="4455621"/>
            <a:ext cx="6269347" cy="1238616"/>
          </a:xfrm>
        </p:spPr>
        <p:txBody>
          <a:bodyPr>
            <a:normAutofit/>
          </a:bodyPr>
          <a:lstStyle/>
          <a:p>
            <a:r>
              <a:rPr lang="en-US" b="1" dirty="0" smtClean="0">
                <a:solidFill>
                  <a:schemeClr val="tx1">
                    <a:lumMod val="85000"/>
                    <a:lumOff val="15000"/>
                  </a:schemeClr>
                </a:solidFill>
              </a:rPr>
              <a:t>Name: Ihjaz Ahmed</a:t>
            </a:r>
          </a:p>
          <a:p>
            <a:r>
              <a:rPr lang="en-US" b="1" dirty="0" smtClean="0">
                <a:solidFill>
                  <a:schemeClr val="tx1">
                    <a:lumMod val="85000"/>
                    <a:lumOff val="15000"/>
                  </a:schemeClr>
                </a:solidFill>
              </a:rPr>
              <a:t>Date</a:t>
            </a:r>
            <a:r>
              <a:rPr lang="en-US" b="1" dirty="0">
                <a:solidFill>
                  <a:schemeClr val="tx1">
                    <a:lumMod val="85000"/>
                    <a:lumOff val="15000"/>
                  </a:schemeClr>
                </a:solidFill>
              </a:rPr>
              <a:t>: </a:t>
            </a:r>
            <a:r>
              <a:rPr lang="en-US" b="1" dirty="0" smtClean="0">
                <a:solidFill>
                  <a:schemeClr val="tx1">
                    <a:lumMod val="85000"/>
                    <a:lumOff val="15000"/>
                  </a:schemeClr>
                </a:solidFill>
              </a:rPr>
              <a:t>02</a:t>
            </a:r>
            <a:r>
              <a:rPr lang="en-US" b="1" baseline="30000" dirty="0" smtClean="0">
                <a:solidFill>
                  <a:schemeClr val="tx1">
                    <a:lumMod val="85000"/>
                    <a:lumOff val="15000"/>
                  </a:schemeClr>
                </a:solidFill>
              </a:rPr>
              <a:t>nd</a:t>
            </a:r>
            <a:r>
              <a:rPr lang="en-US" b="1" dirty="0" smtClean="0">
                <a:solidFill>
                  <a:schemeClr val="tx1">
                    <a:lumMod val="85000"/>
                    <a:lumOff val="15000"/>
                  </a:schemeClr>
                </a:solidFill>
              </a:rPr>
              <a:t> Feb </a:t>
            </a:r>
            <a:r>
              <a:rPr lang="en-US" b="1" dirty="0">
                <a:solidFill>
                  <a:schemeClr val="tx1">
                    <a:lumMod val="85000"/>
                    <a:lumOff val="15000"/>
                  </a:schemeClr>
                </a:solidFill>
              </a:rPr>
              <a:t>2023</a:t>
            </a:r>
            <a:endParaRPr lang="en-IN" b="1" dirty="0">
              <a:solidFill>
                <a:schemeClr val="tx1">
                  <a:lumMod val="85000"/>
                  <a:lumOff val="15000"/>
                </a:schemeClr>
              </a:solidFill>
            </a:endParaRPr>
          </a:p>
        </p:txBody>
      </p:sp>
      <p:cxnSp>
        <p:nvCxnSpPr>
          <p:cNvPr id="11" name="Straight Connector 10">
            <a:extLst>
              <a:ext uri="{FF2B5EF4-FFF2-40B4-BE49-F238E27FC236}">
                <a16:creationId xmlns=""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1AB8ECB2-FB64-476F-A62F-36D68C8C7C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 xmlns:a16="http://schemas.microsoft.com/office/drawing/2014/main" id="{289CEAD5-ED2F-4675-9E4C-80B8A0E8A0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2"/>
          <a:stretch>
            <a:fillRect/>
          </a:stretch>
        </p:blipFill>
        <p:spPr>
          <a:xfrm>
            <a:off x="432035" y="776134"/>
            <a:ext cx="4358033" cy="4536387"/>
          </a:xfrm>
          <a:prstGeom prst="rect">
            <a:avLst/>
          </a:prstGeom>
        </p:spPr>
      </p:pic>
    </p:spTree>
    <p:extLst>
      <p:ext uri="{BB962C8B-B14F-4D97-AF65-F5344CB8AC3E}">
        <p14:creationId xmlns:p14="http://schemas.microsoft.com/office/powerpoint/2010/main" val="184645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56337" y="286604"/>
            <a:ext cx="10058400" cy="1159642"/>
          </a:xfrm>
        </p:spPr>
        <p:txBody>
          <a:bodyPr vert="horz" lIns="91440" tIns="45720" rIns="91440" bIns="45720" rtlCol="0" anchor="ctr">
            <a:normAutofit/>
          </a:bodyPr>
          <a:lstStyle/>
          <a:p>
            <a:pPr algn="ctr"/>
            <a:r>
              <a:rPr lang="en-US" b="1" dirty="0">
                <a:solidFill>
                  <a:schemeClr val="tx1">
                    <a:lumMod val="95000"/>
                    <a:lumOff val="5000"/>
                  </a:schemeClr>
                </a:solidFill>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249585" y="2400054"/>
            <a:ext cx="5182224"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a </a:t>
            </a:r>
            <a:r>
              <a:rPr lang="en-US" sz="1400" dirty="0" smtClean="0"/>
              <a:t>Weekdays Saturday </a:t>
            </a:r>
            <a:r>
              <a:rPr lang="en-US" sz="1400" dirty="0"/>
              <a:t>has </a:t>
            </a:r>
            <a:r>
              <a:rPr lang="en-US" sz="1400" dirty="0" smtClean="0"/>
              <a:t>highest followed by Sundays as they are holidays for most of the Customers </a:t>
            </a:r>
            <a:r>
              <a:rPr lang="en-US" sz="1400" dirty="0"/>
              <a:t>and </a:t>
            </a:r>
            <a:r>
              <a:rPr lang="en-US" sz="1400" dirty="0" smtClean="0"/>
              <a:t>Tuesday </a:t>
            </a:r>
            <a:r>
              <a:rPr lang="en-US" sz="1400" dirty="0"/>
              <a:t>has lowest.</a:t>
            </a:r>
          </a:p>
        </p:txBody>
      </p:sp>
      <p:pic>
        <p:nvPicPr>
          <p:cNvPr id="5" name="Picture 4"/>
          <p:cNvPicPr>
            <a:picLocks noChangeAspect="1"/>
          </p:cNvPicPr>
          <p:nvPr/>
        </p:nvPicPr>
        <p:blipFill>
          <a:blip r:embed="rId2"/>
          <a:stretch>
            <a:fillRect/>
          </a:stretch>
        </p:blipFill>
        <p:spPr>
          <a:xfrm>
            <a:off x="5431809" y="1846589"/>
            <a:ext cx="5682927" cy="4294903"/>
          </a:xfrm>
          <a:prstGeom prst="rect">
            <a:avLst/>
          </a:prstGeom>
        </p:spPr>
      </p:pic>
    </p:spTree>
    <p:extLst>
      <p:ext uri="{BB962C8B-B14F-4D97-AF65-F5344CB8AC3E}">
        <p14:creationId xmlns:p14="http://schemas.microsoft.com/office/powerpoint/2010/main" val="46130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b="1" dirty="0">
                <a:solidFill>
                  <a:schemeClr val="tx1">
                    <a:lumMod val="95000"/>
                    <a:lumOff val="5000"/>
                  </a:schemeClr>
                </a:solidFill>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1578013" y="5759076"/>
            <a:ext cx="1030099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Sales of the items keeps a constant trend then it peaks in the middle of the month and declines in the end of the month. </a:t>
            </a:r>
            <a:endParaRPr lang="en-US" sz="1400" dirty="0"/>
          </a:p>
        </p:txBody>
      </p:sp>
      <p:pic>
        <p:nvPicPr>
          <p:cNvPr id="3" name="Picture 2"/>
          <p:cNvPicPr>
            <a:picLocks noChangeAspect="1"/>
          </p:cNvPicPr>
          <p:nvPr/>
        </p:nvPicPr>
        <p:blipFill>
          <a:blip r:embed="rId2"/>
          <a:stretch>
            <a:fillRect/>
          </a:stretch>
        </p:blipFill>
        <p:spPr>
          <a:xfrm>
            <a:off x="1011299" y="1446246"/>
            <a:ext cx="10230362" cy="4026227"/>
          </a:xfrm>
          <a:prstGeom prst="rect">
            <a:avLst/>
          </a:prstGeom>
        </p:spPr>
      </p:pic>
    </p:spTree>
    <p:extLst>
      <p:ext uri="{BB962C8B-B14F-4D97-AF65-F5344CB8AC3E}">
        <p14:creationId xmlns:p14="http://schemas.microsoft.com/office/powerpoint/2010/main" val="148279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1414240" y="5308700"/>
            <a:ext cx="10300998"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In a day, Sales are mostly from 10 AM to 8 PM and then it declines at midnight.</a:t>
            </a:r>
          </a:p>
          <a:p>
            <a:pPr marL="285750" indent="-285750">
              <a:buFont typeface="Arial" panose="020B0604020202020204" pitchFamily="34" charset="0"/>
              <a:buChar char="•"/>
            </a:pPr>
            <a:r>
              <a:rPr lang="en-US" sz="1400" dirty="0" smtClean="0"/>
              <a:t>6 PM to 8PM are the peak hours and 2 AM to 10 AM are the worst as it’s the sleeping hours.</a:t>
            </a:r>
          </a:p>
          <a:p>
            <a:pPr marL="285750" indent="-285750">
              <a:buFont typeface="Arial" panose="020B0604020202020204" pitchFamily="34" charset="0"/>
              <a:buChar char="•"/>
            </a:pPr>
            <a:r>
              <a:rPr lang="en-US" sz="1400" dirty="0" smtClean="0"/>
              <a:t>Sales are ending at 2 AM. </a:t>
            </a:r>
            <a:endParaRPr lang="en-US" sz="1400" dirty="0"/>
          </a:p>
        </p:txBody>
      </p:sp>
      <p:pic>
        <p:nvPicPr>
          <p:cNvPr id="4" name="Picture 3"/>
          <p:cNvPicPr>
            <a:picLocks noChangeAspect="1"/>
          </p:cNvPicPr>
          <p:nvPr/>
        </p:nvPicPr>
        <p:blipFill>
          <a:blip r:embed="rId2"/>
          <a:stretch>
            <a:fillRect/>
          </a:stretch>
        </p:blipFill>
        <p:spPr>
          <a:xfrm>
            <a:off x="1097280" y="1309769"/>
            <a:ext cx="10167581" cy="3881603"/>
          </a:xfrm>
          <a:prstGeom prst="rect">
            <a:avLst/>
          </a:prstGeom>
        </p:spPr>
      </p:pic>
    </p:spTree>
    <p:extLst>
      <p:ext uri="{BB962C8B-B14F-4D97-AF65-F5344CB8AC3E}">
        <p14:creationId xmlns:p14="http://schemas.microsoft.com/office/powerpoint/2010/main" val="419084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1578013" y="5759076"/>
            <a:ext cx="10300998"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Nirvana Hookah Single has the highest sales in the year of 2010 followed by Mint Flavor Single  and Cappuccino.</a:t>
            </a:r>
            <a:endParaRPr lang="en-US" sz="1400" dirty="0"/>
          </a:p>
        </p:txBody>
      </p:sp>
      <p:pic>
        <p:nvPicPr>
          <p:cNvPr id="6" name="Picture 5"/>
          <p:cNvPicPr>
            <a:picLocks noChangeAspect="1"/>
          </p:cNvPicPr>
          <p:nvPr/>
        </p:nvPicPr>
        <p:blipFill>
          <a:blip r:embed="rId2"/>
          <a:stretch>
            <a:fillRect/>
          </a:stretch>
        </p:blipFill>
        <p:spPr>
          <a:xfrm>
            <a:off x="1097280" y="1181328"/>
            <a:ext cx="10058400" cy="4400606"/>
          </a:xfrm>
          <a:prstGeom prst="rect">
            <a:avLst/>
          </a:prstGeom>
        </p:spPr>
      </p:pic>
    </p:spTree>
    <p:extLst>
      <p:ext uri="{BB962C8B-B14F-4D97-AF65-F5344CB8AC3E}">
        <p14:creationId xmlns:p14="http://schemas.microsoft.com/office/powerpoint/2010/main" val="71393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1097280" y="1310185"/>
            <a:ext cx="10058400" cy="4862870"/>
          </a:xfrm>
          <a:prstGeom prst="rect">
            <a:avLst/>
          </a:prstGeom>
          <a:noFill/>
        </p:spPr>
        <p:txBody>
          <a:bodyPr wrap="square" rtlCol="0">
            <a:spAutoFit/>
          </a:bodyPr>
          <a:lstStyle/>
          <a:p>
            <a:r>
              <a:rPr lang="en-US" sz="1400" b="1" dirty="0"/>
              <a:t>SUMMARY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Out of the orders, Food items was the most frequently ordered one (57,023) times, followed by beverages, tobacco  and </a:t>
            </a:r>
            <a:r>
              <a:rPr lang="en-US" sz="1200" dirty="0" smtClean="0"/>
              <a:t>liquor. Miscellaneous</a:t>
            </a:r>
            <a:r>
              <a:rPr lang="en-US" sz="1200" dirty="0"/>
              <a:t>, wines, merchandise, liquor&amp; tobacco are the least ordered</a:t>
            </a:r>
            <a:r>
              <a:rPr lang="en-US" sz="1200" dirty="0" smtClean="0"/>
              <a:t>.</a:t>
            </a:r>
            <a:endParaRPr lang="en-US" sz="1200" dirty="0"/>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a:t>The year 2010 has the most no of orders (109,064 </a:t>
            </a:r>
            <a:r>
              <a:rPr lang="en-US" sz="1200" dirty="0" err="1"/>
              <a:t>Nos</a:t>
            </a:r>
            <a:r>
              <a:rPr lang="en-US" sz="1200" dirty="0"/>
              <a:t>), and we can see a much decrease in the sales in the following year of 2011 (36,766).</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is an increase trend in Quarterly orders till Q4 of year 2010 then it decreases in Q1 of 2011.</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is a slight increase trend in orders from April 2010 to Dec 2010 and we can see that it starts to decline from Jan 2011.</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dirty="0"/>
              <a:t>December month has highest no of items ordered followed by August and January, May month has the lowest.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a Weekdays Saturday has highest and Tuesday has lowest</a:t>
            </a:r>
            <a:r>
              <a:rPr lang="en-US" sz="1200" dirty="0" smtClean="0"/>
              <a:t>.</a:t>
            </a:r>
          </a:p>
          <a:p>
            <a:endParaRPr lang="en-US" sz="1200" dirty="0"/>
          </a:p>
          <a:p>
            <a:pPr marL="171450" indent="-171450">
              <a:buFont typeface="Arial" panose="020B0604020202020204" pitchFamily="34" charset="0"/>
              <a:buChar char="•"/>
            </a:pPr>
            <a:r>
              <a:rPr lang="en-US" sz="1200" dirty="0"/>
              <a:t>Sales of the items keeps a constant trend then it peaks in the middle of the month and declines in the end of the month. </a:t>
            </a:r>
            <a:endParaRPr lang="en-US" sz="1200" dirty="0" smtClean="0"/>
          </a:p>
          <a:p>
            <a:pPr marL="171450" indent="-1714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a day, Sales are mostly from 10 AM to 8 PM and then it declines at </a:t>
            </a:r>
            <a:r>
              <a:rPr lang="en-US" sz="1200" dirty="0" smtClean="0"/>
              <a:t>midnight. 6 </a:t>
            </a:r>
            <a:r>
              <a:rPr lang="en-US" sz="1200" dirty="0"/>
              <a:t>PM to 8PM are the peak hours and 2 AM to 10 AM are the worst as it’s the sleeping hours</a:t>
            </a:r>
            <a:r>
              <a:rPr lang="en-US" sz="1200" dirty="0" smtClean="0"/>
              <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t>Nirvana Hookah Single </a:t>
            </a:r>
            <a:r>
              <a:rPr lang="en-US" sz="1200" dirty="0"/>
              <a:t>has the highest sales in the year of 2010 followed by Mint Flavor Single  and Cappuccino</a:t>
            </a:r>
            <a:r>
              <a:rPr lang="en-US" sz="1200" dirty="0" smtClean="0"/>
              <a:t>.</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Tableau link for the analysis</a:t>
            </a:r>
          </a:p>
          <a:p>
            <a:r>
              <a:rPr lang="en-US" sz="1200" dirty="0"/>
              <a:t>         </a:t>
            </a:r>
            <a:r>
              <a:rPr lang="en-US" sz="1200" dirty="0">
                <a:hlinkClick r:id="rId2"/>
              </a:rPr>
              <a:t>MRA Project | Tableau Public</a:t>
            </a:r>
            <a:endParaRPr lang="en-US" sz="1200" dirty="0"/>
          </a:p>
        </p:txBody>
      </p:sp>
    </p:spTree>
    <p:extLst>
      <p:ext uri="{BB962C8B-B14F-4D97-AF65-F5344CB8AC3E}">
        <p14:creationId xmlns:p14="http://schemas.microsoft.com/office/powerpoint/2010/main" val="213736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552176"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Use of Market Basket </a:t>
            </a:r>
            <a:r>
              <a:rPr lang="en-US" sz="4000" b="1" dirty="0" smtClean="0">
                <a:solidFill>
                  <a:schemeClr val="tx1">
                    <a:lumMod val="95000"/>
                    <a:lumOff val="5000"/>
                  </a:schemeClr>
                </a:solidFill>
                <a:latin typeface="Arial" panose="020B0604020202020204" pitchFamily="34" charset="0"/>
                <a:cs typeface="Arial" panose="020B0604020202020204" pitchFamily="34" charset="0"/>
              </a:rPr>
              <a:t>Analysis</a:t>
            </a:r>
            <a:br>
              <a:rPr lang="en-US" sz="4000" b="1" dirty="0" smtClean="0">
                <a:solidFill>
                  <a:schemeClr val="tx1">
                    <a:lumMod val="95000"/>
                    <a:lumOff val="5000"/>
                  </a:schemeClr>
                </a:solidFill>
                <a:latin typeface="Arial" panose="020B0604020202020204" pitchFamily="34" charset="0"/>
                <a:cs typeface="Arial" panose="020B0604020202020204" pitchFamily="34" charset="0"/>
              </a:rPr>
            </a:br>
            <a:r>
              <a:rPr lang="en-US" sz="4000" b="1" dirty="0" smtClean="0">
                <a:solidFill>
                  <a:schemeClr val="tx1">
                    <a:lumMod val="95000"/>
                    <a:lumOff val="5000"/>
                  </a:schemeClr>
                </a:solidFill>
                <a:latin typeface="Arial" panose="020B0604020202020204" pitchFamily="34" charset="0"/>
                <a:cs typeface="Arial" panose="020B0604020202020204" pitchFamily="34" charset="0"/>
              </a:rPr>
              <a:t> </a:t>
            </a:r>
            <a:r>
              <a:rPr lang="en-US" sz="4000" b="1" dirty="0">
                <a:solidFill>
                  <a:schemeClr val="tx1">
                    <a:lumMod val="95000"/>
                    <a:lumOff val="5000"/>
                  </a:schemeClr>
                </a:solidFill>
                <a:latin typeface="Arial" panose="020B0604020202020204" pitchFamily="34" charset="0"/>
                <a:cs typeface="Arial" panose="020B0604020202020204" pitchFamily="34" charset="0"/>
              </a:rPr>
              <a:t>(Association Rules)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370601" y="1791258"/>
            <a:ext cx="6002767" cy="4185761"/>
          </a:xfrm>
          <a:prstGeom prst="rect">
            <a:avLst/>
          </a:prstGeom>
          <a:noFill/>
        </p:spPr>
        <p:txBody>
          <a:bodyPr wrap="square" rtlCol="0">
            <a:spAutoFit/>
          </a:bodyPr>
          <a:lstStyle/>
          <a:p>
            <a:r>
              <a:rPr lang="en-US" sz="1400" b="1" dirty="0"/>
              <a:t>Market Basket Analysis:</a:t>
            </a:r>
          </a:p>
          <a:p>
            <a:endParaRPr lang="en-US" sz="1400" b="1" dirty="0"/>
          </a:p>
          <a:p>
            <a:pPr algn="just"/>
            <a:r>
              <a:rPr lang="en-US" sz="1400" b="1" dirty="0"/>
              <a:t>	</a:t>
            </a:r>
            <a:r>
              <a:rPr lang="en-US" sz="1400" dirty="0"/>
              <a:t>Market basket analysis is a data mining technique used by retailers to increase sales by better understanding customer purchasing patterns. It involves analyzing large data sets, such as purchase history, to reveal product groupings, as well as products that are likely to be purchased together.</a:t>
            </a:r>
          </a:p>
          <a:p>
            <a:endParaRPr lang="en-US" sz="1400" dirty="0"/>
          </a:p>
          <a:p>
            <a:r>
              <a:rPr lang="en-US" sz="1400" b="1" dirty="0"/>
              <a:t>Association Rules:</a:t>
            </a:r>
          </a:p>
          <a:p>
            <a:endParaRPr lang="en-US" sz="1400" dirty="0"/>
          </a:p>
          <a:p>
            <a:pPr algn="just"/>
            <a:r>
              <a:rPr lang="en-US" sz="1400" dirty="0"/>
              <a:t>	Association rule mining is a procedure which aims to observe frequently occurring patterns, correlations, or associations from dataset /database. It is used to identify unique patterns and rules. Those patterns define relationships and interactions between different items.</a:t>
            </a:r>
          </a:p>
          <a:p>
            <a:endParaRPr lang="en-US" sz="1400" dirty="0"/>
          </a:p>
          <a:p>
            <a:r>
              <a:rPr lang="en-US" sz="1400" dirty="0"/>
              <a:t>There are 3 key metrics to consider when evaluating association rules:</a:t>
            </a:r>
          </a:p>
          <a:p>
            <a:endParaRPr lang="en-US" sz="1400" dirty="0"/>
          </a:p>
          <a:p>
            <a:r>
              <a:rPr lang="en-US" sz="1400" b="1" dirty="0"/>
              <a:t>Support: </a:t>
            </a:r>
            <a:r>
              <a:rPr lang="en-US" sz="1400" dirty="0"/>
              <a:t>Percentage of </a:t>
            </a:r>
            <a:r>
              <a:rPr lang="en-US" sz="1400" dirty="0" smtClean="0"/>
              <a:t>transactions </a:t>
            </a:r>
            <a:r>
              <a:rPr lang="en-US" sz="1400" dirty="0"/>
              <a:t>that contain the item set.</a:t>
            </a:r>
          </a:p>
          <a:p>
            <a:endParaRPr lang="en-US" sz="1400" dirty="0"/>
          </a:p>
          <a:p>
            <a:r>
              <a:rPr lang="en-US" sz="1400" dirty="0"/>
              <a:t>		Support = Freq(X,Y)/N</a:t>
            </a:r>
          </a:p>
        </p:txBody>
      </p:sp>
      <p:pic>
        <p:nvPicPr>
          <p:cNvPr id="5" name="Picture 4"/>
          <p:cNvPicPr>
            <a:picLocks noChangeAspect="1"/>
          </p:cNvPicPr>
          <p:nvPr/>
        </p:nvPicPr>
        <p:blipFill>
          <a:blip r:embed="rId2"/>
          <a:stretch>
            <a:fillRect/>
          </a:stretch>
        </p:blipFill>
        <p:spPr>
          <a:xfrm>
            <a:off x="6373368" y="1958149"/>
            <a:ext cx="5574648" cy="4363882"/>
          </a:xfrm>
          <a:prstGeom prst="rect">
            <a:avLst/>
          </a:prstGeom>
        </p:spPr>
      </p:pic>
    </p:spTree>
    <p:extLst>
      <p:ext uri="{BB962C8B-B14F-4D97-AF65-F5344CB8AC3E}">
        <p14:creationId xmlns:p14="http://schemas.microsoft.com/office/powerpoint/2010/main" val="129428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552176"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Use of Market Basket Analysis </a:t>
            </a:r>
            <a:r>
              <a:rPr lang="en-US" sz="4000" b="1" dirty="0" smtClean="0">
                <a:solidFill>
                  <a:schemeClr val="tx1">
                    <a:lumMod val="95000"/>
                    <a:lumOff val="5000"/>
                  </a:schemeClr>
                </a:solidFill>
                <a:latin typeface="Arial" panose="020B0604020202020204" pitchFamily="34" charset="0"/>
                <a:cs typeface="Arial" panose="020B0604020202020204" pitchFamily="34" charset="0"/>
              </a:rPr>
              <a:t/>
            </a:r>
            <a:br>
              <a:rPr lang="en-US" sz="4000" b="1" dirty="0" smtClean="0">
                <a:solidFill>
                  <a:schemeClr val="tx1">
                    <a:lumMod val="95000"/>
                    <a:lumOff val="5000"/>
                  </a:schemeClr>
                </a:solidFill>
                <a:latin typeface="Arial" panose="020B0604020202020204" pitchFamily="34" charset="0"/>
                <a:cs typeface="Arial" panose="020B0604020202020204" pitchFamily="34" charset="0"/>
              </a:rPr>
            </a:br>
            <a:r>
              <a:rPr lang="en-US" sz="4000" b="1" dirty="0" smtClean="0">
                <a:solidFill>
                  <a:schemeClr val="tx1">
                    <a:lumMod val="95000"/>
                    <a:lumOff val="5000"/>
                  </a:schemeClr>
                </a:solidFill>
                <a:latin typeface="Arial" panose="020B0604020202020204" pitchFamily="34" charset="0"/>
                <a:cs typeface="Arial" panose="020B0604020202020204" pitchFamily="34" charset="0"/>
              </a:rPr>
              <a:t>(</a:t>
            </a:r>
            <a:r>
              <a:rPr lang="en-US" sz="4000" b="1" dirty="0">
                <a:solidFill>
                  <a:schemeClr val="tx1">
                    <a:lumMod val="95000"/>
                    <a:lumOff val="5000"/>
                  </a:schemeClr>
                </a:solidFill>
                <a:latin typeface="Arial" panose="020B0604020202020204" pitchFamily="34" charset="0"/>
                <a:cs typeface="Arial" panose="020B0604020202020204" pitchFamily="34" charset="0"/>
              </a:rPr>
              <a:t>Association Rules)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118599" y="1694994"/>
            <a:ext cx="9134583" cy="4460143"/>
          </a:xfrm>
          <a:prstGeom prst="rect">
            <a:avLst/>
          </a:prstGeom>
          <a:noFill/>
        </p:spPr>
        <p:txBody>
          <a:bodyPr wrap="square" rtlCol="0">
            <a:spAutoFit/>
          </a:bodyPr>
          <a:lstStyle/>
          <a:p>
            <a:pPr algn="just"/>
            <a:r>
              <a:rPr lang="en-IN" sz="1400" b="1" dirty="0"/>
              <a:t>Confidence</a:t>
            </a:r>
            <a:r>
              <a:rPr lang="en-US" sz="1400" b="1" dirty="0"/>
              <a:t>: </a:t>
            </a:r>
          </a:p>
          <a:p>
            <a:pPr algn="just"/>
            <a:r>
              <a:rPr lang="en-US" sz="1400" b="1" dirty="0"/>
              <a:t>	</a:t>
            </a:r>
            <a:r>
              <a:rPr lang="en-US" sz="1400" dirty="0"/>
              <a:t>Given two items, X and Y, confidence measures the percentage of times that item Y is purchased, given that item X was purchased. This is expressed as:.</a:t>
            </a:r>
          </a:p>
          <a:p>
            <a:pPr algn="just"/>
            <a:endParaRPr lang="en-US" sz="1400" dirty="0"/>
          </a:p>
          <a:p>
            <a:pPr algn="just"/>
            <a:r>
              <a:rPr lang="en-US" sz="1400" dirty="0"/>
              <a:t>		Confidence = Freq(X,Y)/Freq(X)</a:t>
            </a:r>
          </a:p>
          <a:p>
            <a:pPr algn="just"/>
            <a:endParaRPr lang="en-US" sz="1400" dirty="0"/>
          </a:p>
          <a:p>
            <a:pPr algn="just"/>
            <a:r>
              <a:rPr lang="en-US" sz="1400" dirty="0"/>
              <a:t>	Confidence values range from 0 to 1, where 0 indicates that Y is never purchased when X is purchased, and 1 indicates that Y is always purchased whenever X is purchased. Note that the confidence measure is directional.</a:t>
            </a:r>
          </a:p>
          <a:p>
            <a:pPr algn="just"/>
            <a:endParaRPr lang="en-US" sz="1400" dirty="0"/>
          </a:p>
          <a:p>
            <a:pPr algn="just"/>
            <a:r>
              <a:rPr lang="en-IN" sz="1400" b="1" dirty="0"/>
              <a:t>Lift</a:t>
            </a:r>
            <a:r>
              <a:rPr lang="en-US" sz="1400" b="1" dirty="0"/>
              <a:t>: </a:t>
            </a:r>
          </a:p>
          <a:p>
            <a:pPr algn="just"/>
            <a:r>
              <a:rPr lang="en-US" sz="1400" b="1" dirty="0"/>
              <a:t>	</a:t>
            </a:r>
            <a:r>
              <a:rPr lang="en-US" sz="1400" dirty="0"/>
              <a:t>Unlike the confidence metric whose value may vary depending on direction </a:t>
            </a:r>
            <a:r>
              <a:rPr lang="en-US" sz="1400" dirty="0" smtClean="0"/>
              <a:t>(e.g.: </a:t>
            </a:r>
            <a:r>
              <a:rPr lang="en-US" sz="1400" dirty="0"/>
              <a:t>confidence{X -&gt;Y} may be different from confidence{Y -&gt;X}), lift has no direction. This means that the lift{X,Y} is always equal to the lift{Y,X}:.</a:t>
            </a:r>
          </a:p>
          <a:p>
            <a:pPr algn="just"/>
            <a:r>
              <a:rPr lang="en-US" sz="1400" dirty="0"/>
              <a:t>This is expressed as:.</a:t>
            </a:r>
          </a:p>
          <a:p>
            <a:pPr algn="just"/>
            <a:endParaRPr lang="en-US" sz="1400" dirty="0"/>
          </a:p>
          <a:p>
            <a:pPr algn="just"/>
            <a:r>
              <a:rPr lang="en-US" sz="1400" dirty="0"/>
              <a:t>		</a:t>
            </a:r>
            <a:r>
              <a:rPr lang="en-IN" sz="1400" dirty="0"/>
              <a:t>lift{X,Y} = lift{Y,X} = support{X,Y} / (support{X} * support{Y})</a:t>
            </a:r>
          </a:p>
          <a:p>
            <a:pPr algn="just"/>
            <a:endParaRPr lang="en-IN" sz="1400" dirty="0"/>
          </a:p>
          <a:p>
            <a:pPr algn="just"/>
            <a:r>
              <a:rPr lang="en-US" sz="1400" dirty="0"/>
              <a:t>In summary, lift can take the following values:</a:t>
            </a:r>
          </a:p>
          <a:p>
            <a:pPr algn="just">
              <a:buFont typeface="Arial" panose="020B0604020202020204" pitchFamily="34" charset="0"/>
              <a:buChar char="•"/>
            </a:pPr>
            <a:r>
              <a:rPr lang="en-US" sz="1400" dirty="0"/>
              <a:t>Lift = 1; implies no relationship between X and Y (i.e., X and Y occur together only by chance)</a:t>
            </a:r>
          </a:p>
          <a:p>
            <a:pPr algn="just">
              <a:buFont typeface="Arial" panose="020B0604020202020204" pitchFamily="34" charset="0"/>
              <a:buChar char="•"/>
            </a:pPr>
            <a:r>
              <a:rPr lang="en-US" sz="1400" dirty="0"/>
              <a:t>Lift &gt; 1; implies that there is a positive relationship between X and Y (i.e., X and Y occur together more often than random)</a:t>
            </a:r>
          </a:p>
          <a:p>
            <a:pPr algn="just">
              <a:buFont typeface="Arial" panose="020B0604020202020204" pitchFamily="34" charset="0"/>
              <a:buChar char="•"/>
            </a:pPr>
            <a:r>
              <a:rPr lang="en-US" sz="1400" dirty="0"/>
              <a:t>Lift &lt; 1; implies that there is a negative relationship between X and Y (i.e., X and Y occur together less often than random)</a:t>
            </a:r>
          </a:p>
        </p:txBody>
      </p:sp>
      <p:pic>
        <p:nvPicPr>
          <p:cNvPr id="6" name="Picture 5"/>
          <p:cNvPicPr>
            <a:picLocks noChangeAspect="1"/>
          </p:cNvPicPr>
          <p:nvPr/>
        </p:nvPicPr>
        <p:blipFill>
          <a:blip r:embed="rId2"/>
          <a:stretch>
            <a:fillRect/>
          </a:stretch>
        </p:blipFill>
        <p:spPr>
          <a:xfrm>
            <a:off x="9253182" y="1783705"/>
            <a:ext cx="2688609" cy="4282723"/>
          </a:xfrm>
          <a:prstGeom prst="rect">
            <a:avLst/>
          </a:prstGeom>
        </p:spPr>
      </p:pic>
    </p:spTree>
    <p:extLst>
      <p:ext uri="{BB962C8B-B14F-4D97-AF65-F5344CB8AC3E}">
        <p14:creationId xmlns:p14="http://schemas.microsoft.com/office/powerpoint/2010/main" val="3792097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552176"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Use of Market Basket Analysis </a:t>
            </a:r>
            <a:r>
              <a:rPr lang="en-US" sz="4000" b="1" dirty="0" smtClean="0">
                <a:solidFill>
                  <a:schemeClr val="tx1">
                    <a:lumMod val="95000"/>
                    <a:lumOff val="5000"/>
                  </a:schemeClr>
                </a:solidFill>
                <a:latin typeface="Arial" panose="020B0604020202020204" pitchFamily="34" charset="0"/>
                <a:cs typeface="Arial" panose="020B0604020202020204" pitchFamily="34" charset="0"/>
              </a:rPr>
              <a:t/>
            </a:r>
            <a:br>
              <a:rPr lang="en-US" sz="4000" b="1" dirty="0" smtClean="0">
                <a:solidFill>
                  <a:schemeClr val="tx1">
                    <a:lumMod val="95000"/>
                    <a:lumOff val="5000"/>
                  </a:schemeClr>
                </a:solidFill>
                <a:latin typeface="Arial" panose="020B0604020202020204" pitchFamily="34" charset="0"/>
                <a:cs typeface="Arial" panose="020B0604020202020204" pitchFamily="34" charset="0"/>
              </a:rPr>
            </a:br>
            <a:r>
              <a:rPr lang="en-US" sz="4000" b="1" dirty="0" smtClean="0">
                <a:solidFill>
                  <a:schemeClr val="tx1">
                    <a:lumMod val="95000"/>
                    <a:lumOff val="5000"/>
                  </a:schemeClr>
                </a:solidFill>
                <a:latin typeface="Arial" panose="020B0604020202020204" pitchFamily="34" charset="0"/>
                <a:cs typeface="Arial" panose="020B0604020202020204" pitchFamily="34" charset="0"/>
              </a:rPr>
              <a:t>(</a:t>
            </a:r>
            <a:r>
              <a:rPr lang="en-US" sz="4000" b="1" dirty="0">
                <a:solidFill>
                  <a:schemeClr val="tx1">
                    <a:lumMod val="95000"/>
                    <a:lumOff val="5000"/>
                  </a:schemeClr>
                </a:solidFill>
                <a:latin typeface="Arial" panose="020B0604020202020204" pitchFamily="34" charset="0"/>
                <a:cs typeface="Arial" panose="020B0604020202020204" pitchFamily="34" charset="0"/>
              </a:rPr>
              <a:t>Association Rules)</a:t>
            </a:r>
          </a:p>
        </p:txBody>
      </p:sp>
      <p:sp>
        <p:nvSpPr>
          <p:cNvPr id="6" name="TextBox 5">
            <a:extLst>
              <a:ext uri="{FF2B5EF4-FFF2-40B4-BE49-F238E27FC236}">
                <a16:creationId xmlns="" xmlns:a16="http://schemas.microsoft.com/office/drawing/2014/main" id="{8334095E-7B8C-D1E5-497B-58FD1E69C65C}"/>
              </a:ext>
            </a:extLst>
          </p:cNvPr>
          <p:cNvSpPr txBox="1"/>
          <p:nvPr/>
        </p:nvSpPr>
        <p:spPr>
          <a:xfrm>
            <a:off x="1230328" y="1794290"/>
            <a:ext cx="5607698" cy="307777"/>
          </a:xfrm>
          <a:prstGeom prst="rect">
            <a:avLst/>
          </a:prstGeom>
          <a:noFill/>
        </p:spPr>
        <p:txBody>
          <a:bodyPr wrap="square" rtlCol="0">
            <a:spAutoFit/>
          </a:bodyPr>
          <a:lstStyle/>
          <a:p>
            <a:r>
              <a:rPr lang="en-US" sz="1400" b="1" dirty="0"/>
              <a:t>KNIME Workflow Image</a:t>
            </a:r>
            <a:endParaRPr lang="en-IN" sz="1400" b="1" dirty="0"/>
          </a:p>
        </p:txBody>
      </p:sp>
      <p:sp>
        <p:nvSpPr>
          <p:cNvPr id="7" name="TextBox 6">
            <a:extLst>
              <a:ext uri="{FF2B5EF4-FFF2-40B4-BE49-F238E27FC236}">
                <a16:creationId xmlns="" xmlns:a16="http://schemas.microsoft.com/office/drawing/2014/main" id="{DD46D095-CC5F-6BC1-17BB-864AE0536F37}"/>
              </a:ext>
            </a:extLst>
          </p:cNvPr>
          <p:cNvSpPr txBox="1"/>
          <p:nvPr/>
        </p:nvSpPr>
        <p:spPr>
          <a:xfrm>
            <a:off x="1097280" y="4429006"/>
            <a:ext cx="10332720" cy="2031325"/>
          </a:xfrm>
          <a:prstGeom prst="rect">
            <a:avLst/>
          </a:prstGeom>
          <a:noFill/>
        </p:spPr>
        <p:txBody>
          <a:bodyPr wrap="square" rtlCol="0">
            <a:spAutoFit/>
          </a:bodyPr>
          <a:lstStyle/>
          <a:p>
            <a:pPr algn="just"/>
            <a:r>
              <a:rPr lang="en-US" sz="1400" dirty="0" smtClean="0"/>
              <a:t>Here I will apply </a:t>
            </a:r>
            <a:r>
              <a:rPr lang="en-US" sz="1400" dirty="0"/>
              <a:t>Association rule with certain level of support and confidence threshold so that </a:t>
            </a:r>
            <a:r>
              <a:rPr lang="en-US" sz="1400" dirty="0" err="1"/>
              <a:t>i</a:t>
            </a:r>
            <a:r>
              <a:rPr lang="en-US" sz="1400" dirty="0" smtClean="0"/>
              <a:t> </a:t>
            </a:r>
            <a:r>
              <a:rPr lang="en-US" sz="1400" dirty="0"/>
              <a:t>can generate rules which can help me to club product in such way that business can make use of it and sale more products to customers.</a:t>
            </a:r>
          </a:p>
          <a:p>
            <a:pPr algn="just"/>
            <a:endParaRPr lang="en-US" sz="1400" dirty="0"/>
          </a:p>
          <a:p>
            <a:pPr algn="just"/>
            <a:r>
              <a:rPr lang="en-US" sz="1400" dirty="0"/>
              <a:t>Below are the threshold values used in association rules calculation</a:t>
            </a:r>
          </a:p>
          <a:p>
            <a:pPr algn="just"/>
            <a:r>
              <a:rPr lang="en-US" sz="1400" dirty="0"/>
              <a:t>- Threshold values of Support is </a:t>
            </a:r>
            <a:r>
              <a:rPr lang="en-US" sz="1400" dirty="0" smtClean="0"/>
              <a:t>0.002</a:t>
            </a:r>
            <a:endParaRPr lang="en-US" sz="1400" dirty="0"/>
          </a:p>
          <a:p>
            <a:pPr algn="just"/>
            <a:r>
              <a:rPr lang="en-US" sz="1400" dirty="0"/>
              <a:t>- Threshold values of Confidence is </a:t>
            </a:r>
            <a:r>
              <a:rPr lang="en-US" sz="1400" dirty="0" smtClean="0"/>
              <a:t>0.08</a:t>
            </a:r>
            <a:endParaRPr lang="en-US" sz="1400" dirty="0"/>
          </a:p>
          <a:p>
            <a:pPr algn="just"/>
            <a:endParaRPr lang="en-US" sz="1400" dirty="0"/>
          </a:p>
          <a:p>
            <a:pPr algn="just"/>
            <a:r>
              <a:rPr lang="en-US" sz="1400" dirty="0"/>
              <a:t>Association Rules must satisfy both a minimum support threshold and a minimum confidence threshold.</a:t>
            </a:r>
          </a:p>
          <a:p>
            <a:pPr algn="just"/>
            <a:endParaRPr lang="en-IN" sz="1400" dirty="0"/>
          </a:p>
        </p:txBody>
      </p:sp>
      <p:pic>
        <p:nvPicPr>
          <p:cNvPr id="8" name="Picture 7"/>
          <p:cNvPicPr>
            <a:picLocks noChangeAspect="1"/>
          </p:cNvPicPr>
          <p:nvPr/>
        </p:nvPicPr>
        <p:blipFill>
          <a:blip r:embed="rId2"/>
          <a:stretch>
            <a:fillRect/>
          </a:stretch>
        </p:blipFill>
        <p:spPr>
          <a:xfrm>
            <a:off x="1624083" y="2450111"/>
            <a:ext cx="8843749" cy="1617153"/>
          </a:xfrm>
          <a:prstGeom prst="rect">
            <a:avLst/>
          </a:prstGeom>
        </p:spPr>
      </p:pic>
    </p:spTree>
    <p:extLst>
      <p:ext uri="{BB962C8B-B14F-4D97-AF65-F5344CB8AC3E}">
        <p14:creationId xmlns:p14="http://schemas.microsoft.com/office/powerpoint/2010/main" val="1527855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smtClean="0">
                <a:solidFill>
                  <a:schemeClr val="tx1">
                    <a:lumMod val="95000"/>
                    <a:lumOff val="5000"/>
                  </a:schemeClr>
                </a:solidFill>
                <a:latin typeface="Arial" panose="020B0604020202020204" pitchFamily="34" charset="0"/>
                <a:cs typeface="Arial" panose="020B0604020202020204" pitchFamily="34" charset="0"/>
              </a:rPr>
              <a:t> Identified Associations</a:t>
            </a:r>
            <a:endParaRPr lang="en-US" sz="4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 xmlns:a16="http://schemas.microsoft.com/office/drawing/2014/main" id="{AFC9E297-FBAA-380D-F687-60635D26EDD8}"/>
              </a:ext>
            </a:extLst>
          </p:cNvPr>
          <p:cNvSpPr txBox="1"/>
          <p:nvPr/>
        </p:nvSpPr>
        <p:spPr>
          <a:xfrm>
            <a:off x="1097280" y="1818554"/>
            <a:ext cx="3904488" cy="3108543"/>
          </a:xfrm>
          <a:prstGeom prst="rect">
            <a:avLst/>
          </a:prstGeom>
          <a:noFill/>
        </p:spPr>
        <p:txBody>
          <a:bodyPr wrap="square" rtlCol="0">
            <a:spAutoFit/>
          </a:bodyPr>
          <a:lstStyle/>
          <a:p>
            <a:r>
              <a:rPr lang="en-US" sz="1400" b="1" dirty="0"/>
              <a:t>Association </a:t>
            </a:r>
            <a:r>
              <a:rPr lang="en-US" sz="1400" b="1" dirty="0" smtClean="0"/>
              <a:t>Table</a:t>
            </a:r>
            <a:endParaRPr lang="en-US" sz="1400" b="1" dirty="0"/>
          </a:p>
          <a:p>
            <a:endParaRPr lang="en-US" sz="1400" b="1" dirty="0"/>
          </a:p>
          <a:p>
            <a:r>
              <a:rPr lang="en-US" sz="1400" dirty="0"/>
              <a:t>This is the most part of our Market Basket Analysis.</a:t>
            </a:r>
          </a:p>
          <a:p>
            <a:endParaRPr lang="en-US" sz="1400" dirty="0"/>
          </a:p>
          <a:p>
            <a:r>
              <a:rPr lang="en-US" sz="1400" dirty="0"/>
              <a:t>We have here the three metrics that are Support, Confidence and Lift arranged in descending order of lift value.</a:t>
            </a:r>
          </a:p>
          <a:p>
            <a:endParaRPr lang="en-US" sz="1400" dirty="0"/>
          </a:p>
          <a:p>
            <a:r>
              <a:rPr lang="en-US" sz="1400" dirty="0"/>
              <a:t>Below are the parameters used for calculation of associations – </a:t>
            </a:r>
          </a:p>
          <a:p>
            <a:endParaRPr lang="en-US" sz="1400" dirty="0"/>
          </a:p>
          <a:p>
            <a:pPr marL="285750" indent="-285750">
              <a:buFont typeface="Arial" panose="020B0604020202020204" pitchFamily="34" charset="0"/>
              <a:buChar char="•"/>
            </a:pPr>
            <a:r>
              <a:rPr lang="en-US" sz="1400" dirty="0"/>
              <a:t>Support Of Minimum - </a:t>
            </a:r>
            <a:r>
              <a:rPr lang="en-US" sz="1400" dirty="0" smtClean="0"/>
              <a:t>0.002</a:t>
            </a:r>
            <a:endParaRPr lang="en-US" sz="1400" dirty="0"/>
          </a:p>
          <a:p>
            <a:pPr marL="285750" indent="-285750">
              <a:buFont typeface="Arial" panose="020B0604020202020204" pitchFamily="34" charset="0"/>
              <a:buChar char="•"/>
            </a:pPr>
            <a:r>
              <a:rPr lang="en-US" sz="1400" dirty="0"/>
              <a:t>Maximum item set Length – 10</a:t>
            </a:r>
          </a:p>
          <a:p>
            <a:pPr marL="285750" indent="-285750">
              <a:buFont typeface="Arial" panose="020B0604020202020204" pitchFamily="34" charset="0"/>
              <a:buChar char="•"/>
            </a:pPr>
            <a:r>
              <a:rPr lang="en-US" sz="1400" dirty="0"/>
              <a:t>Minimum Confidence Level - </a:t>
            </a:r>
            <a:r>
              <a:rPr lang="en-US" sz="1400" dirty="0" smtClean="0"/>
              <a:t>0.08</a:t>
            </a:r>
            <a:endParaRPr lang="en-US" sz="1400" dirty="0"/>
          </a:p>
        </p:txBody>
      </p:sp>
      <p:pic>
        <p:nvPicPr>
          <p:cNvPr id="11" name="Picture 10"/>
          <p:cNvPicPr>
            <a:picLocks noChangeAspect="1"/>
          </p:cNvPicPr>
          <p:nvPr/>
        </p:nvPicPr>
        <p:blipFill>
          <a:blip r:embed="rId2"/>
          <a:stretch>
            <a:fillRect/>
          </a:stretch>
        </p:blipFill>
        <p:spPr>
          <a:xfrm>
            <a:off x="5456412" y="1186939"/>
            <a:ext cx="6602943" cy="5050232"/>
          </a:xfrm>
          <a:prstGeom prst="rect">
            <a:avLst/>
          </a:prstGeom>
        </p:spPr>
      </p:pic>
    </p:spTree>
    <p:extLst>
      <p:ext uri="{BB962C8B-B14F-4D97-AF65-F5344CB8AC3E}">
        <p14:creationId xmlns:p14="http://schemas.microsoft.com/office/powerpoint/2010/main" val="969960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Identified Associations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338328" y="1818554"/>
            <a:ext cx="11649456" cy="5909310"/>
          </a:xfrm>
          <a:prstGeom prst="rect">
            <a:avLst/>
          </a:prstGeom>
          <a:noFill/>
        </p:spPr>
        <p:txBody>
          <a:bodyPr wrap="square" rtlCol="0">
            <a:spAutoFit/>
          </a:bodyPr>
          <a:lstStyle/>
          <a:p>
            <a:pPr algn="just"/>
            <a:r>
              <a:rPr lang="en-US" sz="1400" b="1" dirty="0"/>
              <a:t>support, confidence, &amp; lift values  for Association</a:t>
            </a:r>
          </a:p>
          <a:p>
            <a:pPr algn="just"/>
            <a:endParaRPr lang="en-US" sz="1400" b="1" dirty="0"/>
          </a:p>
          <a:p>
            <a:pPr marL="285750" indent="-285750" algn="just">
              <a:buFont typeface="Arial" panose="020B0604020202020204" pitchFamily="34" charset="0"/>
              <a:buChar char="•"/>
            </a:pPr>
            <a:r>
              <a:rPr lang="en-US" sz="1400" dirty="0" smtClean="0"/>
              <a:t>Rule 3 </a:t>
            </a:r>
            <a:r>
              <a:rPr lang="en-US" sz="1400" dirty="0"/>
              <a:t>has support of </a:t>
            </a:r>
            <a:r>
              <a:rPr lang="en-US" sz="1400" dirty="0" smtClean="0"/>
              <a:t>0.002 </a:t>
            </a:r>
            <a:r>
              <a:rPr lang="en-US" sz="1400" dirty="0"/>
              <a:t>means approx. </a:t>
            </a:r>
            <a:r>
              <a:rPr lang="en-US" sz="1400" dirty="0" smtClean="0"/>
              <a:t>0.2% </a:t>
            </a:r>
            <a:r>
              <a:rPr lang="en-US" sz="1400" dirty="0"/>
              <a:t>Fraction of transactions containing </a:t>
            </a:r>
            <a:r>
              <a:rPr lang="en-US" sz="1400" dirty="0" smtClean="0"/>
              <a:t>the food item Add Fries has a </a:t>
            </a:r>
            <a:r>
              <a:rPr lang="en-US" sz="1400" dirty="0"/>
              <a:t>confidence of  </a:t>
            </a:r>
            <a:r>
              <a:rPr lang="en-US" sz="1400" dirty="0" smtClean="0"/>
              <a:t>0.201 </a:t>
            </a:r>
            <a:r>
              <a:rPr lang="en-US" sz="1400" dirty="0"/>
              <a:t>means Probability of occurrence </a:t>
            </a:r>
            <a:r>
              <a:rPr lang="en-US" sz="1400" dirty="0" smtClean="0"/>
              <a:t>of food item BMT Panini </a:t>
            </a:r>
            <a:r>
              <a:rPr lang="en-US" sz="1400" dirty="0"/>
              <a:t>in the basket given </a:t>
            </a:r>
            <a:r>
              <a:rPr lang="en-US" sz="1400" dirty="0" smtClean="0"/>
              <a:t>Add Fries is </a:t>
            </a:r>
            <a:r>
              <a:rPr lang="en-US" sz="1400" dirty="0"/>
              <a:t>present is </a:t>
            </a:r>
            <a:r>
              <a:rPr lang="en-US" sz="1400" dirty="0" smtClean="0"/>
              <a:t>20.1% </a:t>
            </a:r>
            <a:r>
              <a:rPr lang="en-US" sz="1400" dirty="0"/>
              <a:t>and lift of </a:t>
            </a:r>
            <a:r>
              <a:rPr lang="en-US" sz="1400" dirty="0" smtClean="0"/>
              <a:t>5.394, </a:t>
            </a:r>
            <a:r>
              <a:rPr lang="en-US" sz="1400" dirty="0"/>
              <a:t>lift ratios higher than 1 indicate strong association between items.</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Rule </a:t>
            </a:r>
            <a:r>
              <a:rPr lang="en-US" sz="1400" dirty="0" smtClean="0"/>
              <a:t>41 </a:t>
            </a:r>
            <a:r>
              <a:rPr lang="en-US" sz="1400" dirty="0"/>
              <a:t>has support of </a:t>
            </a:r>
            <a:r>
              <a:rPr lang="en-US" sz="1400" dirty="0" smtClean="0"/>
              <a:t>0.004 </a:t>
            </a:r>
            <a:r>
              <a:rPr lang="en-US" sz="1400" dirty="0"/>
              <a:t>means approx. </a:t>
            </a:r>
            <a:r>
              <a:rPr lang="en-US" sz="1400" dirty="0" smtClean="0"/>
              <a:t>0.4% </a:t>
            </a:r>
            <a:r>
              <a:rPr lang="en-US" sz="1400" dirty="0"/>
              <a:t>Fraction of transactions containing the </a:t>
            </a:r>
            <a:r>
              <a:rPr lang="en-US" sz="1400" dirty="0" smtClean="0"/>
              <a:t>beverage item Red bull (2+1) Combo , </a:t>
            </a:r>
            <a:r>
              <a:rPr lang="en-US" sz="1400" dirty="0"/>
              <a:t>confidence of  </a:t>
            </a:r>
            <a:r>
              <a:rPr lang="en-US" sz="1400" dirty="0" smtClean="0"/>
              <a:t>0.249 </a:t>
            </a:r>
            <a:r>
              <a:rPr lang="en-US" sz="1400" dirty="0"/>
              <a:t>means Probability of occurrence of </a:t>
            </a:r>
            <a:r>
              <a:rPr lang="en-US" sz="1400" dirty="0" smtClean="0"/>
              <a:t>Sambuca tobacco</a:t>
            </a:r>
            <a:r>
              <a:rPr lang="en-US" sz="1400" dirty="0"/>
              <a:t> given Red bull (2+1) Combo </a:t>
            </a:r>
            <a:r>
              <a:rPr lang="en-US" sz="1400" dirty="0" smtClean="0"/>
              <a:t>is </a:t>
            </a:r>
            <a:r>
              <a:rPr lang="en-US" sz="1400" dirty="0"/>
              <a:t>present is </a:t>
            </a:r>
            <a:r>
              <a:rPr lang="en-US" sz="1400" dirty="0" smtClean="0"/>
              <a:t>24.9% </a:t>
            </a:r>
            <a:r>
              <a:rPr lang="en-US" sz="1400" dirty="0"/>
              <a:t>and lift of </a:t>
            </a:r>
            <a:r>
              <a:rPr lang="en-US" sz="1400" dirty="0" smtClean="0"/>
              <a:t>3.932, </a:t>
            </a:r>
            <a:r>
              <a:rPr lang="en-US" sz="1400" dirty="0"/>
              <a:t>lift ratios higher than 1 indicate strong association between items.</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Rule </a:t>
            </a:r>
            <a:r>
              <a:rPr lang="en-US" sz="1400" dirty="0" smtClean="0"/>
              <a:t>21 </a:t>
            </a:r>
            <a:r>
              <a:rPr lang="en-US" sz="1400" dirty="0"/>
              <a:t>has support of </a:t>
            </a:r>
            <a:r>
              <a:rPr lang="en-US" sz="1400" dirty="0" smtClean="0"/>
              <a:t>0.003 </a:t>
            </a:r>
            <a:r>
              <a:rPr lang="en-US" sz="1400" dirty="0"/>
              <a:t>means approx. </a:t>
            </a:r>
            <a:r>
              <a:rPr lang="en-US" sz="1400" dirty="0" smtClean="0"/>
              <a:t>0.3% </a:t>
            </a:r>
            <a:r>
              <a:rPr lang="en-US" sz="1400" dirty="0"/>
              <a:t>Fraction of transactions containing the </a:t>
            </a:r>
            <a:r>
              <a:rPr lang="en-US" sz="1400" dirty="0" smtClean="0"/>
              <a:t>Maggi NDL Arrabiata, </a:t>
            </a:r>
            <a:r>
              <a:rPr lang="en-US" sz="1400" dirty="0"/>
              <a:t>confidence of  </a:t>
            </a:r>
            <a:r>
              <a:rPr lang="en-US" sz="1400" dirty="0" smtClean="0"/>
              <a:t>0.199 </a:t>
            </a:r>
            <a:r>
              <a:rPr lang="en-US" sz="1400" dirty="0"/>
              <a:t>means Probability of occurrence of </a:t>
            </a:r>
            <a:r>
              <a:rPr lang="en-US" sz="1400" dirty="0" smtClean="0"/>
              <a:t>Sambuca tobacco</a:t>
            </a:r>
            <a:r>
              <a:rPr lang="en-US" sz="1400" dirty="0"/>
              <a:t> given Maggi NDL Arrabiata </a:t>
            </a:r>
            <a:r>
              <a:rPr lang="en-US" sz="1400" dirty="0" smtClean="0"/>
              <a:t>is </a:t>
            </a:r>
            <a:r>
              <a:rPr lang="en-US" sz="1400" dirty="0"/>
              <a:t>present is </a:t>
            </a:r>
            <a:r>
              <a:rPr lang="en-US" sz="1400" dirty="0" smtClean="0"/>
              <a:t>19.9% </a:t>
            </a:r>
            <a:r>
              <a:rPr lang="en-US" sz="1400" dirty="0"/>
              <a:t>and lift of </a:t>
            </a:r>
            <a:r>
              <a:rPr lang="en-US" sz="1400" dirty="0" smtClean="0"/>
              <a:t>3.143, </a:t>
            </a:r>
            <a:r>
              <a:rPr lang="en-US" sz="1400" dirty="0"/>
              <a:t>lift ratios higher than 1 indicate strong association between </a:t>
            </a:r>
            <a:r>
              <a:rPr lang="en-US" sz="1400" dirty="0" smtClean="0"/>
              <a:t>items.</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Rule </a:t>
            </a:r>
            <a:r>
              <a:rPr lang="en-US" sz="1400" dirty="0" smtClean="0"/>
              <a:t>11 </a:t>
            </a:r>
            <a:r>
              <a:rPr lang="en-US" sz="1400" dirty="0"/>
              <a:t>has support of </a:t>
            </a:r>
            <a:r>
              <a:rPr lang="en-US" sz="1400" dirty="0" smtClean="0"/>
              <a:t>0.002 </a:t>
            </a:r>
            <a:r>
              <a:rPr lang="en-US" sz="1400" dirty="0"/>
              <a:t>means approx. </a:t>
            </a:r>
            <a:r>
              <a:rPr lang="en-US" sz="1400" dirty="0" smtClean="0"/>
              <a:t>0.2% </a:t>
            </a:r>
            <a:r>
              <a:rPr lang="en-US" sz="1400" dirty="0"/>
              <a:t>Fraction of transactions containing the beverage item Red bull (2+1) Combo , confidence of  </a:t>
            </a:r>
            <a:r>
              <a:rPr lang="en-US" sz="1400" dirty="0" smtClean="0"/>
              <a:t>0.142 </a:t>
            </a:r>
            <a:r>
              <a:rPr lang="en-US" sz="1400" dirty="0"/>
              <a:t>means Probability of occurrence of </a:t>
            </a:r>
            <a:r>
              <a:rPr lang="en-US" sz="1400" dirty="0" smtClean="0"/>
              <a:t>Calcutta Mint tobacco given </a:t>
            </a:r>
            <a:r>
              <a:rPr lang="en-US" sz="1400" dirty="0"/>
              <a:t>Red bull (2+1) Combo is present is </a:t>
            </a:r>
            <a:r>
              <a:rPr lang="en-US" sz="1400" dirty="0" smtClean="0"/>
              <a:t>14.2% </a:t>
            </a:r>
            <a:r>
              <a:rPr lang="en-US" sz="1400" dirty="0"/>
              <a:t>and lift of </a:t>
            </a:r>
            <a:r>
              <a:rPr lang="en-US" sz="1400" dirty="0" smtClean="0"/>
              <a:t>3.01, </a:t>
            </a:r>
            <a:r>
              <a:rPr lang="en-US" sz="1400" dirty="0"/>
              <a:t>lift ratios higher than 1 indicate strong association between items.</a:t>
            </a:r>
          </a:p>
          <a:p>
            <a:pPr marL="285750" indent="-285750" algn="just">
              <a:buFont typeface="Arial" panose="020B0604020202020204" pitchFamily="34" charset="0"/>
              <a:buChar char="•"/>
            </a:pPr>
            <a:endParaRPr lang="en-US" sz="1400" dirty="0" smtClean="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smtClean="0"/>
          </a:p>
          <a:p>
            <a:pPr marL="285750" indent="-285750" algn="just">
              <a:buFont typeface="Arial" panose="020B0604020202020204" pitchFamily="34" charset="0"/>
              <a:buChar char="•"/>
            </a:pPr>
            <a:endParaRPr lang="en-US" sz="1400" dirty="0" smtClean="0"/>
          </a:p>
          <a:p>
            <a:pPr marL="285750" indent="-285750" algn="just">
              <a:buFont typeface="Wingdings" panose="05000000000000000000" pitchFamily="2" charset="2"/>
              <a:buChar char="§"/>
            </a:pPr>
            <a:endParaRPr lang="en-US" sz="1400" dirty="0"/>
          </a:p>
          <a:p>
            <a:pPr marL="285750" indent="-285750" algn="just">
              <a:buFont typeface="Wingdings" panose="05000000000000000000" pitchFamily="2" charset="2"/>
              <a:buChar char="§"/>
            </a:pPr>
            <a:endParaRPr lang="en-US" sz="1400" dirty="0" smtClean="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smtClean="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p:txBody>
      </p:sp>
    </p:spTree>
    <p:extLst>
      <p:ext uri="{BB962C8B-B14F-4D97-AF65-F5344CB8AC3E}">
        <p14:creationId xmlns:p14="http://schemas.microsoft.com/office/powerpoint/2010/main" val="397638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D6602-DDEF-64FD-5301-7F1E3B366190}"/>
              </a:ext>
            </a:extLst>
          </p:cNvPr>
          <p:cNvSpPr>
            <a:spLocks noGrp="1"/>
          </p:cNvSpPr>
          <p:nvPr>
            <p:ph type="title"/>
          </p:nvPr>
        </p:nvSpPr>
        <p:spPr>
          <a:xfrm>
            <a:off x="1302776" y="291851"/>
            <a:ext cx="8534400" cy="1151468"/>
          </a:xfrm>
        </p:spPr>
        <p:txBody>
          <a:bodyP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Content</a:t>
            </a:r>
            <a:endParaRPr lang="en-IN" sz="4000" b="1"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 xmlns:a16="http://schemas.microsoft.com/office/drawing/2014/main" id="{52A9CCF5-B66B-025D-05D5-1BC8E4A947B2}"/>
              </a:ext>
            </a:extLst>
          </p:cNvPr>
          <p:cNvGraphicFramePr>
            <a:graphicFrameLocks noGrp="1"/>
          </p:cNvGraphicFramePr>
          <p:nvPr>
            <p:ph idx="1"/>
            <p:extLst>
              <p:ext uri="{D42A27DB-BD31-4B8C-83A1-F6EECF244321}">
                <p14:modId xmlns:p14="http://schemas.microsoft.com/office/powerpoint/2010/main" val="3015751423"/>
              </p:ext>
            </p:extLst>
          </p:nvPr>
        </p:nvGraphicFramePr>
        <p:xfrm>
          <a:off x="1302776" y="1867049"/>
          <a:ext cx="8534400"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985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smtClean="0">
                <a:solidFill>
                  <a:schemeClr val="tx1">
                    <a:lumMod val="95000"/>
                    <a:lumOff val="5000"/>
                  </a:schemeClr>
                </a:solidFill>
                <a:latin typeface="Arial" panose="020B0604020202020204" pitchFamily="34" charset="0"/>
                <a:cs typeface="Arial" panose="020B0604020202020204" pitchFamily="34" charset="0"/>
              </a:rPr>
              <a:t> Identified Associations</a:t>
            </a:r>
            <a:endParaRPr lang="en-US" sz="4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 xmlns:a16="http://schemas.microsoft.com/office/drawing/2014/main" id="{AFC9E297-FBAA-380D-F687-60635D26EDD8}"/>
              </a:ext>
            </a:extLst>
          </p:cNvPr>
          <p:cNvSpPr txBox="1"/>
          <p:nvPr/>
        </p:nvSpPr>
        <p:spPr>
          <a:xfrm>
            <a:off x="701495" y="2009623"/>
            <a:ext cx="3904488" cy="1815882"/>
          </a:xfrm>
          <a:prstGeom prst="rect">
            <a:avLst/>
          </a:prstGeom>
          <a:noFill/>
        </p:spPr>
        <p:txBody>
          <a:bodyPr wrap="square" rtlCol="0">
            <a:spAutoFit/>
          </a:bodyPr>
          <a:lstStyle/>
          <a:p>
            <a:r>
              <a:rPr lang="en-US" sz="1400" b="1" dirty="0" smtClean="0"/>
              <a:t>Menus to be taken off:</a:t>
            </a:r>
          </a:p>
          <a:p>
            <a:endParaRPr lang="en-US" sz="1400" dirty="0"/>
          </a:p>
          <a:p>
            <a:pPr marL="285750" indent="-285750">
              <a:buFont typeface="Wingdings" panose="05000000000000000000" pitchFamily="2" charset="2"/>
              <a:buChar char="§"/>
            </a:pPr>
            <a:r>
              <a:rPr lang="en-US" sz="1400" dirty="0" smtClean="0"/>
              <a:t>As the probability of Occurrence of Nirvana Hookah tobacco given other food or beverage items is very low and should be taken off the Menu.</a:t>
            </a:r>
            <a:endParaRPr lang="en-US" sz="1400" dirty="0"/>
          </a:p>
          <a:p>
            <a:pPr marL="285750" indent="-285750">
              <a:buFont typeface="Wingdings" panose="05000000000000000000" pitchFamily="2" charset="2"/>
              <a:buChar char="§"/>
            </a:pPr>
            <a:endParaRPr lang="en-US" sz="1400" b="1" dirty="0"/>
          </a:p>
          <a:p>
            <a:endParaRPr lang="en-US" sz="1400" b="1" dirty="0"/>
          </a:p>
        </p:txBody>
      </p:sp>
      <p:pic>
        <p:nvPicPr>
          <p:cNvPr id="4" name="Picture 3"/>
          <p:cNvPicPr>
            <a:picLocks noChangeAspect="1"/>
          </p:cNvPicPr>
          <p:nvPr/>
        </p:nvPicPr>
        <p:blipFill>
          <a:blip r:embed="rId2"/>
          <a:stretch>
            <a:fillRect/>
          </a:stretch>
        </p:blipFill>
        <p:spPr>
          <a:xfrm>
            <a:off x="4844956" y="2703965"/>
            <a:ext cx="7212706" cy="3035568"/>
          </a:xfrm>
          <a:prstGeom prst="rect">
            <a:avLst/>
          </a:prstGeom>
        </p:spPr>
      </p:pic>
      <p:pic>
        <p:nvPicPr>
          <p:cNvPr id="5" name="Picture 4"/>
          <p:cNvPicPr>
            <a:picLocks noChangeAspect="1"/>
          </p:cNvPicPr>
          <p:nvPr/>
        </p:nvPicPr>
        <p:blipFill>
          <a:blip r:embed="rId3"/>
          <a:stretch>
            <a:fillRect/>
          </a:stretch>
        </p:blipFill>
        <p:spPr>
          <a:xfrm>
            <a:off x="4844955" y="2331657"/>
            <a:ext cx="7212706" cy="343803"/>
          </a:xfrm>
          <a:prstGeom prst="rect">
            <a:avLst/>
          </a:prstGeom>
        </p:spPr>
      </p:pic>
    </p:spTree>
    <p:extLst>
      <p:ext uri="{BB962C8B-B14F-4D97-AF65-F5344CB8AC3E}">
        <p14:creationId xmlns:p14="http://schemas.microsoft.com/office/powerpoint/2010/main" val="3512886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242047" y="286604"/>
            <a:ext cx="11734800" cy="1159642"/>
          </a:xfrm>
        </p:spPr>
        <p:txBody>
          <a:bodyPr vert="horz" lIns="91440" tIns="45720" rIns="91440" bIns="45720" rtlCol="0" anchor="ctr">
            <a:normAutofit fontScale="90000"/>
          </a:bodyPr>
          <a:lstStyle/>
          <a:p>
            <a:pPr algn="ctr"/>
            <a:r>
              <a:rPr lang="en-US" sz="4400" b="1" dirty="0">
                <a:solidFill>
                  <a:schemeClr val="tx1">
                    <a:lumMod val="95000"/>
                    <a:lumOff val="5000"/>
                  </a:schemeClr>
                </a:solidFill>
                <a:latin typeface="Arial" panose="020B0604020202020204" pitchFamily="34" charset="0"/>
                <a:cs typeface="Arial" panose="020B0604020202020204" pitchFamily="34" charset="0"/>
              </a:rPr>
              <a:t>Suggestion of Possible Combos </a:t>
            </a:r>
            <a:r>
              <a:rPr lang="en-US" sz="4400" b="1" dirty="0" smtClean="0">
                <a:solidFill>
                  <a:schemeClr val="tx1">
                    <a:lumMod val="95000"/>
                    <a:lumOff val="5000"/>
                  </a:schemeClr>
                </a:solidFill>
                <a:latin typeface="Arial" panose="020B0604020202020204" pitchFamily="34" charset="0"/>
                <a:cs typeface="Arial" panose="020B0604020202020204" pitchFamily="34" charset="0"/>
              </a:rPr>
              <a:t/>
            </a:r>
            <a:br>
              <a:rPr lang="en-US" sz="4400" b="1" dirty="0" smtClean="0">
                <a:solidFill>
                  <a:schemeClr val="tx1">
                    <a:lumMod val="95000"/>
                    <a:lumOff val="5000"/>
                  </a:schemeClr>
                </a:solidFill>
                <a:latin typeface="Arial" panose="020B0604020202020204" pitchFamily="34" charset="0"/>
                <a:cs typeface="Arial" panose="020B0604020202020204" pitchFamily="34" charset="0"/>
              </a:rPr>
            </a:br>
            <a:r>
              <a:rPr lang="en-US" sz="4400" b="1" dirty="0" smtClean="0">
                <a:solidFill>
                  <a:schemeClr val="tx1">
                    <a:lumMod val="95000"/>
                    <a:lumOff val="5000"/>
                  </a:schemeClr>
                </a:solidFill>
                <a:latin typeface="Arial" panose="020B0604020202020204" pitchFamily="34" charset="0"/>
                <a:cs typeface="Arial" panose="020B0604020202020204" pitchFamily="34" charset="0"/>
              </a:rPr>
              <a:t>with </a:t>
            </a:r>
            <a:r>
              <a:rPr lang="en-US" sz="4400" b="1" dirty="0">
                <a:solidFill>
                  <a:schemeClr val="tx1">
                    <a:lumMod val="95000"/>
                    <a:lumOff val="5000"/>
                  </a:schemeClr>
                </a:solidFill>
                <a:latin typeface="Arial" panose="020B0604020202020204" pitchFamily="34" charset="0"/>
                <a:cs typeface="Arial" panose="020B0604020202020204" pitchFamily="34" charset="0"/>
              </a:rPr>
              <a:t>Lucrative </a:t>
            </a:r>
            <a:r>
              <a:rPr lang="en-US" sz="4400" b="1" dirty="0" smtClean="0">
                <a:solidFill>
                  <a:schemeClr val="tx1">
                    <a:lumMod val="95000"/>
                    <a:lumOff val="5000"/>
                  </a:schemeClr>
                </a:solidFill>
                <a:latin typeface="Arial" panose="020B0604020202020204" pitchFamily="34" charset="0"/>
                <a:cs typeface="Arial" panose="020B0604020202020204" pitchFamily="34" charset="0"/>
              </a:rPr>
              <a:t>Offers</a:t>
            </a:r>
            <a:r>
              <a:rPr lang="en-US" sz="4000" b="1" dirty="0" smtClean="0">
                <a:solidFill>
                  <a:schemeClr val="tx1">
                    <a:lumMod val="95000"/>
                    <a:lumOff val="5000"/>
                  </a:schemeClr>
                </a:solidFill>
                <a:latin typeface="Arial" panose="020B0604020202020204" pitchFamily="34" charset="0"/>
                <a:cs typeface="Arial" panose="020B0604020202020204" pitchFamily="34" charset="0"/>
              </a:rPr>
              <a:t/>
            </a:r>
            <a:br>
              <a:rPr lang="en-US" sz="4000" b="1" dirty="0" smtClean="0">
                <a:solidFill>
                  <a:schemeClr val="tx1">
                    <a:lumMod val="95000"/>
                    <a:lumOff val="5000"/>
                  </a:schemeClr>
                </a:solidFill>
                <a:latin typeface="Arial" panose="020B0604020202020204" pitchFamily="34" charset="0"/>
                <a:cs typeface="Arial" panose="020B0604020202020204" pitchFamily="34" charset="0"/>
              </a:rPr>
            </a:br>
            <a:endParaRPr lang="en-US" sz="4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9B4DE116-1E9A-AE0B-B845-922104D83FF5}"/>
              </a:ext>
            </a:extLst>
          </p:cNvPr>
          <p:cNvSpPr txBox="1"/>
          <p:nvPr/>
        </p:nvSpPr>
        <p:spPr>
          <a:xfrm>
            <a:off x="1000983" y="1446247"/>
            <a:ext cx="10975864" cy="3293209"/>
          </a:xfrm>
          <a:prstGeom prst="rect">
            <a:avLst/>
          </a:prstGeom>
          <a:noFill/>
        </p:spPr>
        <p:txBody>
          <a:bodyPr wrap="square" rtlCol="0">
            <a:spAutoFit/>
          </a:bodyPr>
          <a:lstStyle/>
          <a:p>
            <a:pPr algn="just"/>
            <a:r>
              <a:rPr lang="en-US" sz="1400" b="1" dirty="0"/>
              <a:t>Possible Combos</a:t>
            </a:r>
          </a:p>
          <a:p>
            <a:pPr algn="just"/>
            <a:endParaRPr lang="en-US" sz="1400" b="1" dirty="0"/>
          </a:p>
          <a:p>
            <a:pPr marL="171450" indent="-171450" algn="just">
              <a:buFont typeface="Arial" panose="020B0604020202020204" pitchFamily="34" charset="0"/>
              <a:buChar char="•"/>
            </a:pPr>
            <a:r>
              <a:rPr lang="en-US" sz="1200" dirty="0"/>
              <a:t>Combo 1 – </a:t>
            </a:r>
            <a:r>
              <a:rPr lang="en-US" sz="1200" dirty="0" smtClean="0"/>
              <a:t>Add Fries and B.M.T Panini.</a:t>
            </a:r>
            <a:endParaRPr lang="en-US" sz="1200" dirty="0"/>
          </a:p>
          <a:p>
            <a:pPr marL="171450" indent="-171450" algn="just">
              <a:buFont typeface="Arial" panose="020B0604020202020204" pitchFamily="34" charset="0"/>
              <a:buChar char="•"/>
            </a:pPr>
            <a:r>
              <a:rPr lang="en-US" sz="1200" dirty="0"/>
              <a:t>Combo 2 </a:t>
            </a:r>
            <a:r>
              <a:rPr lang="en-US" sz="1200" dirty="0" smtClean="0"/>
              <a:t>– Red Bull (2+1) Combo and Sambuca tobacco.</a:t>
            </a:r>
            <a:endParaRPr lang="en-US" sz="1200" dirty="0"/>
          </a:p>
          <a:p>
            <a:pPr marL="171450" indent="-171450" algn="just">
              <a:buFont typeface="Arial" panose="020B0604020202020204" pitchFamily="34" charset="0"/>
              <a:buChar char="•"/>
            </a:pPr>
            <a:r>
              <a:rPr lang="en-US" sz="1200" dirty="0"/>
              <a:t>Combo 3 – </a:t>
            </a:r>
            <a:r>
              <a:rPr lang="en-US" sz="1200" dirty="0" smtClean="0"/>
              <a:t> </a:t>
            </a:r>
            <a:r>
              <a:rPr lang="en-US" sz="1200" dirty="0"/>
              <a:t>Maggi NDL </a:t>
            </a:r>
            <a:r>
              <a:rPr lang="en-US" sz="1200" dirty="0" smtClean="0"/>
              <a:t>Arrabiata and Sambuca tobacco </a:t>
            </a:r>
            <a:r>
              <a:rPr lang="en-US" sz="1200" dirty="0"/>
              <a:t>.</a:t>
            </a:r>
          </a:p>
          <a:p>
            <a:pPr marL="171450" indent="-171450" algn="just">
              <a:buFont typeface="Arial" panose="020B0604020202020204" pitchFamily="34" charset="0"/>
              <a:buChar char="•"/>
            </a:pPr>
            <a:r>
              <a:rPr lang="en-US" sz="1200" dirty="0"/>
              <a:t>Combo 4 – </a:t>
            </a:r>
            <a:r>
              <a:rPr lang="en-US" sz="1200" dirty="0" smtClean="0"/>
              <a:t> </a:t>
            </a:r>
            <a:r>
              <a:rPr lang="en-US" sz="1200" dirty="0"/>
              <a:t>Red Bull (2+1) Combo and </a:t>
            </a:r>
            <a:r>
              <a:rPr lang="en-US" sz="1200" dirty="0" smtClean="0"/>
              <a:t>Calcutta Mint tobacco .</a:t>
            </a:r>
            <a:endParaRPr lang="en-US" sz="1200" dirty="0"/>
          </a:p>
          <a:p>
            <a:pPr marL="171450" indent="-171450" algn="just">
              <a:buFont typeface="Arial" panose="020B0604020202020204" pitchFamily="34" charset="0"/>
              <a:buChar char="•"/>
            </a:pPr>
            <a:r>
              <a:rPr lang="en-US" sz="1200" dirty="0"/>
              <a:t>Combo 5 – </a:t>
            </a:r>
            <a:r>
              <a:rPr lang="en-US" sz="1200" dirty="0" smtClean="0"/>
              <a:t>Philly Cream Cheese &amp; Chilly Pan and Pountine with Fries.</a:t>
            </a:r>
            <a:endParaRPr lang="en-US" sz="1200" dirty="0"/>
          </a:p>
          <a:p>
            <a:pPr marL="171450" indent="-171450" algn="just">
              <a:buFont typeface="Arial" panose="020B0604020202020204" pitchFamily="34" charset="0"/>
              <a:buChar char="•"/>
            </a:pPr>
            <a:endParaRPr lang="en-US" sz="1200" dirty="0"/>
          </a:p>
          <a:p>
            <a:pPr algn="just"/>
            <a:r>
              <a:rPr lang="en-US" sz="1200" dirty="0"/>
              <a:t>- </a:t>
            </a:r>
            <a:r>
              <a:rPr lang="en-US" sz="1200" dirty="0" smtClean="0"/>
              <a:t>Cafe </a:t>
            </a:r>
            <a:r>
              <a:rPr lang="en-US" sz="1200" dirty="0"/>
              <a:t>can run Combo offers on above combos with discounted prices if bought together.</a:t>
            </a:r>
          </a:p>
          <a:p>
            <a:pPr algn="just"/>
            <a:endParaRPr lang="en-US" sz="1200" dirty="0"/>
          </a:p>
          <a:p>
            <a:pPr algn="just"/>
            <a:r>
              <a:rPr lang="en-US" sz="1200" dirty="0"/>
              <a:t>- Cafe can also run offer </a:t>
            </a:r>
            <a:r>
              <a:rPr lang="en-US" sz="1200" dirty="0" smtClean="0"/>
              <a:t>life for Red Bull(2+1) &amp; Maggi NDL Arrabaita  </a:t>
            </a:r>
            <a:r>
              <a:rPr lang="en-US" sz="1200" dirty="0"/>
              <a:t>with discounted prices if </a:t>
            </a:r>
            <a:r>
              <a:rPr lang="en-US" sz="1200" dirty="0" smtClean="0"/>
              <a:t>Sambuca tobacco is </a:t>
            </a:r>
            <a:r>
              <a:rPr lang="en-US" sz="1200" dirty="0"/>
              <a:t>bought.</a:t>
            </a:r>
          </a:p>
          <a:p>
            <a:pPr algn="just"/>
            <a:endParaRPr lang="en-US" sz="1200" dirty="0"/>
          </a:p>
          <a:p>
            <a:pPr marL="171450" indent="-171450" algn="just">
              <a:buFontTx/>
              <a:buChar char="-"/>
            </a:pPr>
            <a:r>
              <a:rPr lang="en-US" sz="1200" dirty="0" smtClean="0"/>
              <a:t>Or 30% off</a:t>
            </a:r>
            <a:r>
              <a:rPr lang="en-US" sz="1200" dirty="0"/>
              <a:t> </a:t>
            </a:r>
            <a:r>
              <a:rPr lang="en-US" sz="1200" dirty="0" smtClean="0"/>
              <a:t>for Poutine with Fries if </a:t>
            </a:r>
            <a:r>
              <a:rPr lang="en-US" sz="1200" dirty="0"/>
              <a:t>Philly Cream Cheese &amp; Chilly Pan </a:t>
            </a:r>
            <a:r>
              <a:rPr lang="en-US" sz="1200" dirty="0" smtClean="0"/>
              <a:t>is  purchased.</a:t>
            </a:r>
          </a:p>
          <a:p>
            <a:pPr marL="171450" indent="-171450" algn="just">
              <a:buFontTx/>
              <a:buChar char="-"/>
            </a:pPr>
            <a:endParaRPr lang="en-US" sz="1200" dirty="0"/>
          </a:p>
          <a:p>
            <a:pPr marL="171450" indent="-171450" algn="just">
              <a:buFontTx/>
              <a:buChar char="-"/>
            </a:pPr>
            <a:r>
              <a:rPr lang="en-US" sz="1200" dirty="0" smtClean="0"/>
              <a:t>Best offers or free  Red Bull(2+1) can be given if Calcutta Mint tobacco is purchased.</a:t>
            </a:r>
            <a:endParaRPr lang="en-US" sz="1200" dirty="0"/>
          </a:p>
          <a:p>
            <a:pPr algn="just"/>
            <a:endParaRPr lang="en-US" sz="1200" dirty="0" smtClean="0"/>
          </a:p>
          <a:p>
            <a:pPr algn="just"/>
            <a:endParaRPr lang="en-IN" sz="1200" b="1" dirty="0"/>
          </a:p>
        </p:txBody>
      </p:sp>
    </p:spTree>
    <p:extLst>
      <p:ext uri="{BB962C8B-B14F-4D97-AF65-F5344CB8AC3E}">
        <p14:creationId xmlns:p14="http://schemas.microsoft.com/office/powerpoint/2010/main" val="2257987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242047" y="286604"/>
            <a:ext cx="11734800" cy="1159642"/>
          </a:xfrm>
        </p:spPr>
        <p:txBody>
          <a:bodyPr vert="horz" lIns="91440" tIns="45720" rIns="91440" bIns="45720" rtlCol="0" anchor="ctr">
            <a:normAutofit/>
          </a:bodyPr>
          <a:lstStyle/>
          <a:p>
            <a:pPr algn="ctr"/>
            <a:r>
              <a:rPr lang="en-US" sz="4000" b="1" dirty="0" smtClean="0">
                <a:solidFill>
                  <a:schemeClr val="tx1">
                    <a:lumMod val="95000"/>
                    <a:lumOff val="5000"/>
                  </a:schemeClr>
                </a:solidFill>
                <a:latin typeface="Arial" panose="020B0604020202020204" pitchFamily="34" charset="0"/>
                <a:cs typeface="Arial" panose="020B0604020202020204" pitchFamily="34" charset="0"/>
              </a:rPr>
              <a:t/>
            </a:r>
            <a:br>
              <a:rPr lang="en-US" sz="4000" b="1" dirty="0" smtClean="0">
                <a:solidFill>
                  <a:schemeClr val="tx1">
                    <a:lumMod val="95000"/>
                    <a:lumOff val="5000"/>
                  </a:schemeClr>
                </a:solidFill>
                <a:latin typeface="Arial" panose="020B0604020202020204" pitchFamily="34" charset="0"/>
                <a:cs typeface="Arial" panose="020B0604020202020204" pitchFamily="34" charset="0"/>
              </a:rPr>
            </a:br>
            <a:endParaRPr lang="en-US" sz="4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9B4DE116-1E9A-AE0B-B845-922104D83FF5}"/>
              </a:ext>
            </a:extLst>
          </p:cNvPr>
          <p:cNvSpPr txBox="1"/>
          <p:nvPr/>
        </p:nvSpPr>
        <p:spPr>
          <a:xfrm>
            <a:off x="1096517" y="1453827"/>
            <a:ext cx="10975864" cy="4524315"/>
          </a:xfrm>
          <a:prstGeom prst="rect">
            <a:avLst/>
          </a:prstGeom>
          <a:noFill/>
        </p:spPr>
        <p:txBody>
          <a:bodyPr wrap="square" rtlCol="0">
            <a:spAutoFit/>
          </a:bodyPr>
          <a:lstStyle/>
          <a:p>
            <a:pPr algn="just"/>
            <a:endParaRPr lang="en-US" sz="1200" b="1" u="sng" dirty="0" smtClean="0">
              <a:latin typeface="Arial" panose="020B0604020202020204" pitchFamily="34" charset="0"/>
              <a:cs typeface="Arial" panose="020B0604020202020204" pitchFamily="34" charset="0"/>
            </a:endParaRPr>
          </a:p>
          <a:p>
            <a:pPr algn="just"/>
            <a:endParaRPr lang="en-US" sz="1200" b="1" u="sng" dirty="0">
              <a:latin typeface="Arial" panose="020B0604020202020204" pitchFamily="34" charset="0"/>
              <a:cs typeface="Arial" panose="020B0604020202020204" pitchFamily="34" charset="0"/>
            </a:endParaRPr>
          </a:p>
          <a:p>
            <a:pPr algn="just"/>
            <a:r>
              <a:rPr lang="en-US" sz="1200" b="1" u="sng" dirty="0" smtClean="0">
                <a:latin typeface="Arial" panose="020B0604020202020204" pitchFamily="34" charset="0"/>
                <a:cs typeface="Arial" panose="020B0604020202020204" pitchFamily="34" charset="0"/>
              </a:rPr>
              <a:t>Below </a:t>
            </a:r>
            <a:r>
              <a:rPr lang="en-US" sz="1200" b="1" u="sng" dirty="0">
                <a:latin typeface="Arial" panose="020B0604020202020204" pitchFamily="34" charset="0"/>
                <a:cs typeface="Arial" panose="020B0604020202020204" pitchFamily="34" charset="0"/>
              </a:rPr>
              <a:t>steps needs to be taken by the business for better </a:t>
            </a:r>
            <a:r>
              <a:rPr lang="en-US" sz="1200" b="1" u="sng" dirty="0" smtClean="0">
                <a:latin typeface="Arial" panose="020B0604020202020204" pitchFamily="34" charset="0"/>
                <a:cs typeface="Arial" panose="020B0604020202020204" pitchFamily="34" charset="0"/>
              </a:rPr>
              <a:t>sale</a:t>
            </a:r>
            <a:endParaRPr lang="en-US" sz="1200" b="1" u="sng" dirty="0">
              <a:latin typeface="Arial" panose="020B0604020202020204" pitchFamily="34" charset="0"/>
              <a:cs typeface="Arial" panose="020B0604020202020204" pitchFamily="34" charset="0"/>
            </a:endParaRPr>
          </a:p>
          <a:p>
            <a:pPr algn="just"/>
            <a:endParaRPr lang="en-US" sz="1200" dirty="0"/>
          </a:p>
          <a:p>
            <a:pPr marL="171450" indent="-171450" algn="just">
              <a:buFont typeface="Wingdings" panose="05000000000000000000" pitchFamily="2" charset="2"/>
              <a:buChar char="§"/>
            </a:pPr>
            <a:endParaRPr lang="en-US" sz="1200" dirty="0"/>
          </a:p>
          <a:p>
            <a:pPr marL="171450" indent="-171450" algn="just">
              <a:buFont typeface="Wingdings" panose="05000000000000000000" pitchFamily="2" charset="2"/>
              <a:buChar char="§"/>
            </a:pPr>
            <a:r>
              <a:rPr lang="en-IN" sz="1200" b="1" dirty="0" smtClean="0"/>
              <a:t>Host a grant opening event to increase the sales with free entry and ask attendees to register online.</a:t>
            </a:r>
          </a:p>
          <a:p>
            <a:pPr marL="171450" indent="-171450" algn="just">
              <a:buFont typeface="Wingdings" panose="05000000000000000000" pitchFamily="2" charset="2"/>
              <a:buChar char="§"/>
            </a:pPr>
            <a:endParaRPr lang="en-IN" sz="1200" b="1" dirty="0"/>
          </a:p>
          <a:p>
            <a:pPr marL="171450" indent="-171450" algn="just">
              <a:buFont typeface="Wingdings" panose="05000000000000000000" pitchFamily="2" charset="2"/>
              <a:buChar char="§"/>
            </a:pPr>
            <a:r>
              <a:rPr lang="en-IN" sz="1200" b="1" dirty="0" smtClean="0"/>
              <a:t>Establish and optimize a Social Media presence using most relevant media platforms and Media Influencers.</a:t>
            </a:r>
          </a:p>
          <a:p>
            <a:pPr marL="171450" indent="-171450" algn="just">
              <a:buFont typeface="Wingdings" panose="05000000000000000000" pitchFamily="2" charset="2"/>
              <a:buChar char="§"/>
            </a:pPr>
            <a:endParaRPr lang="en-IN" sz="1200" b="1" dirty="0"/>
          </a:p>
          <a:p>
            <a:pPr marL="171450" indent="-171450" algn="just">
              <a:buFont typeface="Wingdings" panose="05000000000000000000" pitchFamily="2" charset="2"/>
              <a:buChar char="§"/>
            </a:pPr>
            <a:r>
              <a:rPr lang="en-IN" sz="1200" b="1" dirty="0" smtClean="0"/>
              <a:t>Optimize your Google My Business Listing by adding photos, menu links, tags to your listing to make easy for guests to discover online.</a:t>
            </a:r>
          </a:p>
          <a:p>
            <a:pPr marL="171450" indent="-171450" algn="just">
              <a:buFont typeface="Wingdings" panose="05000000000000000000" pitchFamily="2" charset="2"/>
              <a:buChar char="§"/>
            </a:pPr>
            <a:endParaRPr lang="en-IN" sz="1200" b="1" dirty="0"/>
          </a:p>
          <a:p>
            <a:pPr marL="171450" indent="-171450" algn="just">
              <a:buFont typeface="Wingdings" panose="05000000000000000000" pitchFamily="2" charset="2"/>
              <a:buChar char="§"/>
            </a:pPr>
            <a:r>
              <a:rPr lang="en-IN" sz="1200" b="1" dirty="0" smtClean="0"/>
              <a:t>Run digital Ads and Traditional Ads via Social Medias to increase the Sales.</a:t>
            </a:r>
          </a:p>
          <a:p>
            <a:pPr marL="171450" indent="-171450" algn="just">
              <a:buFont typeface="Wingdings" panose="05000000000000000000" pitchFamily="2" charset="2"/>
              <a:buChar char="§"/>
            </a:pPr>
            <a:endParaRPr lang="en-IN" sz="1200" b="1" dirty="0"/>
          </a:p>
          <a:p>
            <a:pPr marL="171450" indent="-171450" algn="just">
              <a:buFont typeface="Wingdings" panose="05000000000000000000" pitchFamily="2" charset="2"/>
              <a:buChar char="§"/>
            </a:pPr>
            <a:r>
              <a:rPr lang="en-IN" sz="1200" b="1" dirty="0" smtClean="0"/>
              <a:t>Send Guests targeted Offers like messaging them like “We Miss You” to invite guests.</a:t>
            </a:r>
          </a:p>
          <a:p>
            <a:pPr marL="171450" indent="-171450" algn="just">
              <a:buFont typeface="Wingdings" panose="05000000000000000000" pitchFamily="2" charset="2"/>
              <a:buChar char="§"/>
            </a:pPr>
            <a:endParaRPr lang="en-IN" sz="1200" b="1" dirty="0"/>
          </a:p>
          <a:p>
            <a:pPr marL="171450" indent="-171450" algn="just">
              <a:buFont typeface="Wingdings" panose="05000000000000000000" pitchFamily="2" charset="2"/>
              <a:buChar char="§"/>
            </a:pPr>
            <a:r>
              <a:rPr lang="en-IN" sz="1200" b="1" dirty="0" smtClean="0"/>
              <a:t>Best Combo Offers can be given to increase the online ordering.</a:t>
            </a:r>
          </a:p>
          <a:p>
            <a:pPr marL="171450" indent="-171450" algn="just">
              <a:buFont typeface="Wingdings" panose="05000000000000000000" pitchFamily="2" charset="2"/>
              <a:buChar char="§"/>
            </a:pPr>
            <a:endParaRPr lang="en-IN" sz="1200" b="1" dirty="0"/>
          </a:p>
          <a:p>
            <a:pPr marL="171450" indent="-171450" algn="just">
              <a:buFont typeface="Wingdings" panose="05000000000000000000" pitchFamily="2" charset="2"/>
              <a:buChar char="§"/>
            </a:pPr>
            <a:r>
              <a:rPr lang="en-IN" sz="1200" b="1" dirty="0" smtClean="0"/>
              <a:t>Implement a Loyalty Program that lets customers accumulate points for on-site and online orders to increase the revenue.</a:t>
            </a:r>
          </a:p>
          <a:p>
            <a:pPr marL="171450" indent="-171450" algn="just">
              <a:buFont typeface="Wingdings" panose="05000000000000000000" pitchFamily="2" charset="2"/>
              <a:buChar char="§"/>
            </a:pPr>
            <a:endParaRPr lang="en-IN" sz="1200" b="1" dirty="0"/>
          </a:p>
          <a:p>
            <a:pPr marL="171450" indent="-171450" algn="just">
              <a:buFont typeface="Wingdings" panose="05000000000000000000" pitchFamily="2" charset="2"/>
              <a:buChar char="§"/>
            </a:pPr>
            <a:r>
              <a:rPr lang="en-IN" sz="1200" b="1" dirty="0" smtClean="0"/>
              <a:t>Offer prix fixe menu with multiple courses to encourage Customers to spend more.</a:t>
            </a:r>
          </a:p>
          <a:p>
            <a:pPr marL="171450" indent="-171450" algn="just">
              <a:buFont typeface="Wingdings" panose="05000000000000000000" pitchFamily="2" charset="2"/>
              <a:buChar char="§"/>
            </a:pPr>
            <a:endParaRPr lang="en-IN" sz="1200" b="1" dirty="0"/>
          </a:p>
          <a:p>
            <a:pPr marL="171450" indent="-171450" algn="just">
              <a:buFont typeface="Wingdings" panose="05000000000000000000" pitchFamily="2" charset="2"/>
              <a:buChar char="§"/>
            </a:pPr>
            <a:r>
              <a:rPr lang="en-IN" sz="1200" b="1" dirty="0" smtClean="0"/>
              <a:t>  Make personalized recommendations to increase the profits.</a:t>
            </a:r>
          </a:p>
          <a:p>
            <a:pPr marL="171450" indent="-171450" algn="just">
              <a:buFont typeface="Wingdings" panose="05000000000000000000" pitchFamily="2" charset="2"/>
              <a:buChar char="§"/>
            </a:pPr>
            <a:endParaRPr lang="en-IN" sz="1200" b="1" dirty="0"/>
          </a:p>
          <a:p>
            <a:pPr marL="171450" indent="-171450" algn="just">
              <a:buFont typeface="Wingdings" panose="05000000000000000000" pitchFamily="2" charset="2"/>
              <a:buChar char="§"/>
            </a:pPr>
            <a:r>
              <a:rPr lang="en-IN" sz="1200" b="1" dirty="0" smtClean="0"/>
              <a:t>Sell Merchandise featuring the </a:t>
            </a:r>
            <a:r>
              <a:rPr lang="en-IN" sz="1200" b="1" dirty="0"/>
              <a:t>C</a:t>
            </a:r>
            <a:r>
              <a:rPr lang="en-IN" sz="1200" b="1" dirty="0" smtClean="0"/>
              <a:t>afé’s branding.</a:t>
            </a:r>
            <a:endParaRPr lang="en-IN" sz="1200" b="1" dirty="0"/>
          </a:p>
        </p:txBody>
      </p:sp>
      <p:sp>
        <p:nvSpPr>
          <p:cNvPr id="7" name="TextBox 6"/>
          <p:cNvSpPr txBox="1"/>
          <p:nvPr/>
        </p:nvSpPr>
        <p:spPr>
          <a:xfrm>
            <a:off x="1680749" y="191068"/>
            <a:ext cx="8800732" cy="1938992"/>
          </a:xfrm>
          <a:prstGeom prst="rect">
            <a:avLst/>
          </a:prstGeom>
          <a:noFill/>
        </p:spPr>
        <p:txBody>
          <a:bodyPr wrap="square" rtlCol="0">
            <a:spAutoFit/>
          </a:bodyPr>
          <a:lstStyle/>
          <a:p>
            <a:r>
              <a:rPr lang="en-US" sz="4000" b="1" dirty="0" smtClean="0">
                <a:solidFill>
                  <a:schemeClr val="tx1">
                    <a:lumMod val="95000"/>
                    <a:lumOff val="5000"/>
                  </a:schemeClr>
                </a:solidFill>
                <a:latin typeface="Arial" panose="020B0604020202020204" pitchFamily="34" charset="0"/>
                <a:cs typeface="Arial" panose="020B0604020202020204" pitchFamily="34" charset="0"/>
              </a:rPr>
              <a:t>	Suggestions to increase the 							business Sales </a:t>
            </a:r>
            <a:r>
              <a:rPr lang="en-US" sz="3600" b="1" dirty="0">
                <a:solidFill>
                  <a:schemeClr val="tx1">
                    <a:lumMod val="95000"/>
                    <a:lumOff val="5000"/>
                  </a:schemeClr>
                </a:solidFill>
                <a:latin typeface="Arial" panose="020B0604020202020204" pitchFamily="34" charset="0"/>
                <a:cs typeface="Arial" panose="020B0604020202020204" pitchFamily="34" charset="0"/>
              </a:rPr>
              <a:t/>
            </a:r>
            <a:br>
              <a:rPr lang="en-US" sz="3600" b="1" dirty="0">
                <a:solidFill>
                  <a:schemeClr val="tx1">
                    <a:lumMod val="95000"/>
                    <a:lumOff val="5000"/>
                  </a:schemeClr>
                </a:solidFill>
                <a:latin typeface="Arial" panose="020B0604020202020204" pitchFamily="34" charset="0"/>
                <a:cs typeface="Arial" panose="020B0604020202020204" pitchFamily="34" charset="0"/>
              </a:rPr>
            </a:br>
            <a:endParaRPr lang="en-US" sz="4000" dirty="0"/>
          </a:p>
        </p:txBody>
      </p:sp>
    </p:spTree>
    <p:extLst>
      <p:ext uri="{BB962C8B-B14F-4D97-AF65-F5344CB8AC3E}">
        <p14:creationId xmlns:p14="http://schemas.microsoft.com/office/powerpoint/2010/main" val="132547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14620" y="1644587"/>
            <a:ext cx="9177514" cy="2744533"/>
          </a:xfrm>
          <a:prstGeom prst="rect">
            <a:avLst/>
          </a:prstGeom>
        </p:spPr>
      </p:pic>
    </p:spTree>
    <p:extLst>
      <p:ext uri="{BB962C8B-B14F-4D97-AF65-F5344CB8AC3E}">
        <p14:creationId xmlns:p14="http://schemas.microsoft.com/office/powerpoint/2010/main" val="88389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4882896"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 xmlns:a16="http://schemas.microsoft.com/office/drawing/2014/main" id="{33E750B0-95B5-A06E-316E-9D5378C78F6E}"/>
              </a:ext>
            </a:extLst>
          </p:cNvPr>
          <p:cNvSpPr>
            <a:spLocks noGrp="1"/>
          </p:cNvSpPr>
          <p:nvPr>
            <p:ph idx="1"/>
          </p:nvPr>
        </p:nvSpPr>
        <p:spPr>
          <a:xfrm>
            <a:off x="1097280" y="866425"/>
            <a:ext cx="10271305" cy="5698148"/>
          </a:xfrm>
        </p:spPr>
        <p:txBody>
          <a:bodyPr vert="horz" lIns="0" tIns="45720" rIns="0" bIns="45720" rtlCol="0" anchor="ctr">
            <a:noAutofit/>
          </a:bodyPr>
          <a:lstStyle/>
          <a:p>
            <a:pPr marL="0" indent="0" algn="just">
              <a:buNone/>
            </a:pPr>
            <a:endParaRPr lang="en-US" sz="1800" b="1" dirty="0" smtClean="0">
              <a:solidFill>
                <a:schemeClr val="tx1">
                  <a:lumMod val="95000"/>
                  <a:lumOff val="5000"/>
                </a:schemeClr>
              </a:solidFill>
            </a:endParaRPr>
          </a:p>
          <a:p>
            <a:pPr marL="0" indent="0" algn="just">
              <a:buNone/>
            </a:pPr>
            <a:endParaRPr lang="en-US" sz="1800" b="1" dirty="0" smtClean="0">
              <a:solidFill>
                <a:schemeClr val="tx1">
                  <a:lumMod val="95000"/>
                  <a:lumOff val="5000"/>
                </a:schemeClr>
              </a:solidFill>
            </a:endParaRPr>
          </a:p>
          <a:p>
            <a:pPr marL="0" indent="0" algn="just">
              <a:buNone/>
            </a:pPr>
            <a:r>
              <a:rPr lang="en-US" sz="1800" b="1" dirty="0" smtClean="0">
                <a:solidFill>
                  <a:schemeClr val="tx1">
                    <a:lumMod val="95000"/>
                    <a:lumOff val="5000"/>
                  </a:schemeClr>
                </a:solidFill>
              </a:rPr>
              <a:t>Problem </a:t>
            </a:r>
            <a:r>
              <a:rPr lang="en-US" sz="1800" b="1" dirty="0">
                <a:solidFill>
                  <a:schemeClr val="tx1">
                    <a:lumMod val="95000"/>
                    <a:lumOff val="5000"/>
                  </a:schemeClr>
                </a:solidFill>
              </a:rPr>
              <a:t>Statement</a:t>
            </a:r>
            <a:r>
              <a:rPr lang="en-US" sz="1600" dirty="0" smtClean="0">
                <a:solidFill>
                  <a:schemeClr val="tx1">
                    <a:lumMod val="95000"/>
                    <a:lumOff val="5000"/>
                  </a:schemeClr>
                </a:solidFill>
              </a:rPr>
              <a:t>:</a:t>
            </a:r>
          </a:p>
          <a:p>
            <a:pPr marL="0" indent="0" algn="just">
              <a:buNone/>
            </a:pPr>
            <a:r>
              <a:rPr lang="en-US" sz="1400" dirty="0"/>
              <a:t>The data set provided to you is the data set of a Café Chain for one of its restaurants. Do a thorough analysis of the data and come up with the following analysis. The owner of the restaurant wants you to use this data to come up with a set of recommendations that can help his Café Chain increase its revenues. He is able to provide you with a data set for POS (point of sale data) for one of his chains</a:t>
            </a:r>
            <a:r>
              <a:rPr lang="en-US" sz="1400" dirty="0" smtClean="0"/>
              <a:t>.</a:t>
            </a:r>
          </a:p>
          <a:p>
            <a:pPr algn="just">
              <a:buFont typeface="Wingdings" panose="05000000000000000000" pitchFamily="2" charset="2"/>
              <a:buChar char="§"/>
            </a:pPr>
            <a:r>
              <a:rPr lang="en-US" sz="1400" b="1" dirty="0"/>
              <a:t>Exploratory Analysis of data &amp; an executive summary (in PPT) of your top findings, supported by graphs. </a:t>
            </a:r>
            <a:r>
              <a:rPr lang="en-US" sz="1400" b="1" dirty="0" smtClean="0"/>
              <a:t> </a:t>
            </a:r>
            <a:r>
              <a:rPr lang="en-US" sz="1400" b="1" dirty="0"/>
              <a:t>What kind of trends do you notice in terms of consumer behavior over different times of the day and different days of the week? Can you give concrete recommendations based on the same? </a:t>
            </a:r>
            <a:r>
              <a:rPr lang="en-US" sz="1400" b="1" dirty="0" smtClean="0"/>
              <a:t> </a:t>
            </a:r>
            <a:r>
              <a:rPr lang="en-US" sz="1400" b="1" dirty="0"/>
              <a:t> Are there certain menu items that can be taken off the menu? </a:t>
            </a:r>
            <a:r>
              <a:rPr lang="en-US" sz="1400" b="1" dirty="0" smtClean="0"/>
              <a:t> </a:t>
            </a:r>
            <a:r>
              <a:rPr lang="en-US" sz="1400" b="1" dirty="0"/>
              <a:t>Are there trends across months that you are able to notice? </a:t>
            </a:r>
            <a:endParaRPr lang="en-US" sz="1400" b="1" dirty="0" smtClean="0"/>
          </a:p>
          <a:p>
            <a:pPr algn="just">
              <a:buFont typeface="Wingdings" panose="05000000000000000000" pitchFamily="2" charset="2"/>
              <a:buChar char="§"/>
            </a:pPr>
            <a:r>
              <a:rPr lang="en-US" sz="1400" b="1" dirty="0"/>
              <a:t>Menu Analysis- </a:t>
            </a:r>
            <a:r>
              <a:rPr lang="en-US" sz="1400" b="1" dirty="0" smtClean="0"/>
              <a:t> </a:t>
            </a:r>
            <a:r>
              <a:rPr lang="en-US" sz="1400" b="1" dirty="0"/>
              <a:t>Identify the most popular combos that can be suggested to the restaurant chain after a thorough analysis of the most commonly occurring sets of menu items in the customer orders. The restaurant doesn’t have any combo meals. Can you suggest the best combo meals? o Use of Market Basket Analysis (Association Rules) </a:t>
            </a:r>
            <a:r>
              <a:rPr lang="en-US" sz="1400" b="1" dirty="0" smtClean="0"/>
              <a:t> </a:t>
            </a:r>
            <a:r>
              <a:rPr lang="en-US" sz="1400" b="1" dirty="0"/>
              <a:t> Write Something about the association rule and its relevance in this case  Add KNIME workflow Image or Python package used  Write about threshold values of Support and </a:t>
            </a:r>
            <a:r>
              <a:rPr lang="en-US" sz="1400" b="1" dirty="0" smtClean="0"/>
              <a:t>Confidence. Q. Associations </a:t>
            </a:r>
            <a:r>
              <a:rPr lang="en-US" sz="1400" b="1" dirty="0"/>
              <a:t>Identified </a:t>
            </a:r>
            <a:r>
              <a:rPr lang="en-US" sz="1400" b="1" dirty="0" smtClean="0"/>
              <a:t> </a:t>
            </a:r>
            <a:r>
              <a:rPr lang="en-US" sz="1400" b="1" dirty="0"/>
              <a:t>Put the associations in a tabular manner  Explain about support, confidence, &amp; lift values that are </a:t>
            </a:r>
            <a:r>
              <a:rPr lang="en-US" sz="1400" b="1" dirty="0" smtClean="0"/>
              <a:t>calculated</a:t>
            </a:r>
            <a:r>
              <a:rPr lang="en-US" sz="1400" b="1" dirty="0"/>
              <a:t>. </a:t>
            </a:r>
            <a:r>
              <a:rPr lang="en-US" sz="1400" b="1" dirty="0" smtClean="0"/>
              <a:t> The </a:t>
            </a:r>
            <a:r>
              <a:rPr lang="en-US" sz="1400" b="1" dirty="0"/>
              <a:t>suggestion of Possible Combos with Lucrative Offers </a:t>
            </a:r>
            <a:r>
              <a:rPr lang="en-US" sz="1400" b="1" dirty="0" smtClean="0"/>
              <a:t> </a:t>
            </a:r>
            <a:r>
              <a:rPr lang="en-US" sz="1400" b="1" dirty="0"/>
              <a:t> Write recommendations  Make discount offers or combos ( or buy two get one free) based on the associations and your </a:t>
            </a:r>
            <a:r>
              <a:rPr lang="en-US" sz="1400" b="1" dirty="0" smtClean="0"/>
              <a:t>experience. </a:t>
            </a:r>
            <a:endParaRPr lang="en-US" sz="1400" b="1" dirty="0">
              <a:solidFill>
                <a:schemeClr val="tx1">
                  <a:lumMod val="95000"/>
                  <a:lumOff val="5000"/>
                </a:schemeClr>
              </a:solidFill>
            </a:endParaRPr>
          </a:p>
          <a:p>
            <a:pPr marL="0" indent="0" algn="just">
              <a:buNone/>
            </a:pPr>
            <a:r>
              <a:rPr lang="en-US" sz="1600" b="1" dirty="0" smtClean="0">
                <a:solidFill>
                  <a:schemeClr val="tx1">
                    <a:lumMod val="95000"/>
                    <a:lumOff val="5000"/>
                  </a:schemeClr>
                </a:solidFill>
              </a:rPr>
              <a:t>Tools </a:t>
            </a:r>
            <a:r>
              <a:rPr lang="en-US" sz="1600" b="1" dirty="0">
                <a:solidFill>
                  <a:schemeClr val="tx1">
                    <a:lumMod val="95000"/>
                    <a:lumOff val="5000"/>
                  </a:schemeClr>
                </a:solidFill>
              </a:rPr>
              <a:t>Used</a:t>
            </a:r>
            <a:r>
              <a:rPr lang="en-US" sz="1400" dirty="0">
                <a:solidFill>
                  <a:schemeClr val="tx1">
                    <a:lumMod val="95000"/>
                    <a:lumOff val="5000"/>
                  </a:schemeClr>
                </a:solidFill>
              </a:rPr>
              <a:t>: Python ,Tableau &amp; KNIME</a:t>
            </a:r>
          </a:p>
          <a:p>
            <a:pPr marL="0" indent="0" algn="just">
              <a:buNone/>
            </a:pPr>
            <a:r>
              <a:rPr lang="en-US" sz="1600" b="1" dirty="0">
                <a:solidFill>
                  <a:schemeClr val="tx1">
                    <a:lumMod val="95000"/>
                    <a:lumOff val="5000"/>
                  </a:schemeClr>
                </a:solidFill>
              </a:rPr>
              <a:t>Data Source</a:t>
            </a:r>
            <a:r>
              <a:rPr lang="en-US" sz="1400" dirty="0">
                <a:solidFill>
                  <a:schemeClr val="tx1">
                    <a:lumMod val="95000"/>
                    <a:lumOff val="5000"/>
                  </a:schemeClr>
                </a:solidFill>
              </a:rPr>
              <a:t>: </a:t>
            </a:r>
            <a:r>
              <a:rPr lang="en-US" sz="1400" dirty="0" smtClean="0">
                <a:solidFill>
                  <a:schemeClr val="tx1">
                    <a:lumMod val="95000"/>
                    <a:lumOff val="5000"/>
                  </a:schemeClr>
                </a:solidFill>
              </a:rPr>
              <a:t>Café_Data_MRA.xlsx</a:t>
            </a:r>
            <a:endParaRPr lang="en-US" sz="1400" dirty="0">
              <a:solidFill>
                <a:schemeClr val="tx1">
                  <a:lumMod val="95000"/>
                  <a:lumOff val="5000"/>
                </a:schemeClr>
              </a:solidFill>
            </a:endParaRPr>
          </a:p>
        </p:txBody>
      </p:sp>
    </p:spTree>
    <p:extLst>
      <p:ext uri="{BB962C8B-B14F-4D97-AF65-F5344CB8AC3E}">
        <p14:creationId xmlns:p14="http://schemas.microsoft.com/office/powerpoint/2010/main" val="198610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fontScale="90000"/>
          </a:bodyPr>
          <a:lstStyle/>
          <a:p>
            <a:pPr algn="ctr"/>
            <a:r>
              <a:rPr lang="en-US" b="1" dirty="0">
                <a:solidFill>
                  <a:schemeClr val="tx1">
                    <a:lumMod val="95000"/>
                    <a:lumOff val="5000"/>
                  </a:schemeClr>
                </a:solidFill>
                <a:latin typeface="Arial" panose="020B0604020202020204" pitchFamily="34" charset="0"/>
                <a:cs typeface="Arial" panose="020B0604020202020204" pitchFamily="34" charset="0"/>
              </a:rPr>
              <a:t>Exploratory Analysis and Inferences</a:t>
            </a:r>
          </a:p>
        </p:txBody>
      </p:sp>
      <p:sp>
        <p:nvSpPr>
          <p:cNvPr id="3" name="Content Placeholder 2">
            <a:extLst>
              <a:ext uri="{FF2B5EF4-FFF2-40B4-BE49-F238E27FC236}">
                <a16:creationId xmlns="" xmlns:a16="http://schemas.microsoft.com/office/drawing/2014/main" id="{33E750B0-95B5-A06E-316E-9D5378C78F6E}"/>
              </a:ext>
            </a:extLst>
          </p:cNvPr>
          <p:cNvSpPr>
            <a:spLocks noGrp="1"/>
          </p:cNvSpPr>
          <p:nvPr>
            <p:ph idx="1"/>
          </p:nvPr>
        </p:nvSpPr>
        <p:spPr>
          <a:xfrm>
            <a:off x="333005" y="1446246"/>
            <a:ext cx="4711850" cy="3299012"/>
          </a:xfrm>
        </p:spPr>
        <p:txBody>
          <a:bodyPr vert="horz" lIns="0" tIns="45720" rIns="0" bIns="45720" rtlCol="0" anchor="ctr">
            <a:noAutofit/>
          </a:bodyPr>
          <a:lstStyle/>
          <a:p>
            <a:pPr marL="0" indent="0" algn="just">
              <a:buNone/>
            </a:pPr>
            <a:r>
              <a:rPr lang="en-US" sz="1400" b="1" dirty="0" smtClean="0">
                <a:solidFill>
                  <a:schemeClr val="tx1">
                    <a:lumMod val="95000"/>
                    <a:lumOff val="5000"/>
                  </a:schemeClr>
                </a:solidFill>
              </a:rPr>
              <a:t>      About </a:t>
            </a:r>
            <a:r>
              <a:rPr lang="en-US" sz="1400" b="1" dirty="0">
                <a:solidFill>
                  <a:schemeClr val="tx1">
                    <a:lumMod val="95000"/>
                    <a:lumOff val="5000"/>
                  </a:schemeClr>
                </a:solidFill>
              </a:rPr>
              <a:t>Data</a:t>
            </a:r>
            <a:r>
              <a:rPr lang="en-US" sz="1200" dirty="0">
                <a:solidFill>
                  <a:schemeClr val="tx1">
                    <a:lumMod val="95000"/>
                    <a:lumOff val="5000"/>
                  </a:schemeClr>
                </a:solidFill>
              </a:rPr>
              <a:t>:</a:t>
            </a:r>
          </a:p>
          <a:p>
            <a:pPr lvl="1" algn="just">
              <a:buFont typeface="Wingdings" panose="05000000000000000000" pitchFamily="2" charset="2"/>
              <a:buChar char="§"/>
            </a:pPr>
            <a:r>
              <a:rPr lang="en-US" sz="1200" dirty="0" smtClean="0">
                <a:solidFill>
                  <a:schemeClr val="tx1">
                    <a:lumMod val="95000"/>
                    <a:lumOff val="5000"/>
                  </a:schemeClr>
                </a:solidFill>
              </a:rPr>
              <a:t>It contains 145830 transactions and 10 columns.</a:t>
            </a:r>
            <a:endParaRPr lang="en-US" sz="1200" dirty="0">
              <a:solidFill>
                <a:schemeClr val="tx1">
                  <a:lumMod val="95000"/>
                  <a:lumOff val="5000"/>
                </a:schemeClr>
              </a:solidFill>
            </a:endParaRPr>
          </a:p>
          <a:p>
            <a:pPr lvl="1" algn="just">
              <a:buFont typeface="Arial" panose="020B0604020202020204" pitchFamily="34" charset="0"/>
              <a:buChar char="•"/>
            </a:pPr>
            <a:r>
              <a:rPr lang="en-US" sz="1200" dirty="0">
                <a:solidFill>
                  <a:schemeClr val="tx1">
                    <a:lumMod val="95000"/>
                    <a:lumOff val="5000"/>
                  </a:schemeClr>
                </a:solidFill>
              </a:rPr>
              <a:t>Data set has </a:t>
            </a:r>
            <a:r>
              <a:rPr lang="en-US" sz="1200" dirty="0" smtClean="0">
                <a:solidFill>
                  <a:schemeClr val="tx1">
                    <a:lumMod val="95000"/>
                    <a:lumOff val="5000"/>
                  </a:schemeClr>
                </a:solidFill>
              </a:rPr>
              <a:t>5 object </a:t>
            </a:r>
            <a:r>
              <a:rPr lang="en-US" sz="1200" dirty="0">
                <a:solidFill>
                  <a:schemeClr val="tx1">
                    <a:lumMod val="95000"/>
                    <a:lumOff val="5000"/>
                  </a:schemeClr>
                </a:solidFill>
              </a:rPr>
              <a:t>and </a:t>
            </a:r>
            <a:r>
              <a:rPr lang="en-US" sz="1200" dirty="0" smtClean="0">
                <a:solidFill>
                  <a:schemeClr val="tx1">
                    <a:lumMod val="95000"/>
                    <a:lumOff val="5000"/>
                  </a:schemeClr>
                </a:solidFill>
              </a:rPr>
              <a:t>5 numeric </a:t>
            </a:r>
            <a:r>
              <a:rPr lang="en-US" sz="1200" dirty="0">
                <a:solidFill>
                  <a:schemeClr val="tx1">
                    <a:lumMod val="95000"/>
                    <a:lumOff val="5000"/>
                  </a:schemeClr>
                </a:solidFill>
              </a:rPr>
              <a:t>columns.</a:t>
            </a:r>
          </a:p>
          <a:p>
            <a:pPr lvl="1" algn="just">
              <a:buFont typeface="Arial" panose="020B0604020202020204" pitchFamily="34" charset="0"/>
              <a:buChar char="•"/>
            </a:pPr>
            <a:r>
              <a:rPr lang="en-US" sz="1200" dirty="0">
                <a:solidFill>
                  <a:schemeClr val="tx1">
                    <a:lumMod val="95000"/>
                    <a:lumOff val="5000"/>
                  </a:schemeClr>
                </a:solidFill>
              </a:rPr>
              <a:t>There are no Null values in the dataset.</a:t>
            </a:r>
          </a:p>
          <a:p>
            <a:pPr lvl="1" algn="just">
              <a:buFont typeface="Arial" panose="020B0604020202020204" pitchFamily="34" charset="0"/>
              <a:buChar char="•"/>
            </a:pPr>
            <a:r>
              <a:rPr lang="en-US" sz="1200" dirty="0">
                <a:solidFill>
                  <a:schemeClr val="tx1">
                    <a:lumMod val="95000"/>
                    <a:lumOff val="5000"/>
                  </a:schemeClr>
                </a:solidFill>
              </a:rPr>
              <a:t>It contains details of </a:t>
            </a:r>
            <a:r>
              <a:rPr lang="en-US" sz="1200" dirty="0" smtClean="0">
                <a:solidFill>
                  <a:schemeClr val="tx1">
                    <a:lumMod val="95000"/>
                    <a:lumOff val="5000"/>
                  </a:schemeClr>
                </a:solidFill>
              </a:rPr>
              <a:t>sales of 580 items under 9 </a:t>
            </a:r>
            <a:r>
              <a:rPr lang="en-US" sz="1200" dirty="0">
                <a:solidFill>
                  <a:schemeClr val="tx1">
                    <a:lumMod val="95000"/>
                    <a:lumOff val="5000"/>
                  </a:schemeClr>
                </a:solidFill>
              </a:rPr>
              <a:t>P</a:t>
            </a:r>
            <a:r>
              <a:rPr lang="en-US" sz="1200" dirty="0" smtClean="0">
                <a:solidFill>
                  <a:schemeClr val="tx1">
                    <a:lumMod val="95000"/>
                    <a:lumOff val="5000"/>
                  </a:schemeClr>
                </a:solidFill>
              </a:rPr>
              <a:t>roduct </a:t>
            </a:r>
            <a:r>
              <a:rPr lang="en-US" sz="1200" dirty="0">
                <a:solidFill>
                  <a:schemeClr val="tx1">
                    <a:lumMod val="95000"/>
                    <a:lumOff val="5000"/>
                  </a:schemeClr>
                </a:solidFill>
              </a:rPr>
              <a:t>C</a:t>
            </a:r>
            <a:r>
              <a:rPr lang="en-US" sz="1200" dirty="0" smtClean="0">
                <a:solidFill>
                  <a:schemeClr val="tx1">
                    <a:lumMod val="95000"/>
                    <a:lumOff val="5000"/>
                  </a:schemeClr>
                </a:solidFill>
              </a:rPr>
              <a:t>ategories from the year of 2010 to 2011.</a:t>
            </a:r>
            <a:endParaRPr lang="en-US" sz="1200" dirty="0">
              <a:solidFill>
                <a:schemeClr val="tx1">
                  <a:lumMod val="95000"/>
                  <a:lumOff val="5000"/>
                </a:schemeClr>
              </a:solidFill>
            </a:endParaRPr>
          </a:p>
          <a:p>
            <a:pPr lvl="1" algn="just">
              <a:buFont typeface="Arial" panose="020B0604020202020204" pitchFamily="34" charset="0"/>
              <a:buChar char="•"/>
            </a:pPr>
            <a:r>
              <a:rPr lang="en-US" sz="1200" dirty="0">
                <a:solidFill>
                  <a:schemeClr val="tx1">
                    <a:lumMod val="95000"/>
                    <a:lumOff val="5000"/>
                  </a:schemeClr>
                </a:solidFill>
              </a:rPr>
              <a:t>There </a:t>
            </a:r>
            <a:r>
              <a:rPr lang="en-US" sz="1200" dirty="0" smtClean="0">
                <a:solidFill>
                  <a:schemeClr val="tx1">
                    <a:lumMod val="95000"/>
                    <a:lumOff val="5000"/>
                  </a:schemeClr>
                </a:solidFill>
              </a:rPr>
              <a:t>are 680 </a:t>
            </a:r>
            <a:r>
              <a:rPr lang="en-US" sz="1200" dirty="0">
                <a:solidFill>
                  <a:schemeClr val="tx1">
                    <a:lumMod val="95000"/>
                    <a:lumOff val="5000"/>
                  </a:schemeClr>
                </a:solidFill>
              </a:rPr>
              <a:t>duplicate </a:t>
            </a:r>
            <a:r>
              <a:rPr lang="en-US" sz="1200" dirty="0" smtClean="0">
                <a:solidFill>
                  <a:schemeClr val="tx1">
                    <a:lumMod val="95000"/>
                    <a:lumOff val="5000"/>
                  </a:schemeClr>
                </a:solidFill>
              </a:rPr>
              <a:t>transactions </a:t>
            </a:r>
            <a:r>
              <a:rPr lang="en-US" sz="1200" dirty="0">
                <a:solidFill>
                  <a:schemeClr val="tx1">
                    <a:lumMod val="95000"/>
                    <a:lumOff val="5000"/>
                  </a:schemeClr>
                </a:solidFill>
              </a:rPr>
              <a:t>which indicates customers had purchased </a:t>
            </a:r>
            <a:r>
              <a:rPr lang="en-US" sz="1200" dirty="0" smtClean="0">
                <a:solidFill>
                  <a:schemeClr val="tx1">
                    <a:lumMod val="95000"/>
                    <a:lumOff val="5000"/>
                  </a:schemeClr>
                </a:solidFill>
              </a:rPr>
              <a:t> </a:t>
            </a:r>
            <a:r>
              <a:rPr lang="en-US" sz="1200" dirty="0">
                <a:solidFill>
                  <a:schemeClr val="tx1">
                    <a:lumMod val="95000"/>
                    <a:lumOff val="5000"/>
                  </a:schemeClr>
                </a:solidFill>
              </a:rPr>
              <a:t>of different </a:t>
            </a:r>
            <a:r>
              <a:rPr lang="en-US" sz="1200" dirty="0" smtClean="0">
                <a:solidFill>
                  <a:schemeClr val="tx1">
                    <a:lumMod val="95000"/>
                    <a:lumOff val="5000"/>
                  </a:schemeClr>
                </a:solidFill>
              </a:rPr>
              <a:t>brands of the Product Categories.</a:t>
            </a:r>
            <a:endParaRPr lang="en-US" sz="12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6651236" y="1949540"/>
            <a:ext cx="3521123" cy="2292424"/>
          </a:xfrm>
          <a:prstGeom prst="rect">
            <a:avLst/>
          </a:prstGeom>
        </p:spPr>
      </p:pic>
      <p:pic>
        <p:nvPicPr>
          <p:cNvPr id="5" name="Picture 4"/>
          <p:cNvPicPr>
            <a:picLocks noChangeAspect="1"/>
          </p:cNvPicPr>
          <p:nvPr/>
        </p:nvPicPr>
        <p:blipFill>
          <a:blip r:embed="rId3"/>
          <a:stretch>
            <a:fillRect/>
          </a:stretch>
        </p:blipFill>
        <p:spPr>
          <a:xfrm>
            <a:off x="5044855" y="4420130"/>
            <a:ext cx="6733886" cy="1567446"/>
          </a:xfrm>
          <a:prstGeom prst="rect">
            <a:avLst/>
          </a:prstGeom>
        </p:spPr>
      </p:pic>
    </p:spTree>
    <p:extLst>
      <p:ext uri="{BB962C8B-B14F-4D97-AF65-F5344CB8AC3E}">
        <p14:creationId xmlns:p14="http://schemas.microsoft.com/office/powerpoint/2010/main" val="398960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1097280" y="5618362"/>
            <a:ext cx="866851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Out of </a:t>
            </a:r>
            <a:r>
              <a:rPr lang="en-US" sz="1400" dirty="0" smtClean="0"/>
              <a:t>the </a:t>
            </a:r>
            <a:r>
              <a:rPr lang="en-US" sz="1400" dirty="0"/>
              <a:t>orders, </a:t>
            </a:r>
            <a:r>
              <a:rPr lang="en-US" sz="1400" dirty="0" smtClean="0"/>
              <a:t>Food items was </a:t>
            </a:r>
            <a:r>
              <a:rPr lang="en-US" sz="1400" dirty="0"/>
              <a:t>the most frequently ordered </a:t>
            </a:r>
            <a:r>
              <a:rPr lang="en-US" sz="1400" dirty="0" smtClean="0"/>
              <a:t>one (57,023) times, </a:t>
            </a:r>
            <a:r>
              <a:rPr lang="en-US" sz="1400" dirty="0"/>
              <a:t>followed by </a:t>
            </a:r>
            <a:r>
              <a:rPr lang="en-US" sz="1400" dirty="0" smtClean="0"/>
              <a:t>beverages, tobacco  </a:t>
            </a:r>
            <a:r>
              <a:rPr lang="en-US" sz="1400" dirty="0"/>
              <a:t>and </a:t>
            </a:r>
            <a:r>
              <a:rPr lang="en-US" sz="1400" dirty="0" smtClean="0"/>
              <a:t>liquor</a:t>
            </a:r>
            <a:r>
              <a:rPr lang="en-US" sz="1400" dirty="0"/>
              <a:t>.</a:t>
            </a:r>
          </a:p>
          <a:p>
            <a:pPr marL="285750" indent="-285750">
              <a:buFont typeface="Arial" panose="020B0604020202020204" pitchFamily="34" charset="0"/>
              <a:buChar char="•"/>
            </a:pPr>
            <a:r>
              <a:rPr lang="en-US" sz="1400" dirty="0" smtClean="0"/>
              <a:t>Miscellaneous, wines, merchandise, liquor&amp; tobacco are the least ordered.</a:t>
            </a:r>
            <a:endParaRPr lang="en-IN" sz="1400" dirty="0"/>
          </a:p>
        </p:txBody>
      </p:sp>
      <p:pic>
        <p:nvPicPr>
          <p:cNvPr id="4" name="Picture 3"/>
          <p:cNvPicPr>
            <a:picLocks noChangeAspect="1"/>
          </p:cNvPicPr>
          <p:nvPr/>
        </p:nvPicPr>
        <p:blipFill>
          <a:blip r:embed="rId2"/>
          <a:stretch>
            <a:fillRect/>
          </a:stretch>
        </p:blipFill>
        <p:spPr>
          <a:xfrm>
            <a:off x="1097280" y="1575826"/>
            <a:ext cx="10058400" cy="3912956"/>
          </a:xfrm>
          <a:prstGeom prst="rect">
            <a:avLst/>
          </a:prstGeom>
        </p:spPr>
      </p:pic>
    </p:spTree>
    <p:extLst>
      <p:ext uri="{BB962C8B-B14F-4D97-AF65-F5344CB8AC3E}">
        <p14:creationId xmlns:p14="http://schemas.microsoft.com/office/powerpoint/2010/main" val="37499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615820" y="5618362"/>
            <a:ext cx="1093305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year </a:t>
            </a:r>
            <a:r>
              <a:rPr lang="en-US" sz="1400" dirty="0" smtClean="0"/>
              <a:t>2010 </a:t>
            </a:r>
            <a:r>
              <a:rPr lang="en-US" sz="1400" dirty="0"/>
              <a:t>has the most no of orders </a:t>
            </a:r>
            <a:r>
              <a:rPr lang="en-US" sz="1400" dirty="0" smtClean="0"/>
              <a:t>(109,064 </a:t>
            </a:r>
            <a:r>
              <a:rPr lang="en-US" sz="1400" dirty="0"/>
              <a:t>Nos), </a:t>
            </a:r>
            <a:r>
              <a:rPr lang="en-US" sz="1400" dirty="0" smtClean="0"/>
              <a:t>and we can see a much decrease in the sales</a:t>
            </a:r>
            <a:r>
              <a:rPr lang="en-US" sz="1400" dirty="0"/>
              <a:t> </a:t>
            </a:r>
            <a:r>
              <a:rPr lang="en-US" sz="1400" dirty="0" smtClean="0"/>
              <a:t>in the following year of 2011 (36,766).</a:t>
            </a:r>
            <a:endParaRPr lang="en-US" sz="1400" dirty="0"/>
          </a:p>
          <a:p>
            <a:endParaRPr lang="en-IN" sz="1400" dirty="0"/>
          </a:p>
        </p:txBody>
      </p:sp>
      <p:pic>
        <p:nvPicPr>
          <p:cNvPr id="3" name="Picture 2"/>
          <p:cNvPicPr>
            <a:picLocks noChangeAspect="1"/>
          </p:cNvPicPr>
          <p:nvPr/>
        </p:nvPicPr>
        <p:blipFill>
          <a:blip r:embed="rId2"/>
          <a:stretch>
            <a:fillRect/>
          </a:stretch>
        </p:blipFill>
        <p:spPr>
          <a:xfrm>
            <a:off x="315325" y="1568988"/>
            <a:ext cx="7761242" cy="3945378"/>
          </a:xfrm>
          <a:prstGeom prst="rect">
            <a:avLst/>
          </a:prstGeom>
        </p:spPr>
      </p:pic>
      <p:pic>
        <p:nvPicPr>
          <p:cNvPr id="4" name="Picture 3"/>
          <p:cNvPicPr>
            <a:picLocks noChangeAspect="1"/>
          </p:cNvPicPr>
          <p:nvPr/>
        </p:nvPicPr>
        <p:blipFill>
          <a:blip r:embed="rId3"/>
          <a:stretch>
            <a:fillRect/>
          </a:stretch>
        </p:blipFill>
        <p:spPr>
          <a:xfrm>
            <a:off x="8078676" y="1568988"/>
            <a:ext cx="3470196" cy="3945378"/>
          </a:xfrm>
          <a:prstGeom prst="rect">
            <a:avLst/>
          </a:prstGeom>
        </p:spPr>
      </p:pic>
    </p:spTree>
    <p:extLst>
      <p:ext uri="{BB962C8B-B14F-4D97-AF65-F5344CB8AC3E}">
        <p14:creationId xmlns:p14="http://schemas.microsoft.com/office/powerpoint/2010/main" val="379957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1097280" y="5040575"/>
            <a:ext cx="612175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Q4 </a:t>
            </a:r>
            <a:r>
              <a:rPr lang="en-US" sz="1400" dirty="0"/>
              <a:t>of year </a:t>
            </a:r>
            <a:r>
              <a:rPr lang="en-US" sz="1400" dirty="0" smtClean="0"/>
              <a:t>2010 </a:t>
            </a:r>
            <a:r>
              <a:rPr lang="en-US" sz="1400" dirty="0"/>
              <a:t>has highest no of orders and </a:t>
            </a:r>
            <a:r>
              <a:rPr lang="en-US" sz="1400" dirty="0" smtClean="0"/>
              <a:t>Q2 </a:t>
            </a:r>
            <a:r>
              <a:rPr lang="en-US" sz="1400" dirty="0"/>
              <a:t>of </a:t>
            </a:r>
            <a:r>
              <a:rPr lang="en-US" sz="1400" dirty="0" smtClean="0"/>
              <a:t>2010 </a:t>
            </a:r>
            <a:r>
              <a:rPr lang="en-US" sz="1400" dirty="0"/>
              <a:t>have least </a:t>
            </a:r>
            <a:r>
              <a:rPr lang="en-US" sz="1400" dirty="0" smtClean="0"/>
              <a:t>.</a:t>
            </a:r>
            <a:endParaRPr lang="en-US" sz="1400" dirty="0"/>
          </a:p>
          <a:p>
            <a:pPr marL="285750" indent="-285750">
              <a:buFont typeface="Arial" panose="020B0604020202020204" pitchFamily="34" charset="0"/>
              <a:buChar char="•"/>
            </a:pPr>
            <a:r>
              <a:rPr lang="en-US" sz="1400" dirty="0"/>
              <a:t>There is an increase trend in Quarterly orders till </a:t>
            </a:r>
            <a:r>
              <a:rPr lang="en-US" sz="1400" dirty="0" smtClean="0"/>
              <a:t>Q4 </a:t>
            </a:r>
            <a:r>
              <a:rPr lang="en-US" sz="1400" dirty="0"/>
              <a:t>of year </a:t>
            </a:r>
            <a:r>
              <a:rPr lang="en-US" sz="1400" dirty="0" smtClean="0"/>
              <a:t>2010 </a:t>
            </a:r>
            <a:r>
              <a:rPr lang="en-US" sz="1400" dirty="0"/>
              <a:t>then it </a:t>
            </a:r>
            <a:r>
              <a:rPr lang="en-US" sz="1400" dirty="0" smtClean="0"/>
              <a:t>decreases in Q1 of 2011.</a:t>
            </a:r>
            <a:endParaRPr lang="en-US" sz="1400" dirty="0"/>
          </a:p>
        </p:txBody>
      </p:sp>
      <p:pic>
        <p:nvPicPr>
          <p:cNvPr id="8" name="Picture 7"/>
          <p:cNvPicPr>
            <a:picLocks noChangeAspect="1"/>
          </p:cNvPicPr>
          <p:nvPr/>
        </p:nvPicPr>
        <p:blipFill>
          <a:blip r:embed="rId2"/>
          <a:stretch>
            <a:fillRect/>
          </a:stretch>
        </p:blipFill>
        <p:spPr>
          <a:xfrm>
            <a:off x="1097280" y="1288772"/>
            <a:ext cx="10216714" cy="3588030"/>
          </a:xfrm>
          <a:prstGeom prst="rect">
            <a:avLst/>
          </a:prstGeom>
        </p:spPr>
      </p:pic>
    </p:spTree>
    <p:extLst>
      <p:ext uri="{BB962C8B-B14F-4D97-AF65-F5344CB8AC3E}">
        <p14:creationId xmlns:p14="http://schemas.microsoft.com/office/powerpoint/2010/main" val="301426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196921"/>
            <a:ext cx="10058400"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681808" y="5215811"/>
            <a:ext cx="52876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December 2010 </a:t>
            </a:r>
            <a:r>
              <a:rPr lang="en-US" sz="1400" dirty="0"/>
              <a:t>has highest no of orders however </a:t>
            </a:r>
            <a:r>
              <a:rPr lang="en-US" sz="1400" dirty="0" smtClean="0"/>
              <a:t>May 2010 </a:t>
            </a:r>
            <a:r>
              <a:rPr lang="en-US" sz="1400" dirty="0"/>
              <a:t>has lowest no of orders.</a:t>
            </a:r>
          </a:p>
          <a:p>
            <a:pPr marL="285750" indent="-285750">
              <a:buFont typeface="Arial" panose="020B0604020202020204" pitchFamily="34" charset="0"/>
              <a:buChar char="•"/>
            </a:pPr>
            <a:r>
              <a:rPr lang="en-US" sz="1400" dirty="0"/>
              <a:t>There is </a:t>
            </a:r>
            <a:r>
              <a:rPr lang="en-US" sz="1400" dirty="0" smtClean="0"/>
              <a:t>a slight </a:t>
            </a:r>
            <a:r>
              <a:rPr lang="en-US" sz="1400" dirty="0"/>
              <a:t>increase trend in orders from </a:t>
            </a:r>
            <a:r>
              <a:rPr lang="en-US" sz="1400" dirty="0" smtClean="0"/>
              <a:t>April 2010 to Dec 2010 and we can see that it starts to decline from Jan 2011.</a:t>
            </a:r>
          </a:p>
        </p:txBody>
      </p:sp>
      <p:pic>
        <p:nvPicPr>
          <p:cNvPr id="5" name="Picture 4"/>
          <p:cNvPicPr>
            <a:picLocks noChangeAspect="1"/>
          </p:cNvPicPr>
          <p:nvPr/>
        </p:nvPicPr>
        <p:blipFill>
          <a:blip r:embed="rId2"/>
          <a:stretch>
            <a:fillRect/>
          </a:stretch>
        </p:blipFill>
        <p:spPr>
          <a:xfrm>
            <a:off x="1097280" y="1356563"/>
            <a:ext cx="10058400" cy="3816590"/>
          </a:xfrm>
          <a:prstGeom prst="rect">
            <a:avLst/>
          </a:prstGeom>
        </p:spPr>
      </p:pic>
    </p:spTree>
    <p:extLst>
      <p:ext uri="{BB962C8B-B14F-4D97-AF65-F5344CB8AC3E}">
        <p14:creationId xmlns:p14="http://schemas.microsoft.com/office/powerpoint/2010/main" val="11347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192FC-EE5C-A76A-9F77-B26876F2A538}"/>
              </a:ext>
            </a:extLst>
          </p:cNvPr>
          <p:cNvSpPr>
            <a:spLocks noGrp="1"/>
          </p:cNvSpPr>
          <p:nvPr>
            <p:ph type="title"/>
          </p:nvPr>
        </p:nvSpPr>
        <p:spPr>
          <a:xfrm>
            <a:off x="1097280" y="286604"/>
            <a:ext cx="10058400" cy="1159642"/>
          </a:xfrm>
        </p:spPr>
        <p:txBody>
          <a:bodyPr vert="horz" lIns="91440" tIns="45720" rIns="91440" bIns="45720" rtlCol="0" anchor="ctr">
            <a:normAutofit/>
          </a:bodyPr>
          <a:lstStyle/>
          <a:p>
            <a:pPr algn="ctr"/>
            <a:r>
              <a:rPr lang="en-US" sz="4000" b="1" dirty="0">
                <a:solidFill>
                  <a:schemeClr val="tx1">
                    <a:lumMod val="95000"/>
                    <a:lumOff val="5000"/>
                  </a:schemeClr>
                </a:solidFill>
                <a:latin typeface="Arial" panose="020B0604020202020204" pitchFamily="34" charset="0"/>
                <a:cs typeface="Arial" panose="020B0604020202020204" pitchFamily="34" charset="0"/>
              </a:rPr>
              <a:t>Exploratory Analysis and Inferences</a:t>
            </a:r>
          </a:p>
        </p:txBody>
      </p:sp>
      <p:sp>
        <p:nvSpPr>
          <p:cNvPr id="9" name="TextBox 8">
            <a:extLst>
              <a:ext uri="{FF2B5EF4-FFF2-40B4-BE49-F238E27FC236}">
                <a16:creationId xmlns="" xmlns:a16="http://schemas.microsoft.com/office/drawing/2014/main" id="{AFC9E297-FBAA-380D-F687-60635D26EDD8}"/>
              </a:ext>
            </a:extLst>
          </p:cNvPr>
          <p:cNvSpPr txBox="1"/>
          <p:nvPr/>
        </p:nvSpPr>
        <p:spPr>
          <a:xfrm>
            <a:off x="325609" y="2605888"/>
            <a:ext cx="3171735"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December month </a:t>
            </a:r>
            <a:r>
              <a:rPr lang="en-US" sz="1400" dirty="0"/>
              <a:t>has highest no of </a:t>
            </a:r>
            <a:r>
              <a:rPr lang="en-US" sz="1400" dirty="0" smtClean="0"/>
              <a:t>items ordered </a:t>
            </a:r>
            <a:r>
              <a:rPr lang="en-US" sz="1400" dirty="0"/>
              <a:t>followed by </a:t>
            </a:r>
            <a:r>
              <a:rPr lang="en-US" sz="1400" dirty="0" smtClean="0"/>
              <a:t>August and January, May month has the </a:t>
            </a:r>
            <a:r>
              <a:rPr lang="en-US" sz="1400" dirty="0"/>
              <a:t>lowest.</a:t>
            </a:r>
            <a:endParaRPr lang="en-IN" sz="1400" dirty="0"/>
          </a:p>
        </p:txBody>
      </p:sp>
      <p:pic>
        <p:nvPicPr>
          <p:cNvPr id="3" name="Picture 2"/>
          <p:cNvPicPr>
            <a:picLocks noChangeAspect="1"/>
          </p:cNvPicPr>
          <p:nvPr/>
        </p:nvPicPr>
        <p:blipFill>
          <a:blip r:embed="rId2"/>
          <a:stretch>
            <a:fillRect/>
          </a:stretch>
        </p:blipFill>
        <p:spPr>
          <a:xfrm>
            <a:off x="3608468" y="1815562"/>
            <a:ext cx="7547212" cy="4341825"/>
          </a:xfrm>
          <a:prstGeom prst="rect">
            <a:avLst/>
          </a:prstGeom>
        </p:spPr>
      </p:pic>
    </p:spTree>
    <p:extLst>
      <p:ext uri="{BB962C8B-B14F-4D97-AF65-F5344CB8AC3E}">
        <p14:creationId xmlns:p14="http://schemas.microsoft.com/office/powerpoint/2010/main" val="112966131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1351</TotalTime>
  <Words>1579</Words>
  <Application>Microsoft Office PowerPoint</Application>
  <PresentationFormat>Widescreen</PresentationFormat>
  <Paragraphs>196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Retrospect</vt:lpstr>
      <vt:lpstr>MARKETING &amp; RETAIL ANALYTICS Project</vt:lpstr>
      <vt:lpstr>Content</vt:lpstr>
      <vt:lpstr>Problem Statement</vt:lpstr>
      <vt:lpstr>Exploratory Analysis and Inferences</vt:lpstr>
      <vt:lpstr>Exploratory Analysis and Inferences</vt:lpstr>
      <vt:lpstr>Exploratory Analysis and Inferences</vt:lpstr>
      <vt:lpstr>Exploratory Analysis and Inferences</vt:lpstr>
      <vt:lpstr>Exploratory Analysis and Inferences</vt:lpstr>
      <vt:lpstr>Exploratory Analysis and Inferences</vt:lpstr>
      <vt:lpstr>Exploratory Analysis and Inferences</vt:lpstr>
      <vt:lpstr>Exploratory Analysis and Inferences</vt:lpstr>
      <vt:lpstr>Exploratory Analysis and Inferences</vt:lpstr>
      <vt:lpstr>Exploratory Analysis and Inferences</vt:lpstr>
      <vt:lpstr>Exploratory Analysis and Inferences</vt:lpstr>
      <vt:lpstr>Use of Market Basket Analysis  (Association Rules)</vt:lpstr>
      <vt:lpstr>Use of Market Basket Analysis  (Association Rules)</vt:lpstr>
      <vt:lpstr>Use of Market Basket Analysis  (Association Rules)</vt:lpstr>
      <vt:lpstr> Identified Associations</vt:lpstr>
      <vt:lpstr>Identified Associations</vt:lpstr>
      <vt:lpstr> Identified Associations</vt:lpstr>
      <vt:lpstr>Suggestion of Possible Combos  with Lucrative Offers </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RETAIL ANALYTICS Project Milestone-1</dc:title>
  <dc:creator>5638</dc:creator>
  <cp:lastModifiedBy>HP</cp:lastModifiedBy>
  <cp:revision>147</cp:revision>
  <dcterms:created xsi:type="dcterms:W3CDTF">2023-01-22T15:12:42Z</dcterms:created>
  <dcterms:modified xsi:type="dcterms:W3CDTF">2023-02-02T17:22:32Z</dcterms:modified>
</cp:coreProperties>
</file>