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63" r:id="rId4"/>
    <p:sldId id="278" r:id="rId5"/>
    <p:sldId id="279" r:id="rId6"/>
    <p:sldId id="272" r:id="rId7"/>
    <p:sldId id="265" r:id="rId8"/>
    <p:sldId id="266" r:id="rId9"/>
    <p:sldId id="270" r:id="rId10"/>
    <p:sldId id="276" r:id="rId11"/>
    <p:sldId id="280" r:id="rId12"/>
    <p:sldId id="273" r:id="rId13"/>
    <p:sldId id="274" r:id="rId14"/>
    <p:sldId id="275" r:id="rId15"/>
    <p:sldId id="277" r:id="rId16"/>
    <p:sldId id="271"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30A1C-EA28-4DD3-ADF1-0BAC5A2B51A3}" v="18" dt="2020-03-15T02:52:47.87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706" autoAdjust="0"/>
  </p:normalViewPr>
  <p:slideViewPr>
    <p:cSldViewPr>
      <p:cViewPr varScale="1">
        <p:scale>
          <a:sx n="50" d="100"/>
          <a:sy n="50" d="100"/>
        </p:scale>
        <p:origin x="48" y="93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vin Starling" userId="28db91ea59d1c215" providerId="LiveId" clId="{0D830A1C-EA28-4DD3-ADF1-0BAC5A2B51A3}"/>
    <pc:docChg chg="undo custSel addSld delSld modSld sldOrd">
      <pc:chgData name="Gavin Starling" userId="28db91ea59d1c215" providerId="LiveId" clId="{0D830A1C-EA28-4DD3-ADF1-0BAC5A2B51A3}" dt="2020-03-15T02:54:37.796" v="683" actId="27636"/>
      <pc:docMkLst>
        <pc:docMk/>
      </pc:docMkLst>
      <pc:sldChg chg="modSp">
        <pc:chgData name="Gavin Starling" userId="28db91ea59d1c215" providerId="LiveId" clId="{0D830A1C-EA28-4DD3-ADF1-0BAC5A2B51A3}" dt="2020-03-13T01:36:21.850" v="27" actId="313"/>
        <pc:sldMkLst>
          <pc:docMk/>
          <pc:sldMk cId="682195269" sldId="257"/>
        </pc:sldMkLst>
        <pc:spChg chg="mod">
          <ac:chgData name="Gavin Starling" userId="28db91ea59d1c215" providerId="LiveId" clId="{0D830A1C-EA28-4DD3-ADF1-0BAC5A2B51A3}" dt="2020-03-13T01:36:21.850" v="27" actId="313"/>
          <ac:spMkLst>
            <pc:docMk/>
            <pc:sldMk cId="682195269" sldId="257"/>
            <ac:spMk id="3" creationId="{00000000-0000-0000-0000-000000000000}"/>
          </ac:spMkLst>
        </pc:spChg>
      </pc:sldChg>
      <pc:sldChg chg="modSp ord">
        <pc:chgData name="Gavin Starling" userId="28db91ea59d1c215" providerId="LiveId" clId="{0D830A1C-EA28-4DD3-ADF1-0BAC5A2B51A3}" dt="2020-03-15T02:52:47.873" v="671"/>
        <pc:sldMkLst>
          <pc:docMk/>
          <pc:sldMk cId="1783796071" sldId="261"/>
        </pc:sldMkLst>
        <pc:spChg chg="mod">
          <ac:chgData name="Gavin Starling" userId="28db91ea59d1c215" providerId="LiveId" clId="{0D830A1C-EA28-4DD3-ADF1-0BAC5A2B51A3}" dt="2020-03-15T02:52:47.873" v="671"/>
          <ac:spMkLst>
            <pc:docMk/>
            <pc:sldMk cId="1783796071" sldId="261"/>
            <ac:spMk id="3" creationId="{00000000-0000-0000-0000-000000000000}"/>
          </ac:spMkLst>
        </pc:spChg>
      </pc:sldChg>
      <pc:sldChg chg="modSp add del">
        <pc:chgData name="Gavin Starling" userId="28db91ea59d1c215" providerId="LiveId" clId="{0D830A1C-EA28-4DD3-ADF1-0BAC5A2B51A3}" dt="2020-03-15T02:49:15.612" v="517" actId="2696"/>
        <pc:sldMkLst>
          <pc:docMk/>
          <pc:sldMk cId="701917573" sldId="262"/>
        </pc:sldMkLst>
        <pc:spChg chg="mod">
          <ac:chgData name="Gavin Starling" userId="28db91ea59d1c215" providerId="LiveId" clId="{0D830A1C-EA28-4DD3-ADF1-0BAC5A2B51A3}" dt="2020-03-13T01:37:45.521" v="72" actId="20577"/>
          <ac:spMkLst>
            <pc:docMk/>
            <pc:sldMk cId="701917573" sldId="262"/>
            <ac:spMk id="2" creationId="{A68F2902-4BB9-4090-818E-60B6856CC7EA}"/>
          </ac:spMkLst>
        </pc:spChg>
        <pc:spChg chg="mod">
          <ac:chgData name="Gavin Starling" userId="28db91ea59d1c215" providerId="LiveId" clId="{0D830A1C-EA28-4DD3-ADF1-0BAC5A2B51A3}" dt="2020-03-13T01:43:06.361" v="224" actId="5793"/>
          <ac:spMkLst>
            <pc:docMk/>
            <pc:sldMk cId="701917573" sldId="262"/>
            <ac:spMk id="3" creationId="{196CC7AA-8BA6-4417-997A-2B7ECE02E15B}"/>
          </ac:spMkLst>
        </pc:spChg>
      </pc:sldChg>
      <pc:sldChg chg="addSp delSp modSp add">
        <pc:chgData name="Gavin Starling" userId="28db91ea59d1c215" providerId="LiveId" clId="{0D830A1C-EA28-4DD3-ADF1-0BAC5A2B51A3}" dt="2020-03-15T02:54:37.796" v="683" actId="27636"/>
        <pc:sldMkLst>
          <pc:docMk/>
          <pc:sldMk cId="2157298049" sldId="263"/>
        </pc:sldMkLst>
        <pc:spChg chg="mod">
          <ac:chgData name="Gavin Starling" userId="28db91ea59d1c215" providerId="LiveId" clId="{0D830A1C-EA28-4DD3-ADF1-0BAC5A2B51A3}" dt="2020-03-15T02:54:37.796" v="683" actId="27636"/>
          <ac:spMkLst>
            <pc:docMk/>
            <pc:sldMk cId="2157298049" sldId="263"/>
            <ac:spMk id="2" creationId="{F2996205-5123-4DC1-823F-CB671B155432}"/>
          </ac:spMkLst>
        </pc:spChg>
        <pc:spChg chg="del mod">
          <ac:chgData name="Gavin Starling" userId="28db91ea59d1c215" providerId="LiveId" clId="{0D830A1C-EA28-4DD3-ADF1-0BAC5A2B51A3}" dt="2020-03-13T01:46:23.816" v="229" actId="931"/>
          <ac:spMkLst>
            <pc:docMk/>
            <pc:sldMk cId="2157298049" sldId="263"/>
            <ac:spMk id="3" creationId="{E9591956-4C5C-4966-B652-2C88061937E7}"/>
          </ac:spMkLst>
        </pc:spChg>
        <pc:spChg chg="mod">
          <ac:chgData name="Gavin Starling" userId="28db91ea59d1c215" providerId="LiveId" clId="{0D830A1C-EA28-4DD3-ADF1-0BAC5A2B51A3}" dt="2020-03-15T02:54:32.073" v="681" actId="255"/>
          <ac:spMkLst>
            <pc:docMk/>
            <pc:sldMk cId="2157298049" sldId="263"/>
            <ac:spMk id="4" creationId="{D2DE7E71-84EF-42C3-9B5B-F7D26547706D}"/>
          </ac:spMkLst>
        </pc:spChg>
        <pc:spChg chg="add mod">
          <ac:chgData name="Gavin Starling" userId="28db91ea59d1c215" providerId="LiveId" clId="{0D830A1C-EA28-4DD3-ADF1-0BAC5A2B51A3}" dt="2020-03-15T02:54:19.580" v="680" actId="20577"/>
          <ac:spMkLst>
            <pc:docMk/>
            <pc:sldMk cId="2157298049" sldId="263"/>
            <ac:spMk id="5" creationId="{F05281E3-673F-488A-ADE6-20FC7C32A7C9}"/>
          </ac:spMkLst>
        </pc:spChg>
        <pc:picChg chg="add mod">
          <ac:chgData name="Gavin Starling" userId="28db91ea59d1c215" providerId="LiveId" clId="{0D830A1C-EA28-4DD3-ADF1-0BAC5A2B51A3}" dt="2020-03-15T02:53:47.018" v="672" actId="1076"/>
          <ac:picMkLst>
            <pc:docMk/>
            <pc:sldMk cId="2157298049" sldId="263"/>
            <ac:picMk id="7" creationId="{F9A57852-B9F8-4108-8847-069733DABC1B}"/>
          </ac:picMkLst>
        </pc:picChg>
      </pc:sldChg>
      <pc:sldChg chg="modSp add">
        <pc:chgData name="Gavin Starling" userId="28db91ea59d1c215" providerId="LiveId" clId="{0D830A1C-EA28-4DD3-ADF1-0BAC5A2B51A3}" dt="2020-03-13T01:50:38.062" v="420" actId="20577"/>
        <pc:sldMkLst>
          <pc:docMk/>
          <pc:sldMk cId="2679559929" sldId="264"/>
        </pc:sldMkLst>
        <pc:spChg chg="mod">
          <ac:chgData name="Gavin Starling" userId="28db91ea59d1c215" providerId="LiveId" clId="{0D830A1C-EA28-4DD3-ADF1-0BAC5A2B51A3}" dt="2020-03-13T01:50:38.062" v="420" actId="20577"/>
          <ac:spMkLst>
            <pc:docMk/>
            <pc:sldMk cId="2679559929" sldId="264"/>
            <ac:spMk id="2" creationId="{773CA07B-F31D-456C-891B-B9DECB044E02}"/>
          </ac:spMkLst>
        </pc:spChg>
      </pc:sldChg>
      <pc:sldChg chg="modSp add">
        <pc:chgData name="Gavin Starling" userId="28db91ea59d1c215" providerId="LiveId" clId="{0D830A1C-EA28-4DD3-ADF1-0BAC5A2B51A3}" dt="2020-03-13T01:51:08.755" v="458" actId="20577"/>
        <pc:sldMkLst>
          <pc:docMk/>
          <pc:sldMk cId="3627201061" sldId="265"/>
        </pc:sldMkLst>
        <pc:spChg chg="mod">
          <ac:chgData name="Gavin Starling" userId="28db91ea59d1c215" providerId="LiveId" clId="{0D830A1C-EA28-4DD3-ADF1-0BAC5A2B51A3}" dt="2020-03-13T01:51:08.755" v="458" actId="20577"/>
          <ac:spMkLst>
            <pc:docMk/>
            <pc:sldMk cId="3627201061" sldId="265"/>
            <ac:spMk id="2" creationId="{AFA231CF-9EB3-467B-945B-2A51C5CA1041}"/>
          </ac:spMkLst>
        </pc:spChg>
      </pc:sldChg>
      <pc:sldChg chg="modSp add">
        <pc:chgData name="Gavin Starling" userId="28db91ea59d1c215" providerId="LiveId" clId="{0D830A1C-EA28-4DD3-ADF1-0BAC5A2B51A3}" dt="2020-03-13T01:51:37.155" v="485" actId="313"/>
        <pc:sldMkLst>
          <pc:docMk/>
          <pc:sldMk cId="1442465468" sldId="266"/>
        </pc:sldMkLst>
        <pc:spChg chg="mod">
          <ac:chgData name="Gavin Starling" userId="28db91ea59d1c215" providerId="LiveId" clId="{0D830A1C-EA28-4DD3-ADF1-0BAC5A2B51A3}" dt="2020-03-13T01:51:37.155" v="485" actId="313"/>
          <ac:spMkLst>
            <pc:docMk/>
            <pc:sldMk cId="1442465468" sldId="266"/>
            <ac:spMk id="2" creationId="{E75F848C-9780-4407-87E7-C47DE68AE349}"/>
          </ac:spMkLst>
        </pc:spChg>
      </pc:sldChg>
      <pc:sldChg chg="modSp add">
        <pc:chgData name="Gavin Starling" userId="28db91ea59d1c215" providerId="LiveId" clId="{0D830A1C-EA28-4DD3-ADF1-0BAC5A2B51A3}" dt="2020-03-13T01:52:05.284" v="516" actId="20577"/>
        <pc:sldMkLst>
          <pc:docMk/>
          <pc:sldMk cId="583306290" sldId="267"/>
        </pc:sldMkLst>
        <pc:spChg chg="mod">
          <ac:chgData name="Gavin Starling" userId="28db91ea59d1c215" providerId="LiveId" clId="{0D830A1C-EA28-4DD3-ADF1-0BAC5A2B51A3}" dt="2020-03-13T01:52:05.284" v="516" actId="20577"/>
          <ac:spMkLst>
            <pc:docMk/>
            <pc:sldMk cId="583306290" sldId="267"/>
            <ac:spMk id="2" creationId="{EB95C203-80D0-40A9-A9E7-DA3A083F10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3/19/2020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3/19/2020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3/19/2020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3/19/2020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3/19/2020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3/19/2020</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3/19/2020</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3/19/2020</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3/19/2020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3/19/2020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3/19/2020</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app.slack.com/team/USU3X266T" TargetMode="External"/><Relationship Id="rId2" Type="http://schemas.openxmlformats.org/officeDocument/2006/relationships/hyperlink" Target="https://app.slack.com/team/USTKJBGAY" TargetMode="External"/><Relationship Id="rId1" Type="http://schemas.openxmlformats.org/officeDocument/2006/relationships/slideLayout" Target="../slideLayouts/slideLayout3.xml"/><Relationship Id="rId4" Type="http://schemas.openxmlformats.org/officeDocument/2006/relationships/hyperlink" Target="https://app.slack.com/team/USRPULY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hyperlink" Target="https://www.eia.gov/dnav/pet/PET_PRI_SPT_S1_M.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Boom to Bust : The Tale of 4 Cities</a:t>
            </a:r>
          </a:p>
        </p:txBody>
      </p:sp>
      <p:sp>
        <p:nvSpPr>
          <p:cNvPr id="3" name="Subtitle 2"/>
          <p:cNvSpPr>
            <a:spLocks noGrp="1"/>
          </p:cNvSpPr>
          <p:nvPr>
            <p:ph type="subTitle" idx="1"/>
          </p:nvPr>
        </p:nvSpPr>
        <p:spPr/>
        <p:txBody>
          <a:bodyPr>
            <a:normAutofit/>
          </a:bodyPr>
          <a:lstStyle/>
          <a:p>
            <a:r>
              <a:rPr lang="en-US" dirty="0"/>
              <a:t>Do oil prices drive the housing markets in the Lonestar State?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C488-6844-4F4D-AAAE-C5106B3CA246}"/>
              </a:ext>
            </a:extLst>
          </p:cNvPr>
          <p:cNvSpPr>
            <a:spLocks noGrp="1"/>
          </p:cNvSpPr>
          <p:nvPr>
            <p:ph type="title"/>
          </p:nvPr>
        </p:nvSpPr>
        <p:spPr>
          <a:xfrm>
            <a:off x="841248" y="3429001"/>
            <a:ext cx="9601200" cy="914400"/>
          </a:xfrm>
        </p:spPr>
        <p:txBody>
          <a:bodyPr>
            <a:normAutofit/>
          </a:bodyPr>
          <a:lstStyle/>
          <a:p>
            <a:r>
              <a:rPr lang="en-US" sz="1800" dirty="0"/>
              <a:t>We seek to find if a correlation exists between these two economic indicators.</a:t>
            </a:r>
            <a:br>
              <a:rPr lang="en-US" sz="1800" dirty="0"/>
            </a:br>
            <a:br>
              <a:rPr lang="en-US" sz="1800" dirty="0">
                <a:solidFill>
                  <a:srgbClr val="FFFF00"/>
                </a:solidFill>
              </a:rPr>
            </a:br>
            <a:endParaRPr lang="en-US" sz="1800" dirty="0"/>
          </a:p>
        </p:txBody>
      </p:sp>
      <p:sp>
        <p:nvSpPr>
          <p:cNvPr id="3" name="Text Placeholder 2">
            <a:extLst>
              <a:ext uri="{FF2B5EF4-FFF2-40B4-BE49-F238E27FC236}">
                <a16:creationId xmlns:a16="http://schemas.microsoft.com/office/drawing/2014/main" id="{AD99B013-0541-40EC-ADF5-F5437AC18A09}"/>
              </a:ext>
            </a:extLst>
          </p:cNvPr>
          <p:cNvSpPr>
            <a:spLocks noGrp="1"/>
          </p:cNvSpPr>
          <p:nvPr>
            <p:ph type="body" idx="1"/>
          </p:nvPr>
        </p:nvSpPr>
        <p:spPr>
          <a:xfrm>
            <a:off x="841248" y="4114800"/>
            <a:ext cx="9601200" cy="1295400"/>
          </a:xfrm>
        </p:spPr>
        <p:txBody>
          <a:bodyPr>
            <a:normAutofit fontScale="62500" lnSpcReduction="20000"/>
          </a:bodyPr>
          <a:lstStyle/>
          <a:p>
            <a:r>
              <a:rPr lang="en-US" sz="3800" i="1" dirty="0"/>
              <a:t>We looked at housing data in the 4 Texas cities and determined their was some correlation between the datasets, however once we broadened our search to economies that are not traditionally tied to energy markets we found … </a:t>
            </a:r>
            <a:br>
              <a:rPr lang="en-US" dirty="0">
                <a:solidFill>
                  <a:srgbClr val="FFFF00"/>
                </a:solidFill>
              </a:rPr>
            </a:br>
            <a:endParaRPr lang="en-US" dirty="0"/>
          </a:p>
        </p:txBody>
      </p:sp>
    </p:spTree>
    <p:extLst>
      <p:ext uri="{BB962C8B-B14F-4D97-AF65-F5344CB8AC3E}">
        <p14:creationId xmlns:p14="http://schemas.microsoft.com/office/powerpoint/2010/main" val="214795192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97F9-D793-4D49-A408-F92B3FCA243B}"/>
              </a:ext>
            </a:extLst>
          </p:cNvPr>
          <p:cNvSpPr>
            <a:spLocks noGrp="1"/>
          </p:cNvSpPr>
          <p:nvPr>
            <p:ph type="title"/>
          </p:nvPr>
        </p:nvSpPr>
        <p:spPr/>
        <p:txBody>
          <a:bodyPr/>
          <a:lstStyle/>
          <a:p>
            <a:r>
              <a:rPr lang="en-US" dirty="0"/>
              <a:t>Decision to test hypothesis with additional data</a:t>
            </a:r>
            <a:br>
              <a:rPr lang="en-US" dirty="0"/>
            </a:br>
            <a:r>
              <a:rPr lang="en-US" dirty="0"/>
              <a:t>Added Data Frame to include more cities</a:t>
            </a:r>
          </a:p>
        </p:txBody>
      </p:sp>
      <p:pic>
        <p:nvPicPr>
          <p:cNvPr id="3" name="Picture 2">
            <a:extLst>
              <a:ext uri="{FF2B5EF4-FFF2-40B4-BE49-F238E27FC236}">
                <a16:creationId xmlns:a16="http://schemas.microsoft.com/office/drawing/2014/main" id="{7064B57D-9596-497D-82DA-57E601CF578D}"/>
              </a:ext>
            </a:extLst>
          </p:cNvPr>
          <p:cNvPicPr>
            <a:picLocks noChangeAspect="1"/>
          </p:cNvPicPr>
          <p:nvPr/>
        </p:nvPicPr>
        <p:blipFill>
          <a:blip r:embed="rId2"/>
          <a:stretch>
            <a:fillRect/>
          </a:stretch>
        </p:blipFill>
        <p:spPr>
          <a:xfrm>
            <a:off x="2286000" y="1981200"/>
            <a:ext cx="7315199" cy="4511674"/>
          </a:xfrm>
          <a:prstGeom prst="rect">
            <a:avLst/>
          </a:prstGeom>
        </p:spPr>
      </p:pic>
    </p:spTree>
    <p:extLst>
      <p:ext uri="{BB962C8B-B14F-4D97-AF65-F5344CB8AC3E}">
        <p14:creationId xmlns:p14="http://schemas.microsoft.com/office/powerpoint/2010/main" val="79343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F160ADE-BAAD-4801-9BEF-4A5A9BD1E5A4}"/>
              </a:ext>
            </a:extLst>
          </p:cNvPr>
          <p:cNvSpPr>
            <a:spLocks noGrp="1"/>
          </p:cNvSpPr>
          <p:nvPr>
            <p:ph type="title"/>
          </p:nvPr>
        </p:nvSpPr>
        <p:spPr>
          <a:xfrm>
            <a:off x="838200" y="365126"/>
            <a:ext cx="10515600" cy="1145224"/>
          </a:xfrm>
        </p:spPr>
        <p:txBody>
          <a:bodyPr anchor="b">
            <a:normAutofit/>
          </a:bodyPr>
          <a:lstStyle/>
          <a:p>
            <a:r>
              <a:rPr lang="en-US" dirty="0"/>
              <a:t>Chicago</a:t>
            </a:r>
            <a:br>
              <a:rPr lang="en-US" dirty="0"/>
            </a:br>
            <a:r>
              <a:rPr lang="en-US" dirty="0"/>
              <a:t>The Windy City</a:t>
            </a:r>
          </a:p>
        </p:txBody>
      </p:sp>
      <p:pic>
        <p:nvPicPr>
          <p:cNvPr id="8" name="Content Placeholder 7" descr="A view of a large body of water with a city in the background&#10;&#10;Description automatically generated">
            <a:extLst>
              <a:ext uri="{FF2B5EF4-FFF2-40B4-BE49-F238E27FC236}">
                <a16:creationId xmlns:a16="http://schemas.microsoft.com/office/drawing/2014/main" id="{535EC435-DB5D-49B6-98D2-C1C63B57FD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69302"/>
            <a:ext cx="5029200" cy="3263984"/>
          </a:xfrm>
          <a:noFill/>
        </p:spPr>
      </p:pic>
      <p:pic>
        <p:nvPicPr>
          <p:cNvPr id="15" name="Content Placeholder 14" descr="A close up of a map&#10;&#10;Description automatically generated">
            <a:extLst>
              <a:ext uri="{FF2B5EF4-FFF2-40B4-BE49-F238E27FC236}">
                <a16:creationId xmlns:a16="http://schemas.microsoft.com/office/drawing/2014/main" id="{58E91C9A-8A2F-49A7-ACCF-94983F6939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2369302"/>
            <a:ext cx="5029200" cy="3263984"/>
          </a:xfrm>
        </p:spPr>
      </p:pic>
    </p:spTree>
    <p:extLst>
      <p:ext uri="{BB962C8B-B14F-4D97-AF65-F5344CB8AC3E}">
        <p14:creationId xmlns:p14="http://schemas.microsoft.com/office/powerpoint/2010/main" val="22991694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F160ADE-BAAD-4801-9BEF-4A5A9BD1E5A4}"/>
              </a:ext>
            </a:extLst>
          </p:cNvPr>
          <p:cNvSpPr>
            <a:spLocks noGrp="1"/>
          </p:cNvSpPr>
          <p:nvPr>
            <p:ph type="title"/>
          </p:nvPr>
        </p:nvSpPr>
        <p:spPr>
          <a:xfrm>
            <a:off x="838200" y="365126"/>
            <a:ext cx="10515600" cy="1145224"/>
          </a:xfrm>
        </p:spPr>
        <p:txBody>
          <a:bodyPr/>
          <a:lstStyle/>
          <a:p>
            <a:r>
              <a:rPr lang="en-US" dirty="0"/>
              <a:t>Philadelphia</a:t>
            </a:r>
            <a:br>
              <a:rPr lang="en-US" dirty="0"/>
            </a:br>
            <a:r>
              <a:rPr lang="en-US" dirty="0"/>
              <a:t>The City of Brotherly Love</a:t>
            </a:r>
          </a:p>
        </p:txBody>
      </p:sp>
      <p:pic>
        <p:nvPicPr>
          <p:cNvPr id="5" name="Content Placeholder 4" descr="A view of a city&#10;&#10;Description automatically generated">
            <a:extLst>
              <a:ext uri="{FF2B5EF4-FFF2-40B4-BE49-F238E27FC236}">
                <a16:creationId xmlns:a16="http://schemas.microsoft.com/office/drawing/2014/main" id="{519BFFEF-E1DF-43F9-B3C9-DAB4A25271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2324894"/>
            <a:ext cx="5029200" cy="3352798"/>
          </a:xfrm>
        </p:spPr>
      </p:pic>
      <p:pic>
        <p:nvPicPr>
          <p:cNvPr id="16" name="Content Placeholder 15" descr="A screenshot of a cell phone&#10;&#10;Description automatically generated">
            <a:extLst>
              <a:ext uri="{FF2B5EF4-FFF2-40B4-BE49-F238E27FC236}">
                <a16:creationId xmlns:a16="http://schemas.microsoft.com/office/drawing/2014/main" id="{BF774A02-1B00-413F-A606-0952A4418B5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369302"/>
            <a:ext cx="5029200" cy="3263984"/>
          </a:xfrm>
        </p:spPr>
      </p:pic>
    </p:spTree>
    <p:extLst>
      <p:ext uri="{BB962C8B-B14F-4D97-AF65-F5344CB8AC3E}">
        <p14:creationId xmlns:p14="http://schemas.microsoft.com/office/powerpoint/2010/main" val="190875848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F160ADE-BAAD-4801-9BEF-4A5A9BD1E5A4}"/>
              </a:ext>
            </a:extLst>
          </p:cNvPr>
          <p:cNvSpPr>
            <a:spLocks noGrp="1"/>
          </p:cNvSpPr>
          <p:nvPr>
            <p:ph type="title"/>
          </p:nvPr>
        </p:nvSpPr>
        <p:spPr>
          <a:xfrm>
            <a:off x="838200" y="365126"/>
            <a:ext cx="10515600" cy="1145224"/>
          </a:xfrm>
        </p:spPr>
        <p:txBody>
          <a:bodyPr anchor="b">
            <a:normAutofit/>
          </a:bodyPr>
          <a:lstStyle/>
          <a:p>
            <a:r>
              <a:rPr lang="en-US" dirty="0"/>
              <a:t>San Jose</a:t>
            </a:r>
            <a:br>
              <a:rPr lang="en-US" dirty="0"/>
            </a:br>
            <a:r>
              <a:rPr lang="en-US" dirty="0"/>
              <a:t>Surf City, USA</a:t>
            </a:r>
          </a:p>
        </p:txBody>
      </p:sp>
      <p:pic>
        <p:nvPicPr>
          <p:cNvPr id="11" name="Picture 10" descr="A view of a city&#10;&#10;Description automatically generated">
            <a:extLst>
              <a:ext uri="{FF2B5EF4-FFF2-40B4-BE49-F238E27FC236}">
                <a16:creationId xmlns:a16="http://schemas.microsoft.com/office/drawing/2014/main" id="{CD75DCDC-6918-4185-839C-55C0102B9976}"/>
              </a:ext>
            </a:extLst>
          </p:cNvPr>
          <p:cNvPicPr>
            <a:picLocks noChangeAspect="1"/>
          </p:cNvPicPr>
          <p:nvPr/>
        </p:nvPicPr>
        <p:blipFill rotWithShape="1">
          <a:blip r:embed="rId2">
            <a:extLst>
              <a:ext uri="{28A0092B-C50C-407E-A947-70E740481C1C}">
                <a14:useLocalDpi xmlns:a14="http://schemas.microsoft.com/office/drawing/2010/main" val="0"/>
              </a:ext>
            </a:extLst>
          </a:blip>
          <a:srcRect l="6688" r="12966" b="-1"/>
          <a:stretch/>
        </p:blipFill>
        <p:spPr>
          <a:xfrm>
            <a:off x="838200" y="1825625"/>
            <a:ext cx="5029200" cy="4351338"/>
          </a:xfrm>
          <a:prstGeom prst="rect">
            <a:avLst/>
          </a:prstGeom>
          <a:noFill/>
        </p:spPr>
      </p:pic>
      <p:pic>
        <p:nvPicPr>
          <p:cNvPr id="16" name="Content Placeholder 15" descr="A close up of a map&#10;&#10;Description automatically generated">
            <a:extLst>
              <a:ext uri="{FF2B5EF4-FFF2-40B4-BE49-F238E27FC236}">
                <a16:creationId xmlns:a16="http://schemas.microsoft.com/office/drawing/2014/main" id="{45F81A4D-99BB-463C-A9A3-2F4482C5101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1825625"/>
            <a:ext cx="5029200" cy="4351338"/>
          </a:xfrm>
        </p:spPr>
      </p:pic>
    </p:spTree>
    <p:extLst>
      <p:ext uri="{BB962C8B-B14F-4D97-AF65-F5344CB8AC3E}">
        <p14:creationId xmlns:p14="http://schemas.microsoft.com/office/powerpoint/2010/main" val="130989432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C488-6844-4F4D-AAAE-C5106B3CA246}"/>
              </a:ext>
            </a:extLst>
          </p:cNvPr>
          <p:cNvSpPr>
            <a:spLocks noGrp="1"/>
          </p:cNvSpPr>
          <p:nvPr>
            <p:ph type="title"/>
          </p:nvPr>
        </p:nvSpPr>
        <p:spPr>
          <a:xfrm>
            <a:off x="838200" y="3810000"/>
            <a:ext cx="9601200" cy="2209800"/>
          </a:xfrm>
        </p:spPr>
        <p:txBody>
          <a:bodyPr>
            <a:normAutofit fontScale="90000"/>
          </a:bodyPr>
          <a:lstStyle/>
          <a:p>
            <a:r>
              <a:rPr lang="en-US" sz="2000" dirty="0"/>
              <a:t>Houston, Dallas, San Antonio, and Austin are major hubs in the Texas economy, how much do they each depend on Texas Tea to keep the housing market fired up? </a:t>
            </a:r>
            <a:br>
              <a:rPr lang="en-US" sz="2000" dirty="0"/>
            </a:br>
            <a:br>
              <a:rPr lang="en-US" sz="2000" dirty="0"/>
            </a:br>
            <a:r>
              <a:rPr lang="en-US" sz="2000" i="1" dirty="0"/>
              <a:t>The data shows linear correlation to other US cities. This suggests the Texas housing markets are more dependent on the national economy where Oil price is a factor but only a part of a more complex market.</a:t>
            </a:r>
            <a:br>
              <a:rPr lang="en-US" sz="1300" dirty="0"/>
            </a:br>
            <a:br>
              <a:rPr lang="en-US" sz="1300" dirty="0"/>
            </a:br>
            <a:br>
              <a:rPr lang="en-US" sz="1800" dirty="0">
                <a:solidFill>
                  <a:srgbClr val="FFFF00"/>
                </a:solidFill>
              </a:rPr>
            </a:br>
            <a:endParaRPr lang="en-US" sz="1800" dirty="0"/>
          </a:p>
        </p:txBody>
      </p:sp>
    </p:spTree>
    <p:extLst>
      <p:ext uri="{BB962C8B-B14F-4D97-AF65-F5344CB8AC3E}">
        <p14:creationId xmlns:p14="http://schemas.microsoft.com/office/powerpoint/2010/main" val="358925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29B5-D51B-4103-B16F-564314FC03C6}"/>
              </a:ext>
            </a:extLst>
          </p:cNvPr>
          <p:cNvSpPr>
            <a:spLocks noGrp="1"/>
          </p:cNvSpPr>
          <p:nvPr>
            <p:ph type="title"/>
          </p:nvPr>
        </p:nvSpPr>
        <p:spPr>
          <a:xfrm>
            <a:off x="838200" y="365126"/>
            <a:ext cx="10515600" cy="1145224"/>
          </a:xfrm>
        </p:spPr>
        <p:txBody>
          <a:bodyPr anchor="b">
            <a:normAutofit/>
          </a:bodyPr>
          <a:lstStyle/>
          <a:p>
            <a:r>
              <a:rPr lang="en-US"/>
              <a:t>UNEXPECTED linear correlation of NATIONAL home prices</a:t>
            </a:r>
          </a:p>
        </p:txBody>
      </p:sp>
      <p:pic>
        <p:nvPicPr>
          <p:cNvPr id="22" name="Picture 21" descr="A close up of a map&#10;&#10;Description automatically generated">
            <a:extLst>
              <a:ext uri="{FF2B5EF4-FFF2-40B4-BE49-F238E27FC236}">
                <a16:creationId xmlns:a16="http://schemas.microsoft.com/office/drawing/2014/main" id="{2F678D12-F5CE-457C-9AFC-3B33A7BF2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75" y="2052638"/>
            <a:ext cx="2546350" cy="1624013"/>
          </a:xfrm>
          <a:prstGeom prst="rect">
            <a:avLst/>
          </a:prstGeom>
        </p:spPr>
      </p:pic>
      <p:pic>
        <p:nvPicPr>
          <p:cNvPr id="24" name="Picture 23" descr="A close up of a map&#10;&#10;Description automatically generated">
            <a:extLst>
              <a:ext uri="{FF2B5EF4-FFF2-40B4-BE49-F238E27FC236}">
                <a16:creationId xmlns:a16="http://schemas.microsoft.com/office/drawing/2014/main" id="{6E367534-E038-459A-B351-1C39DCB01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8375" y="2052638"/>
            <a:ext cx="2546350" cy="1624013"/>
          </a:xfrm>
          <a:prstGeom prst="rect">
            <a:avLst/>
          </a:prstGeom>
        </p:spPr>
      </p:pic>
      <p:pic>
        <p:nvPicPr>
          <p:cNvPr id="26" name="Picture 25" descr="A close up of a map&#10;&#10;Description automatically generated">
            <a:extLst>
              <a:ext uri="{FF2B5EF4-FFF2-40B4-BE49-F238E27FC236}">
                <a16:creationId xmlns:a16="http://schemas.microsoft.com/office/drawing/2014/main" id="{35BA5C0A-4E4D-4872-8D5F-2C2715132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275" y="2052638"/>
            <a:ext cx="2546350" cy="1624013"/>
          </a:xfrm>
          <a:prstGeom prst="rect">
            <a:avLst/>
          </a:prstGeom>
        </p:spPr>
      </p:pic>
      <p:pic>
        <p:nvPicPr>
          <p:cNvPr id="28" name="Picture 27" descr="A close up of a map&#10;&#10;Description automatically generated">
            <a:extLst>
              <a:ext uri="{FF2B5EF4-FFF2-40B4-BE49-F238E27FC236}">
                <a16:creationId xmlns:a16="http://schemas.microsoft.com/office/drawing/2014/main" id="{565377C1-E23D-4FFC-9626-7A50BD79C5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6175" y="2052638"/>
            <a:ext cx="2546350" cy="1624013"/>
          </a:xfrm>
          <a:prstGeom prst="rect">
            <a:avLst/>
          </a:prstGeom>
        </p:spPr>
      </p:pic>
      <p:pic>
        <p:nvPicPr>
          <p:cNvPr id="30" name="Picture 29" descr="A close up of a map&#10;&#10;Description automatically generated">
            <a:extLst>
              <a:ext uri="{FF2B5EF4-FFF2-40B4-BE49-F238E27FC236}">
                <a16:creationId xmlns:a16="http://schemas.microsoft.com/office/drawing/2014/main" id="{3CFF6F95-58BC-4B95-9E0D-6C123B3063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475" y="3757613"/>
            <a:ext cx="3422650" cy="2192338"/>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30C6939D-3834-401D-AF72-B5BB6A9CE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89875" y="3757613"/>
            <a:ext cx="3422650" cy="2192338"/>
          </a:xfrm>
          <a:prstGeom prst="rect">
            <a:avLst/>
          </a:prstGeom>
        </p:spPr>
      </p:pic>
      <p:pic>
        <p:nvPicPr>
          <p:cNvPr id="34" name="Picture 33" descr="A close up of a map&#10;&#10;Description automatically generated">
            <a:extLst>
              <a:ext uri="{FF2B5EF4-FFF2-40B4-BE49-F238E27FC236}">
                <a16:creationId xmlns:a16="http://schemas.microsoft.com/office/drawing/2014/main" id="{9A78B449-B838-41C3-AFBD-80C06C62BD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84675" y="3757613"/>
            <a:ext cx="3422650" cy="2192338"/>
          </a:xfrm>
          <a:prstGeom prst="rect">
            <a:avLst/>
          </a:prstGeom>
        </p:spPr>
      </p:pic>
    </p:spTree>
    <p:extLst>
      <p:ext uri="{BB962C8B-B14F-4D97-AF65-F5344CB8AC3E}">
        <p14:creationId xmlns:p14="http://schemas.microsoft.com/office/powerpoint/2010/main" val="37018840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29001"/>
            <a:ext cx="9756648" cy="685800"/>
          </a:xfrm>
        </p:spPr>
        <p:txBody>
          <a:bodyPr>
            <a:normAutofit fontScale="90000"/>
          </a:bodyPr>
          <a:lstStyle/>
          <a:p>
            <a:r>
              <a:rPr lang="en-US" sz="4400" dirty="0"/>
              <a:t>Boom To Bust: The Tale of 4 Cities</a:t>
            </a:r>
          </a:p>
        </p:txBody>
      </p:sp>
      <p:sp>
        <p:nvSpPr>
          <p:cNvPr id="3" name="Text Placeholder 2"/>
          <p:cNvSpPr>
            <a:spLocks noGrp="1"/>
          </p:cNvSpPr>
          <p:nvPr>
            <p:ph type="body" idx="1"/>
          </p:nvPr>
        </p:nvSpPr>
        <p:spPr>
          <a:xfrm>
            <a:off x="838200" y="4114801"/>
            <a:ext cx="9756648" cy="1700783"/>
          </a:xfrm>
        </p:spPr>
        <p:txBody>
          <a:bodyPr>
            <a:normAutofit lnSpcReduction="10000"/>
          </a:bodyPr>
          <a:lstStyle/>
          <a:p>
            <a:r>
              <a:rPr lang="en-US" dirty="0">
                <a:solidFill>
                  <a:schemeClr val="accent5"/>
                </a:solidFill>
              </a:rPr>
              <a:t>Data selected, analyzed, visualized, and presented by:</a:t>
            </a:r>
          </a:p>
          <a:p>
            <a:endParaRPr lang="en-US" dirty="0">
              <a:solidFill>
                <a:schemeClr val="accent5"/>
              </a:solidFill>
            </a:endParaRPr>
          </a:p>
          <a:p>
            <a:r>
              <a:rPr lang="en-US" b="1" u="sng" dirty="0" err="1">
                <a:hlinkClick r:id="rId2"/>
              </a:rPr>
              <a:t>Abral</a:t>
            </a:r>
            <a:r>
              <a:rPr lang="en-US" b="1" u="sng" dirty="0">
                <a:hlinkClick r:id="rId2"/>
              </a:rPr>
              <a:t> </a:t>
            </a:r>
            <a:r>
              <a:rPr lang="en-US" b="1" u="sng" dirty="0" err="1">
                <a:hlinkClick r:id="rId2"/>
              </a:rPr>
              <a:t>Erkin</a:t>
            </a:r>
            <a:r>
              <a:rPr lang="en-US" dirty="0"/>
              <a:t> </a:t>
            </a:r>
            <a:endParaRPr lang="en-US" dirty="0">
              <a:solidFill>
                <a:schemeClr val="accent5"/>
              </a:solidFill>
            </a:endParaRPr>
          </a:p>
          <a:p>
            <a:r>
              <a:rPr lang="en-US" b="1" dirty="0">
                <a:hlinkClick r:id="rId3"/>
              </a:rPr>
              <a:t>Miguel Boada</a:t>
            </a:r>
            <a:r>
              <a:rPr lang="en-US" dirty="0"/>
              <a:t> </a:t>
            </a:r>
          </a:p>
          <a:p>
            <a:r>
              <a:rPr lang="en-US" b="1" u="sng" dirty="0">
                <a:hlinkClick r:id="rId4"/>
              </a:rPr>
              <a:t>Gavin Starling</a:t>
            </a:r>
            <a:r>
              <a:rPr lang="en-US" dirty="0">
                <a:solidFill>
                  <a:schemeClr val="accent5"/>
                </a:solidFill>
              </a:rPr>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Boom to Bust: The Tale of 4 cities</a:t>
            </a:r>
            <a:br>
              <a:rPr lang="en-US" dirty="0"/>
            </a:br>
            <a:r>
              <a:rPr lang="en-US" sz="2700" dirty="0"/>
              <a:t>Through parsing through years of oil price and home price data in Texas’ four largest economies…</a:t>
            </a:r>
          </a:p>
        </p:txBody>
      </p:sp>
      <p:sp>
        <p:nvSpPr>
          <p:cNvPr id="3" name="Content Placeholder 2"/>
          <p:cNvSpPr>
            <a:spLocks noGrp="1"/>
          </p:cNvSpPr>
          <p:nvPr>
            <p:ph idx="1"/>
          </p:nvPr>
        </p:nvSpPr>
        <p:spPr/>
        <p:txBody>
          <a:bodyPr>
            <a:normAutofit/>
          </a:bodyPr>
          <a:lstStyle/>
          <a:p>
            <a:r>
              <a:rPr lang="en-US" sz="2400" dirty="0"/>
              <a:t>We seek to find if a correlation exists between these two economic indicators.</a:t>
            </a:r>
          </a:p>
          <a:p>
            <a:pPr marL="0" indent="0">
              <a:buNone/>
            </a:pPr>
            <a:endParaRPr lang="en-US" sz="2400" dirty="0"/>
          </a:p>
          <a:p>
            <a:r>
              <a:rPr lang="en-US" dirty="0"/>
              <a:t>Houston, </a:t>
            </a:r>
            <a:r>
              <a:rPr lang="en-US" sz="2400" dirty="0"/>
              <a:t>Dallas</a:t>
            </a:r>
            <a:r>
              <a:rPr lang="en-US" dirty="0"/>
              <a:t>, San Antonio, and Austin are major hubs in the Texas economy, how much do they each depend on Texas Tea to keep the housing market fired up? </a:t>
            </a:r>
          </a:p>
          <a:p>
            <a:pPr marL="0" indent="0">
              <a:buNone/>
            </a:pPr>
            <a:r>
              <a:rPr lang="en-US" sz="1500" i="1" dirty="0"/>
              <a:t>  </a:t>
            </a:r>
            <a:endParaRPr lang="en-US" sz="1500" dirty="0"/>
          </a:p>
          <a:p>
            <a:r>
              <a:rPr lang="en-US" dirty="0"/>
              <a:t>With the </a:t>
            </a:r>
            <a:r>
              <a:rPr lang="en-US" sz="2400" dirty="0"/>
              <a:t>passage</a:t>
            </a:r>
            <a:r>
              <a:rPr lang="en-US" dirty="0"/>
              <a:t> of time have any of these 4 Texas powerhouse economies diversified enough to untether their housing rates from the black gold Texas has long been associated with?</a:t>
            </a:r>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6205-5123-4DC1-823F-CB671B155432}"/>
              </a:ext>
            </a:extLst>
          </p:cNvPr>
          <p:cNvSpPr>
            <a:spLocks noGrp="1"/>
          </p:cNvSpPr>
          <p:nvPr>
            <p:ph type="title"/>
          </p:nvPr>
        </p:nvSpPr>
        <p:spPr>
          <a:xfrm>
            <a:off x="7239000" y="468284"/>
            <a:ext cx="3886199" cy="2233768"/>
          </a:xfrm>
        </p:spPr>
        <p:txBody>
          <a:bodyPr>
            <a:normAutofit/>
          </a:bodyPr>
          <a:lstStyle/>
          <a:p>
            <a:r>
              <a:rPr lang="en-US" dirty="0"/>
              <a:t>2 Texas size datasets were analyzed </a:t>
            </a:r>
            <a:br>
              <a:rPr lang="en-US" dirty="0"/>
            </a:br>
            <a:endParaRPr lang="en-US" dirty="0"/>
          </a:p>
        </p:txBody>
      </p:sp>
      <p:pic>
        <p:nvPicPr>
          <p:cNvPr id="7" name="Picture Placeholder 6" descr="A large ship in the background&#10;&#10;Description automatically generated">
            <a:extLst>
              <a:ext uri="{FF2B5EF4-FFF2-40B4-BE49-F238E27FC236}">
                <a16:creationId xmlns:a16="http://schemas.microsoft.com/office/drawing/2014/main" id="{F9A57852-B9F8-4108-8847-069733DABC1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741" r="15741"/>
          <a:stretch>
            <a:fillRect/>
          </a:stretch>
        </p:blipFill>
        <p:spPr>
          <a:xfrm>
            <a:off x="379269" y="1143000"/>
            <a:ext cx="6400800" cy="5257800"/>
          </a:xfrm>
        </p:spPr>
      </p:pic>
      <p:sp>
        <p:nvSpPr>
          <p:cNvPr id="4" name="Text Placeholder 3">
            <a:extLst>
              <a:ext uri="{FF2B5EF4-FFF2-40B4-BE49-F238E27FC236}">
                <a16:creationId xmlns:a16="http://schemas.microsoft.com/office/drawing/2014/main" id="{D2DE7E71-84EF-42C3-9B5B-F7D26547706D}"/>
              </a:ext>
            </a:extLst>
          </p:cNvPr>
          <p:cNvSpPr>
            <a:spLocks noGrp="1"/>
          </p:cNvSpPr>
          <p:nvPr>
            <p:ph type="body" sz="half" idx="2"/>
          </p:nvPr>
        </p:nvSpPr>
        <p:spPr>
          <a:xfrm>
            <a:off x="7239000" y="2514600"/>
            <a:ext cx="4114799" cy="2895600"/>
          </a:xfrm>
        </p:spPr>
        <p:txBody>
          <a:bodyPr>
            <a:normAutofit/>
          </a:bodyPr>
          <a:lstStyle/>
          <a:p>
            <a:endParaRPr lang="en-US" dirty="0"/>
          </a:p>
          <a:p>
            <a:pPr lvl="1"/>
            <a:r>
              <a:rPr lang="en-US" sz="1800" dirty="0"/>
              <a:t>Home prices from 1997 to 2019</a:t>
            </a:r>
          </a:p>
          <a:p>
            <a:pPr lvl="2"/>
            <a:r>
              <a:rPr lang="en-US" sz="1800" dirty="0">
                <a:hlinkClick r:id="rId3"/>
              </a:rPr>
              <a:t>https://www.zillow.com/research/data/</a:t>
            </a:r>
            <a:endParaRPr lang="en-US" sz="1800" dirty="0"/>
          </a:p>
          <a:p>
            <a:pPr marL="502920" lvl="2"/>
            <a:endParaRPr lang="en-US" sz="1800" dirty="0"/>
          </a:p>
          <a:p>
            <a:pPr lvl="1"/>
            <a:r>
              <a:rPr lang="en-US" sz="1800" dirty="0"/>
              <a:t>Oil prices from 1997 to 2019</a:t>
            </a:r>
          </a:p>
          <a:p>
            <a:pPr lvl="2"/>
            <a:r>
              <a:rPr lang="en-US" sz="1800" u="sng" dirty="0">
                <a:hlinkClick r:id="rId4"/>
              </a:rPr>
              <a:t>Spot Prices for Crude Oil and Petroleum Products</a:t>
            </a:r>
            <a:endParaRPr lang="en-US" sz="1800" u="sng" dirty="0"/>
          </a:p>
          <a:p>
            <a:endParaRPr lang="en-US" dirty="0"/>
          </a:p>
        </p:txBody>
      </p:sp>
      <p:sp>
        <p:nvSpPr>
          <p:cNvPr id="5" name="Rectangle 4">
            <a:extLst>
              <a:ext uri="{FF2B5EF4-FFF2-40B4-BE49-F238E27FC236}">
                <a16:creationId xmlns:a16="http://schemas.microsoft.com/office/drawing/2014/main" id="{F05281E3-673F-488A-ADE6-20FC7C32A7C9}"/>
              </a:ext>
            </a:extLst>
          </p:cNvPr>
          <p:cNvSpPr/>
          <p:nvPr/>
        </p:nvSpPr>
        <p:spPr>
          <a:xfrm>
            <a:off x="1124509" y="468284"/>
            <a:ext cx="5078634" cy="523220"/>
          </a:xfrm>
          <a:prstGeom prst="rect">
            <a:avLst/>
          </a:prstGeom>
        </p:spPr>
        <p:txBody>
          <a:bodyPr wrap="none">
            <a:spAutoFit/>
          </a:bodyPr>
          <a:lstStyle/>
          <a:p>
            <a:r>
              <a:rPr lang="en-US" sz="2800" b="1" dirty="0"/>
              <a:t>Drilling Through the Data</a:t>
            </a:r>
          </a:p>
        </p:txBody>
      </p:sp>
    </p:spTree>
    <p:extLst>
      <p:ext uri="{BB962C8B-B14F-4D97-AF65-F5344CB8AC3E}">
        <p14:creationId xmlns:p14="http://schemas.microsoft.com/office/powerpoint/2010/main" val="21572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292BF9-7F98-4249-8BF0-2715B550F032}"/>
              </a:ext>
            </a:extLst>
          </p:cNvPr>
          <p:cNvPicPr>
            <a:picLocks noChangeAspect="1"/>
          </p:cNvPicPr>
          <p:nvPr/>
        </p:nvPicPr>
        <p:blipFill>
          <a:blip r:embed="rId2"/>
          <a:stretch>
            <a:fillRect/>
          </a:stretch>
        </p:blipFill>
        <p:spPr>
          <a:xfrm>
            <a:off x="609601" y="990600"/>
            <a:ext cx="5791200" cy="5410200"/>
          </a:xfrm>
          <a:prstGeom prst="rect">
            <a:avLst/>
          </a:prstGeom>
        </p:spPr>
      </p:pic>
      <p:sp>
        <p:nvSpPr>
          <p:cNvPr id="8" name="TextBox 7">
            <a:extLst>
              <a:ext uri="{FF2B5EF4-FFF2-40B4-BE49-F238E27FC236}">
                <a16:creationId xmlns:a16="http://schemas.microsoft.com/office/drawing/2014/main" id="{9AC969DB-6143-43FC-ADA4-A93E776E8B9B}"/>
              </a:ext>
            </a:extLst>
          </p:cNvPr>
          <p:cNvSpPr txBox="1"/>
          <p:nvPr/>
        </p:nvSpPr>
        <p:spPr>
          <a:xfrm>
            <a:off x="495300" y="226367"/>
            <a:ext cx="11201399" cy="830997"/>
          </a:xfrm>
          <a:prstGeom prst="rect">
            <a:avLst/>
          </a:prstGeom>
          <a:noFill/>
        </p:spPr>
        <p:txBody>
          <a:bodyPr wrap="square" rtlCol="0">
            <a:spAutoFit/>
          </a:bodyPr>
          <a:lstStyle/>
          <a:p>
            <a:r>
              <a:rPr lang="en-US" sz="2400" dirty="0"/>
              <a:t>Taking a large housing data set and extracting what we need for efficient analytics</a:t>
            </a:r>
          </a:p>
        </p:txBody>
      </p:sp>
      <p:pic>
        <p:nvPicPr>
          <p:cNvPr id="9" name="Picture 8">
            <a:extLst>
              <a:ext uri="{FF2B5EF4-FFF2-40B4-BE49-F238E27FC236}">
                <a16:creationId xmlns:a16="http://schemas.microsoft.com/office/drawing/2014/main" id="{CD146D23-47AD-412E-9371-A25BD0EC5B3A}"/>
              </a:ext>
            </a:extLst>
          </p:cNvPr>
          <p:cNvPicPr>
            <a:picLocks noChangeAspect="1"/>
          </p:cNvPicPr>
          <p:nvPr/>
        </p:nvPicPr>
        <p:blipFill>
          <a:blip r:embed="rId3"/>
          <a:stretch>
            <a:fillRect/>
          </a:stretch>
        </p:blipFill>
        <p:spPr>
          <a:xfrm>
            <a:off x="9296400" y="990600"/>
            <a:ext cx="1600200" cy="5410200"/>
          </a:xfrm>
          <a:prstGeom prst="rect">
            <a:avLst/>
          </a:prstGeom>
        </p:spPr>
      </p:pic>
    </p:spTree>
    <p:extLst>
      <p:ext uri="{BB962C8B-B14F-4D97-AF65-F5344CB8AC3E}">
        <p14:creationId xmlns:p14="http://schemas.microsoft.com/office/powerpoint/2010/main" val="49491235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16EC-1D6D-4EE9-8646-B4A1B1C47A56}"/>
              </a:ext>
            </a:extLst>
          </p:cNvPr>
          <p:cNvSpPr>
            <a:spLocks noGrp="1"/>
          </p:cNvSpPr>
          <p:nvPr>
            <p:ph type="title"/>
          </p:nvPr>
        </p:nvSpPr>
        <p:spPr/>
        <p:txBody>
          <a:bodyPr/>
          <a:lstStyle/>
          <a:p>
            <a:r>
              <a:rPr lang="en-US" dirty="0"/>
              <a:t>Merged Data Frame</a:t>
            </a:r>
          </a:p>
        </p:txBody>
      </p:sp>
      <p:pic>
        <p:nvPicPr>
          <p:cNvPr id="12" name="Picture 11">
            <a:extLst>
              <a:ext uri="{FF2B5EF4-FFF2-40B4-BE49-F238E27FC236}">
                <a16:creationId xmlns:a16="http://schemas.microsoft.com/office/drawing/2014/main" id="{F13A82DD-FD1F-4AD0-A970-F6C541ED9256}"/>
              </a:ext>
            </a:extLst>
          </p:cNvPr>
          <p:cNvPicPr>
            <a:picLocks noChangeAspect="1"/>
          </p:cNvPicPr>
          <p:nvPr/>
        </p:nvPicPr>
        <p:blipFill>
          <a:blip r:embed="rId2"/>
          <a:stretch>
            <a:fillRect/>
          </a:stretch>
        </p:blipFill>
        <p:spPr>
          <a:xfrm>
            <a:off x="1676400" y="1501883"/>
            <a:ext cx="8534400" cy="4990991"/>
          </a:xfrm>
          <a:prstGeom prst="rect">
            <a:avLst/>
          </a:prstGeom>
        </p:spPr>
      </p:pic>
    </p:spTree>
    <p:extLst>
      <p:ext uri="{BB962C8B-B14F-4D97-AF65-F5344CB8AC3E}">
        <p14:creationId xmlns:p14="http://schemas.microsoft.com/office/powerpoint/2010/main" val="3829662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D90B-BD6B-4B2F-9A2B-1959E6E34D94}"/>
              </a:ext>
            </a:extLst>
          </p:cNvPr>
          <p:cNvSpPr>
            <a:spLocks noGrp="1"/>
          </p:cNvSpPr>
          <p:nvPr>
            <p:ph type="title"/>
          </p:nvPr>
        </p:nvSpPr>
        <p:spPr>
          <a:xfrm>
            <a:off x="838200" y="365126"/>
            <a:ext cx="10515600" cy="1145224"/>
          </a:xfrm>
        </p:spPr>
        <p:txBody>
          <a:bodyPr anchor="b">
            <a:normAutofit/>
          </a:bodyPr>
          <a:lstStyle/>
          <a:p>
            <a:r>
              <a:rPr lang="en-US" dirty="0"/>
              <a:t>Houston</a:t>
            </a:r>
            <a:br>
              <a:rPr lang="en-US" dirty="0"/>
            </a:br>
            <a:r>
              <a:rPr lang="en-US" dirty="0"/>
              <a:t>The Bayou City</a:t>
            </a:r>
          </a:p>
        </p:txBody>
      </p:sp>
      <p:pic>
        <p:nvPicPr>
          <p:cNvPr id="8" name="Content Placeholder 7" descr="A view of a city at night&#10;&#10;Description automatically generated">
            <a:extLst>
              <a:ext uri="{FF2B5EF4-FFF2-40B4-BE49-F238E27FC236}">
                <a16:creationId xmlns:a16="http://schemas.microsoft.com/office/drawing/2014/main" id="{7D76724F-A5F4-4FC8-826E-2AAE7093C08D}"/>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1366" r="11484" b="-1"/>
          <a:stretch/>
        </p:blipFill>
        <p:spPr>
          <a:xfrm>
            <a:off x="838200" y="1825625"/>
            <a:ext cx="5029200" cy="4351338"/>
          </a:xfrm>
          <a:noFill/>
        </p:spPr>
      </p:pic>
      <p:pic>
        <p:nvPicPr>
          <p:cNvPr id="17" name="Content Placeholder 16" descr="A close up of a map&#10;&#10;Description automatically generated">
            <a:extLst>
              <a:ext uri="{FF2B5EF4-FFF2-40B4-BE49-F238E27FC236}">
                <a16:creationId xmlns:a16="http://schemas.microsoft.com/office/drawing/2014/main" id="{8F130E6F-71D9-4841-8683-B0AA0305583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1825624"/>
            <a:ext cx="5715000" cy="4351337"/>
          </a:xfrm>
        </p:spPr>
      </p:pic>
    </p:spTree>
    <p:extLst>
      <p:ext uri="{BB962C8B-B14F-4D97-AF65-F5344CB8AC3E}">
        <p14:creationId xmlns:p14="http://schemas.microsoft.com/office/powerpoint/2010/main" val="35068274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31CF-9EB3-467B-945B-2A51C5CA1041}"/>
              </a:ext>
            </a:extLst>
          </p:cNvPr>
          <p:cNvSpPr>
            <a:spLocks noGrp="1"/>
          </p:cNvSpPr>
          <p:nvPr>
            <p:ph type="title"/>
          </p:nvPr>
        </p:nvSpPr>
        <p:spPr>
          <a:xfrm>
            <a:off x="838200" y="343861"/>
            <a:ext cx="10515600" cy="1145224"/>
          </a:xfrm>
        </p:spPr>
        <p:txBody>
          <a:bodyPr anchor="b">
            <a:normAutofit/>
          </a:bodyPr>
          <a:lstStyle/>
          <a:p>
            <a:r>
              <a:rPr lang="en-US" dirty="0"/>
              <a:t>Austin</a:t>
            </a:r>
            <a:br>
              <a:rPr lang="en-US" dirty="0"/>
            </a:br>
            <a:r>
              <a:rPr lang="en-US" dirty="0"/>
              <a:t>The Capital City</a:t>
            </a:r>
          </a:p>
        </p:txBody>
      </p:sp>
      <p:pic>
        <p:nvPicPr>
          <p:cNvPr id="9" name="Content Placeholder 8" descr="A bridge over a body of water with a city in the background&#10;&#10;Description automatically generated">
            <a:extLst>
              <a:ext uri="{FF2B5EF4-FFF2-40B4-BE49-F238E27FC236}">
                <a16:creationId xmlns:a16="http://schemas.microsoft.com/office/drawing/2014/main" id="{E61862DC-372E-4312-9F59-8B41885253F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19347" y="2290163"/>
            <a:ext cx="5494524" cy="3422259"/>
          </a:xfrm>
        </p:spPr>
      </p:pic>
      <p:pic>
        <p:nvPicPr>
          <p:cNvPr id="14" name="Content Placeholder 13" descr="A close up of a map&#10;&#10;Description automatically generated">
            <a:extLst>
              <a:ext uri="{FF2B5EF4-FFF2-40B4-BE49-F238E27FC236}">
                <a16:creationId xmlns:a16="http://schemas.microsoft.com/office/drawing/2014/main" id="{8CA86DC3-58BF-4638-BA1C-7CD8C5D32B8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369302"/>
            <a:ext cx="5029200" cy="3263984"/>
          </a:xfrm>
        </p:spPr>
      </p:pic>
    </p:spTree>
    <p:extLst>
      <p:ext uri="{BB962C8B-B14F-4D97-AF65-F5344CB8AC3E}">
        <p14:creationId xmlns:p14="http://schemas.microsoft.com/office/powerpoint/2010/main" val="36272010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848C-9780-4407-87E7-C47DE68AE349}"/>
              </a:ext>
            </a:extLst>
          </p:cNvPr>
          <p:cNvSpPr>
            <a:spLocks noGrp="1"/>
          </p:cNvSpPr>
          <p:nvPr>
            <p:ph type="title"/>
          </p:nvPr>
        </p:nvSpPr>
        <p:spPr>
          <a:xfrm>
            <a:off x="838200" y="365126"/>
            <a:ext cx="10515600" cy="1145224"/>
          </a:xfrm>
        </p:spPr>
        <p:txBody>
          <a:bodyPr anchor="b">
            <a:normAutofit/>
          </a:bodyPr>
          <a:lstStyle/>
          <a:p>
            <a:r>
              <a:rPr lang="en-US" dirty="0"/>
              <a:t>Dallas</a:t>
            </a:r>
            <a:br>
              <a:rPr lang="en-US" dirty="0"/>
            </a:br>
            <a:r>
              <a:rPr lang="en-US" dirty="0"/>
              <a:t>BIG “D”</a:t>
            </a:r>
          </a:p>
        </p:txBody>
      </p:sp>
      <p:pic>
        <p:nvPicPr>
          <p:cNvPr id="11" name="Content Placeholder 10" descr="A view of a city&#10;&#10;Description automatically generated">
            <a:extLst>
              <a:ext uri="{FF2B5EF4-FFF2-40B4-BE49-F238E27FC236}">
                <a16:creationId xmlns:a16="http://schemas.microsoft.com/office/drawing/2014/main" id="{A6588DF0-799A-47A3-9988-A00EBCF188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24894"/>
            <a:ext cx="5033779" cy="3352799"/>
          </a:xfrm>
        </p:spPr>
      </p:pic>
      <p:pic>
        <p:nvPicPr>
          <p:cNvPr id="16" name="Content Placeholder 15" descr="A close up of a map&#10;&#10;Description automatically generated">
            <a:extLst>
              <a:ext uri="{FF2B5EF4-FFF2-40B4-BE49-F238E27FC236}">
                <a16:creationId xmlns:a16="http://schemas.microsoft.com/office/drawing/2014/main" id="{87AA2592-6204-4E36-BE27-A5B23CCBBC9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4600" y="2369302"/>
            <a:ext cx="5029200" cy="3263984"/>
          </a:xfrm>
        </p:spPr>
      </p:pic>
    </p:spTree>
    <p:extLst>
      <p:ext uri="{BB962C8B-B14F-4D97-AF65-F5344CB8AC3E}">
        <p14:creationId xmlns:p14="http://schemas.microsoft.com/office/powerpoint/2010/main" val="14424654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F160ADE-BAAD-4801-9BEF-4A5A9BD1E5A4}"/>
              </a:ext>
            </a:extLst>
          </p:cNvPr>
          <p:cNvSpPr>
            <a:spLocks noGrp="1"/>
          </p:cNvSpPr>
          <p:nvPr>
            <p:ph type="title"/>
          </p:nvPr>
        </p:nvSpPr>
        <p:spPr>
          <a:xfrm>
            <a:off x="838200" y="365126"/>
            <a:ext cx="10515600" cy="1145224"/>
          </a:xfrm>
        </p:spPr>
        <p:txBody>
          <a:bodyPr anchor="b">
            <a:normAutofit/>
          </a:bodyPr>
          <a:lstStyle/>
          <a:p>
            <a:r>
              <a:rPr lang="en-US" dirty="0"/>
              <a:t>San Antonio</a:t>
            </a:r>
            <a:br>
              <a:rPr lang="en-US" dirty="0"/>
            </a:br>
            <a:r>
              <a:rPr lang="en-US" dirty="0"/>
              <a:t>The Alamo City</a:t>
            </a:r>
          </a:p>
        </p:txBody>
      </p:sp>
      <p:pic>
        <p:nvPicPr>
          <p:cNvPr id="19" name="Content Placeholder 18" descr="A close up of a map&#10;&#10;Description automatically generated">
            <a:extLst>
              <a:ext uri="{FF2B5EF4-FFF2-40B4-BE49-F238E27FC236}">
                <a16:creationId xmlns:a16="http://schemas.microsoft.com/office/drawing/2014/main" id="{F2203FB0-7DA4-49D7-917A-21FE044DB8E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029200" cy="4351338"/>
          </a:xfrm>
        </p:spPr>
      </p:pic>
      <p:pic>
        <p:nvPicPr>
          <p:cNvPr id="6" name="Content Placeholder 5" descr="A river with a city in the background&#10;&#10;Description automatically generated">
            <a:extLst>
              <a:ext uri="{FF2B5EF4-FFF2-40B4-BE49-F238E27FC236}">
                <a16:creationId xmlns:a16="http://schemas.microsoft.com/office/drawing/2014/main" id="{F97CFCEC-D575-4E88-B4A7-1FA00AF2CF4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3088" r="1" b="1"/>
          <a:stretch/>
        </p:blipFill>
        <p:spPr>
          <a:xfrm>
            <a:off x="6324600" y="1825625"/>
            <a:ext cx="5029200" cy="4351338"/>
          </a:xfrm>
          <a:noFill/>
        </p:spPr>
      </p:pic>
    </p:spTree>
    <p:extLst>
      <p:ext uri="{BB962C8B-B14F-4D97-AF65-F5344CB8AC3E}">
        <p14:creationId xmlns:p14="http://schemas.microsoft.com/office/powerpoint/2010/main" val="3169893452"/>
      </p:ext>
    </p:extLst>
  </p:cSld>
  <p:clrMapOvr>
    <a:masterClrMapping/>
  </p:clrMapOvr>
  <p:transition spd="med">
    <p:pull/>
  </p:transition>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302</Words>
  <Application>Microsoft Office PowerPoint</Application>
  <PresentationFormat>Widescreen</PresentationFormat>
  <Paragraphs>38</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Schoolbook</vt:lpstr>
      <vt:lpstr>CITY SKETCH 16X9</vt:lpstr>
      <vt:lpstr>Boom to Bust : The Tale of 4 Cities</vt:lpstr>
      <vt:lpstr>Boom to Bust: The Tale of 4 cities Through parsing through years of oil price and home price data in Texas’ four largest economies…</vt:lpstr>
      <vt:lpstr>2 Texas size datasets were analyzed  </vt:lpstr>
      <vt:lpstr>PowerPoint Presentation</vt:lpstr>
      <vt:lpstr>Merged Data Frame</vt:lpstr>
      <vt:lpstr>Houston The Bayou City</vt:lpstr>
      <vt:lpstr>Austin The Capital City</vt:lpstr>
      <vt:lpstr>Dallas BIG “D”</vt:lpstr>
      <vt:lpstr>San Antonio The Alamo City</vt:lpstr>
      <vt:lpstr>We seek to find if a correlation exists between these two economic indicators.  </vt:lpstr>
      <vt:lpstr>Decision to test hypothesis with additional data Added Data Frame to include more cities</vt:lpstr>
      <vt:lpstr>Chicago The Windy City</vt:lpstr>
      <vt:lpstr>Philadelphia The City of Brotherly Love</vt:lpstr>
      <vt:lpstr>San Jose Surf City, USA</vt:lpstr>
      <vt:lpstr>Houston, Dallas, San Antonio, and Austin are major hubs in the Texas economy, how much do they each depend on Texas Tea to keep the housing market fired up?   The data shows linear correlation to other US cities. This suggests the Texas housing markets are more dependent on the national economy where Oil price is a factor but only a part of a more complex market.   </vt:lpstr>
      <vt:lpstr>UNEXPECTED linear correlation of NATIONAL home prices</vt:lpstr>
      <vt:lpstr>Boom To Bust: The Tale of 4 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to Bust : The Tale of 4 Cities</dc:title>
  <dc:creator>Gavin Starling</dc:creator>
  <cp:lastModifiedBy>Gavin Starling</cp:lastModifiedBy>
  <cp:revision>11</cp:revision>
  <dcterms:created xsi:type="dcterms:W3CDTF">2020-03-20T01:27:00Z</dcterms:created>
  <dcterms:modified xsi:type="dcterms:W3CDTF">2020-03-20T16:59:50Z</dcterms:modified>
</cp:coreProperties>
</file>