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57" r:id="rId4"/>
    <p:sldId id="268" r:id="rId5"/>
    <p:sldId id="276" r:id="rId6"/>
    <p:sldId id="273" r:id="rId7"/>
    <p:sldId id="261" r:id="rId8"/>
    <p:sldId id="277" r:id="rId9"/>
    <p:sldId id="278" r:id="rId10"/>
    <p:sldId id="279" r:id="rId11"/>
    <p:sldId id="282" r:id="rId12"/>
    <p:sldId id="259" r:id="rId13"/>
    <p:sldId id="281" r:id="rId14"/>
    <p:sldId id="284" r:id="rId15"/>
    <p:sldId id="280" r:id="rId16"/>
    <p:sldId id="285" r:id="rId17"/>
    <p:sldId id="294" r:id="rId18"/>
    <p:sldId id="286" r:id="rId19"/>
    <p:sldId id="290" r:id="rId20"/>
    <p:sldId id="288" r:id="rId21"/>
    <p:sldId id="289" r:id="rId22"/>
    <p:sldId id="291" r:id="rId23"/>
    <p:sldId id="292" r:id="rId24"/>
    <p:sldId id="293" r:id="rId25"/>
    <p:sldId id="260" r:id="rId26"/>
    <p:sldId id="300" r:id="rId27"/>
    <p:sldId id="299" r:id="rId28"/>
    <p:sldId id="297" r:id="rId29"/>
    <p:sldId id="301" r:id="rId30"/>
    <p:sldId id="274" r:id="rId31"/>
    <p:sldId id="270" r:id="rId32"/>
    <p:sldId id="275" r:id="rId33"/>
    <p:sldId id="27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A70CFA-03D4-4D05-A3A2-334B5A514D35}" v="9" dt="2020-03-21T11:06:24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Soto" userId="121d9dac75781140" providerId="LiveId" clId="{B5A70CFA-03D4-4D05-A3A2-334B5A514D35}"/>
    <pc:docChg chg="undo custSel modSld">
      <pc:chgData name="Maria Soto" userId="121d9dac75781140" providerId="LiveId" clId="{B5A70CFA-03D4-4D05-A3A2-334B5A514D35}" dt="2020-03-21T11:17:42.416" v="690" actId="20577"/>
      <pc:docMkLst>
        <pc:docMk/>
      </pc:docMkLst>
      <pc:sldChg chg="modSp">
        <pc:chgData name="Maria Soto" userId="121d9dac75781140" providerId="LiveId" clId="{B5A70CFA-03D4-4D05-A3A2-334B5A514D35}" dt="2020-03-21T11:10:04.723" v="443" actId="20577"/>
        <pc:sldMkLst>
          <pc:docMk/>
          <pc:sldMk cId="399551152" sldId="270"/>
        </pc:sldMkLst>
        <pc:spChg chg="mod">
          <ac:chgData name="Maria Soto" userId="121d9dac75781140" providerId="LiveId" clId="{B5A70CFA-03D4-4D05-A3A2-334B5A514D35}" dt="2020-03-21T11:10:04.723" v="443" actId="20577"/>
          <ac:spMkLst>
            <pc:docMk/>
            <pc:sldMk cId="399551152" sldId="270"/>
            <ac:spMk id="3" creationId="{C42BAD10-6E21-4B70-ADB5-EEC00C555810}"/>
          </ac:spMkLst>
        </pc:spChg>
      </pc:sldChg>
      <pc:sldChg chg="modSp">
        <pc:chgData name="Maria Soto" userId="121d9dac75781140" providerId="LiveId" clId="{B5A70CFA-03D4-4D05-A3A2-334B5A514D35}" dt="2020-03-21T11:17:42.416" v="690" actId="20577"/>
        <pc:sldMkLst>
          <pc:docMk/>
          <pc:sldMk cId="1062139051" sldId="275"/>
        </pc:sldMkLst>
        <pc:spChg chg="mod">
          <ac:chgData name="Maria Soto" userId="121d9dac75781140" providerId="LiveId" clId="{B5A70CFA-03D4-4D05-A3A2-334B5A514D35}" dt="2020-03-21T11:17:42.416" v="690" actId="20577"/>
          <ac:spMkLst>
            <pc:docMk/>
            <pc:sldMk cId="1062139051" sldId="275"/>
            <ac:spMk id="3" creationId="{34487BC4-CCCF-4AB3-9FC1-03585E4F9068}"/>
          </ac:spMkLst>
        </pc:spChg>
      </pc:sldChg>
      <pc:sldChg chg="modSp">
        <pc:chgData name="Maria Soto" userId="121d9dac75781140" providerId="LiveId" clId="{B5A70CFA-03D4-4D05-A3A2-334B5A514D35}" dt="2020-03-21T11:00:38.497" v="73" actId="197"/>
        <pc:sldMkLst>
          <pc:docMk/>
          <pc:sldMk cId="1239862884" sldId="291"/>
        </pc:sldMkLst>
        <pc:cxnChg chg="mod">
          <ac:chgData name="Maria Soto" userId="121d9dac75781140" providerId="LiveId" clId="{B5A70CFA-03D4-4D05-A3A2-334B5A514D35}" dt="2020-03-21T11:00:38.497" v="73" actId="197"/>
          <ac:cxnSpMkLst>
            <pc:docMk/>
            <pc:sldMk cId="1239862884" sldId="291"/>
            <ac:cxnSpMk id="7" creationId="{6E052C1D-F6C4-4EDF-8EB1-56F32A2B6A83}"/>
          </ac:cxnSpMkLst>
        </pc:cxnChg>
      </pc:sldChg>
      <pc:sldChg chg="addSp delSp modSp">
        <pc:chgData name="Maria Soto" userId="121d9dac75781140" providerId="LiveId" clId="{B5A70CFA-03D4-4D05-A3A2-334B5A514D35}" dt="2020-03-21T11:05:35.808" v="199" actId="1076"/>
        <pc:sldMkLst>
          <pc:docMk/>
          <pc:sldMk cId="573800740" sldId="297"/>
        </pc:sldMkLst>
        <pc:spChg chg="add mod">
          <ac:chgData name="Maria Soto" userId="121d9dac75781140" providerId="LiveId" clId="{B5A70CFA-03D4-4D05-A3A2-334B5A514D35}" dt="2020-03-21T10:59:45.154" v="69" actId="122"/>
          <ac:spMkLst>
            <pc:docMk/>
            <pc:sldMk cId="573800740" sldId="297"/>
            <ac:spMk id="19" creationId="{FEFD43C1-3122-4E25-9BAD-EB331F288CCB}"/>
          </ac:spMkLst>
        </pc:spChg>
        <pc:spChg chg="add mod">
          <ac:chgData name="Maria Soto" userId="121d9dac75781140" providerId="LiveId" clId="{B5A70CFA-03D4-4D05-A3A2-334B5A514D35}" dt="2020-03-21T11:05:35.808" v="199" actId="1076"/>
          <ac:spMkLst>
            <pc:docMk/>
            <pc:sldMk cId="573800740" sldId="297"/>
            <ac:spMk id="20" creationId="{55942ED3-53D2-4536-8FAA-B0D166448B1C}"/>
          </ac:spMkLst>
        </pc:spChg>
        <pc:picChg chg="mod">
          <ac:chgData name="Maria Soto" userId="121d9dac75781140" providerId="LiveId" clId="{B5A70CFA-03D4-4D05-A3A2-334B5A514D35}" dt="2020-03-21T10:59:49.093" v="71" actId="1076"/>
          <ac:picMkLst>
            <pc:docMk/>
            <pc:sldMk cId="573800740" sldId="297"/>
            <ac:picMk id="4" creationId="{8D94F243-7AF9-4B5A-A0CC-C41519EDF800}"/>
          </ac:picMkLst>
        </pc:picChg>
        <pc:cxnChg chg="add mod">
          <ac:chgData name="Maria Soto" userId="121d9dac75781140" providerId="LiveId" clId="{B5A70CFA-03D4-4D05-A3A2-334B5A514D35}" dt="2020-03-21T11:04:14.923" v="90" actId="208"/>
          <ac:cxnSpMkLst>
            <pc:docMk/>
            <pc:sldMk cId="573800740" sldId="297"/>
            <ac:cxnSpMk id="11" creationId="{72F1A973-B792-4B27-94AC-9F295B88D2F5}"/>
          </ac:cxnSpMkLst>
        </pc:cxnChg>
        <pc:cxnChg chg="add mod">
          <ac:chgData name="Maria Soto" userId="121d9dac75781140" providerId="LiveId" clId="{B5A70CFA-03D4-4D05-A3A2-334B5A514D35}" dt="2020-03-21T11:04:14.923" v="90" actId="208"/>
          <ac:cxnSpMkLst>
            <pc:docMk/>
            <pc:sldMk cId="573800740" sldId="297"/>
            <ac:cxnSpMk id="12" creationId="{C62592C3-7FA6-4B0A-937E-8E533700A37F}"/>
          </ac:cxnSpMkLst>
        </pc:cxnChg>
        <pc:cxnChg chg="add mod">
          <ac:chgData name="Maria Soto" userId="121d9dac75781140" providerId="LiveId" clId="{B5A70CFA-03D4-4D05-A3A2-334B5A514D35}" dt="2020-03-21T11:04:14.923" v="90" actId="208"/>
          <ac:cxnSpMkLst>
            <pc:docMk/>
            <pc:sldMk cId="573800740" sldId="297"/>
            <ac:cxnSpMk id="14" creationId="{126C902D-5D4D-47A9-80CD-B7F706D892D0}"/>
          </ac:cxnSpMkLst>
        </pc:cxnChg>
        <pc:cxnChg chg="add del mod">
          <ac:chgData name="Maria Soto" userId="121d9dac75781140" providerId="LiveId" clId="{B5A70CFA-03D4-4D05-A3A2-334B5A514D35}" dt="2020-03-21T10:57:42.468" v="15" actId="478"/>
          <ac:cxnSpMkLst>
            <pc:docMk/>
            <pc:sldMk cId="573800740" sldId="297"/>
            <ac:cxnSpMk id="16" creationId="{F0B7E27E-8427-4824-8A18-D19CF5C491D9}"/>
          </ac:cxnSpMkLst>
        </pc:cxnChg>
        <pc:cxnChg chg="add mod">
          <ac:chgData name="Maria Soto" userId="121d9dac75781140" providerId="LiveId" clId="{B5A70CFA-03D4-4D05-A3A2-334B5A514D35}" dt="2020-03-21T11:04:14.923" v="90" actId="208"/>
          <ac:cxnSpMkLst>
            <pc:docMk/>
            <pc:sldMk cId="573800740" sldId="297"/>
            <ac:cxnSpMk id="18" creationId="{9F4E2187-A01A-4A77-955E-E29807210F9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E23A-4DFB-4563-A19C-1CBC38AA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34E73-B427-42B7-8A62-D29FB7984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3E76-49CC-4A71-8003-77F18ED7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C3CF274-F41F-472D-839C-FAE7E6206FB0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D9A0-24A0-41DC-9A7E-2C2A8F92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698D-E343-456D-AD57-85E769C6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0B6CF86-FB40-47AA-A84E-75689EADE4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4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5A01-825C-432D-AFF3-5910010F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2D623-667C-4669-BD9B-2C15FE689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9B595-A521-40AD-A472-814378B6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D4063-3325-4A65-9DF1-3CF2FEDE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32BAE-157F-4F5C-8EE2-25655AFD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8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F5EB3-3628-4FBC-A0ED-488DA6DC3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78605-8E51-4BED-8A76-DD6ABB2E6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CCE41-D023-4428-9EEA-849F25C1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F405F-F1A9-4DA4-8284-6E3222D2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5FD74-E6C6-40CC-B0BB-4FB9ABC9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1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1A8F-3D10-4F81-8EEB-6B06A0BE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5F117-CDCA-4F32-999C-AA7522E9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6C455-3032-4665-9E4B-6D621B91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F45D7-052F-490D-B130-65FCA674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FEC03-CC0B-404D-8DB5-2915A9CD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4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5F64-82F9-4469-BEC6-E253637E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66738"/>
            <a:ext cx="10515600" cy="2852737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F8D7D-1FCF-4A9A-AE21-81BF98ADC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36938"/>
            <a:ext cx="10515600" cy="2478087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1F8EE-8D09-4AA9-A396-9E9F3EE6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E88EB-C155-4B9D-AC9F-ED0BEFB6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92531-B633-466A-B131-03AB780A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088F-27D9-4382-89EE-4B1FC2F1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050B-9089-4C9D-8A91-471E9628C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8D8B5-65DA-4E4E-9F63-371DBC546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26F9D-50FE-4ECF-9ABD-89E3C78F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9D518-0A22-48AC-A7BF-96DA01A0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DE27C-6CC9-432C-B38B-BE75A123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B6BC-12D0-4C32-B823-D5A5B0AA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9B81-D9BA-407A-B4C6-07D1C2E27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4E034-FFFC-4091-B39C-509302206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5BB65-7198-429E-A032-2B1416355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864C0-CCB2-4936-A3F4-200F410B2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4786B-1E3D-42A1-B0BC-46EBB4D6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BABBB-1C93-41BE-A5DE-AE2054ED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F4C51-C307-4789-A981-EA962FA0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7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3B0E-D795-4149-9B28-A7A7E26F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B5BAD-B6D2-40D4-A757-036AF15C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75278-16C7-4B2D-8608-44FEC400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607ED-E89A-4B39-9EB2-38F9064B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3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721A9-2C17-4719-A207-AB3CB2A6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ABDBC-3874-4583-97F1-E7F350AF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9575C-52D6-4FA0-BA20-9AFDAF5E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835E-979E-4F9B-97C4-2A79FB24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D301-F576-4D78-A9AD-36B9C2E84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68F09-DF40-4313-B50B-8BAA627E9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9A3E6-C0B8-408A-8966-A0859C21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2FD16-FE3A-4793-B7D4-C259ECD3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5E465-BF63-46EB-87B3-F44EE43F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2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F29C-61A6-4B55-B205-783139E7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F43CD-4BBB-44B7-A67B-D252632E2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42E17-6C9F-4CB9-904D-A5071950D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6D639-3F7E-4A48-96E6-7791762A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F274-F41F-472D-839C-FAE7E6206FB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2823C-C7A5-499D-941B-36807C2C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4F070-08CB-4C4A-96D5-93317E70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CF86-FB40-47AA-A84E-75689EAD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EFEC4-2AB8-43B5-9C10-406848B6A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0A447-EFB4-473A-8E34-6E4407728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FC3DD-4736-4E01-B668-CE0EE66EC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EC3CF274-F41F-472D-839C-FAE7E6206FB0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402A7-5250-4539-8CA7-A66FF2893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2540-3B18-4766-A3F3-C1AAB1671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80B6CF86-FB40-47AA-A84E-75689EADE4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7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aggle.com/imdevskp" TargetMode="External"/><Relationship Id="rId5" Type="http://schemas.openxmlformats.org/officeDocument/2006/relationships/hyperlink" Target="https://www.transtats.bts.gov/" TargetMode="External"/><Relationship Id="rId4" Type="http://schemas.openxmlformats.org/officeDocument/2006/relationships/hyperlink" Target="http://apps.who.int/flumart/Default?ReportNo=12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apidapi.com/Travelpayouts/api/flight-data" TargetMode="External"/><Relationship Id="rId3" Type="http://schemas.openxmlformats.org/officeDocument/2006/relationships/hyperlink" Target="https://emergency.cdc.gov/recentincidents/index.asp" TargetMode="External"/><Relationship Id="rId7" Type="http://schemas.openxmlformats.org/officeDocument/2006/relationships/hyperlink" Target="https://www.cdc.gov/flu/pandemic-resources/2009-h1n1-pandemic.html" TargetMode="External"/><Relationship Id="rId2" Type="http://schemas.openxmlformats.org/officeDocument/2006/relationships/hyperlink" Target="https://open.cdc.gov/data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pps.who.int/flumart/Default?ReportNo=12" TargetMode="External"/><Relationship Id="rId5" Type="http://schemas.openxmlformats.org/officeDocument/2006/relationships/hyperlink" Target="https://www.who.int/csr/sars/country/en/" TargetMode="External"/><Relationship Id="rId10" Type="http://schemas.openxmlformats.org/officeDocument/2006/relationships/hyperlink" Target="https://www.kaggle.com/imdevskp" TargetMode="External"/><Relationship Id="rId4" Type="http://schemas.openxmlformats.org/officeDocument/2006/relationships/hyperlink" Target="https://dataverse.harvard.edu/dataverse/mit" TargetMode="External"/><Relationship Id="rId9" Type="http://schemas.openxmlformats.org/officeDocument/2006/relationships/hyperlink" Target="https://www.transtats.bts.gov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ats.bts.gov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Bacterial pneumonia, medical concept. 3D illustration showing rod-shaped bacteria inside alveoli">
            <a:extLst>
              <a:ext uri="{FF2B5EF4-FFF2-40B4-BE49-F238E27FC236}">
                <a16:creationId xmlns:a16="http://schemas.microsoft.com/office/drawing/2014/main" id="{A55939E9-0665-436B-83CE-83D6D6BE6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288CC8-1B22-4BC7-B02D-BAA250A048A9}"/>
              </a:ext>
            </a:extLst>
          </p:cNvPr>
          <p:cNvSpPr txBox="1"/>
          <p:nvPr/>
        </p:nvSpPr>
        <p:spPr>
          <a:xfrm>
            <a:off x="8905875" y="6327577"/>
            <a:ext cx="469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latin typeface="Century Gothic" panose="020B0502020202020204" pitchFamily="34" charset="0"/>
              </a:rPr>
              <a:t>Project 1_Group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BF6B4-4B07-4205-A83A-89048B545222}"/>
              </a:ext>
            </a:extLst>
          </p:cNvPr>
          <p:cNvSpPr/>
          <p:nvPr/>
        </p:nvSpPr>
        <p:spPr>
          <a:xfrm>
            <a:off x="1104900" y="4588608"/>
            <a:ext cx="60960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Century Gothic" panose="020B0502020202020204" pitchFamily="34" charset="0"/>
              </a:rPr>
              <a:t>Ryan Ashcraft 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entury Gothic" panose="020B0502020202020204" pitchFamily="34" charset="0"/>
              </a:rPr>
              <a:t>Vikash Bhakta</a:t>
            </a:r>
          </a:p>
          <a:p>
            <a:pPr>
              <a:spcAft>
                <a:spcPts val="600"/>
              </a:spcAft>
            </a:pPr>
            <a:r>
              <a:rPr lang="es-US" sz="2000" b="1" dirty="0">
                <a:latin typeface="Century Gothic" panose="020B0502020202020204" pitchFamily="34" charset="0"/>
              </a:rPr>
              <a:t>Luis </a:t>
            </a:r>
            <a:r>
              <a:rPr lang="es-US" sz="2000" b="1" dirty="0" err="1">
                <a:latin typeface="Century Gothic" panose="020B0502020202020204" pitchFamily="34" charset="0"/>
              </a:rPr>
              <a:t>Olguin</a:t>
            </a:r>
            <a:endParaRPr lang="en-US" sz="2000" b="1" dirty="0">
              <a:latin typeface="Century Gothic" panose="020B0502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entury Gothic" panose="020B0502020202020204" pitchFamily="34" charset="0"/>
              </a:rPr>
              <a:t>Maria Soto</a:t>
            </a:r>
          </a:p>
        </p:txBody>
      </p:sp>
      <p:sp>
        <p:nvSpPr>
          <p:cNvPr id="11" name="Rectangle: Single Corner Rounded 10">
            <a:extLst>
              <a:ext uri="{FF2B5EF4-FFF2-40B4-BE49-F238E27FC236}">
                <a16:creationId xmlns:a16="http://schemas.microsoft.com/office/drawing/2014/main" id="{E786DDDD-0645-4B41-B3E0-1196436AF591}"/>
              </a:ext>
            </a:extLst>
          </p:cNvPr>
          <p:cNvSpPr/>
          <p:nvPr/>
        </p:nvSpPr>
        <p:spPr>
          <a:xfrm>
            <a:off x="-14287" y="2143125"/>
            <a:ext cx="8658225" cy="1730366"/>
          </a:xfrm>
          <a:prstGeom prst="round1Rect">
            <a:avLst/>
          </a:prstGeom>
          <a:solidFill>
            <a:srgbClr val="000000">
              <a:alpha val="30196"/>
            </a:srgbClr>
          </a:solidFill>
          <a:ln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D0493-FFB2-4BCB-BFA6-ED5066B2F732}"/>
              </a:ext>
            </a:extLst>
          </p:cNvPr>
          <p:cNvSpPr txBox="1"/>
          <p:nvPr/>
        </p:nvSpPr>
        <p:spPr>
          <a:xfrm>
            <a:off x="1000125" y="1943570"/>
            <a:ext cx="9144000" cy="1929920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FFFFFF"/>
                </a:solidFill>
                <a:latin typeface="Century Gothic" panose="020B0502020202020204" pitchFamily="34" charset="0"/>
                <a:ea typeface="+mj-ea"/>
                <a:cs typeface="+mj-cs"/>
              </a:rPr>
              <a:t>Impact of Infectious Diseases on Flights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72092-5A15-41C9-9ABE-C240BBF65A60}"/>
              </a:ext>
            </a:extLst>
          </p:cNvPr>
          <p:cNvSpPr txBox="1"/>
          <p:nvPr/>
        </p:nvSpPr>
        <p:spPr>
          <a:xfrm>
            <a:off x="1104900" y="6467474"/>
            <a:ext cx="27146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March 21, 2020</a:t>
            </a:r>
          </a:p>
        </p:txBody>
      </p:sp>
    </p:spTree>
    <p:extLst>
      <p:ext uri="{BB962C8B-B14F-4D97-AF65-F5344CB8AC3E}">
        <p14:creationId xmlns:p14="http://schemas.microsoft.com/office/powerpoint/2010/main" val="537222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810" y="618681"/>
            <a:ext cx="2793558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Correlation between SARS Cases and Flights</a:t>
            </a:r>
            <a:endParaRPr 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8BFDD08-040C-6445-932E-34C0981C9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94" y="913621"/>
            <a:ext cx="7546136" cy="5030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7E6E79-C61F-440F-8654-50D82491F644}"/>
              </a:ext>
            </a:extLst>
          </p:cNvPr>
          <p:cNvSpPr txBox="1"/>
          <p:nvPr/>
        </p:nvSpPr>
        <p:spPr>
          <a:xfrm>
            <a:off x="5032291" y="4312861"/>
            <a:ext cx="212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r_value</a:t>
            </a:r>
            <a:r>
              <a:rPr lang="en-US" sz="2000" dirty="0">
                <a:solidFill>
                  <a:srgbClr val="FF0000"/>
                </a:solidFill>
              </a:rPr>
              <a:t> = 0.182</a:t>
            </a:r>
          </a:p>
        </p:txBody>
      </p:sp>
    </p:spTree>
    <p:extLst>
      <p:ext uri="{BB962C8B-B14F-4D97-AF65-F5344CB8AC3E}">
        <p14:creationId xmlns:p14="http://schemas.microsoft.com/office/powerpoint/2010/main" val="158215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w hypothesis links habitat loss and the global emergence of infectious diseases">
            <a:extLst>
              <a:ext uri="{FF2B5EF4-FFF2-40B4-BE49-F238E27FC236}">
                <a16:creationId xmlns:a16="http://schemas.microsoft.com/office/drawing/2014/main" id="{3509460C-15B3-4038-9852-04C3D0A7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7" y="1357313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E849A4-90AE-4F14-AE9F-04068618C7EE}"/>
              </a:ext>
            </a:extLst>
          </p:cNvPr>
          <p:cNvSpPr/>
          <p:nvPr/>
        </p:nvSpPr>
        <p:spPr>
          <a:xfrm>
            <a:off x="0" y="0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9BE56-A28C-4A7F-9643-4DF07BFCA127}"/>
              </a:ext>
            </a:extLst>
          </p:cNvPr>
          <p:cNvSpPr/>
          <p:nvPr/>
        </p:nvSpPr>
        <p:spPr>
          <a:xfrm>
            <a:off x="0" y="5610225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7A7A2-26D3-40C0-A533-0C6E3AA68F38}"/>
              </a:ext>
            </a:extLst>
          </p:cNvPr>
          <p:cNvSpPr txBox="1"/>
          <p:nvPr/>
        </p:nvSpPr>
        <p:spPr>
          <a:xfrm>
            <a:off x="428625" y="2989808"/>
            <a:ext cx="47646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entury Gothic" panose="020B0502020202020204" pitchFamily="34" charset="0"/>
              </a:rPr>
              <a:t>Ebola Analysis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September 2014 – March 2016 </a:t>
            </a:r>
          </a:p>
        </p:txBody>
      </p:sp>
    </p:spTree>
    <p:extLst>
      <p:ext uri="{BB962C8B-B14F-4D97-AF65-F5344CB8AC3E}">
        <p14:creationId xmlns:p14="http://schemas.microsoft.com/office/powerpoint/2010/main" val="182036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915624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Ebola: </a:t>
            </a:r>
            <a:r>
              <a:rPr lang="en-US" sz="3600" b="1" dirty="0">
                <a:solidFill>
                  <a:srgbClr val="FFFFFF"/>
                </a:solidFill>
              </a:rPr>
              <a:t>September </a:t>
            </a:r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2014 – March 2016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8050DB62-0242-4F54-BFBA-D3DED9B11F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" b="6408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284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Century Gothic" panose="020B0502020202020204" pitchFamily="34" charset="0"/>
              </a:rPr>
              <a:t>Ebola – Worldwide Impact</a:t>
            </a:r>
          </a:p>
        </p:txBody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E2CAB9B-CC81-4CAC-8525-09A225430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15"/>
          <a:stretch/>
        </p:blipFill>
        <p:spPr>
          <a:xfrm>
            <a:off x="20" y="10"/>
            <a:ext cx="12191980" cy="53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5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504" y="618681"/>
            <a:ext cx="3084576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Ebola Cases vs Flights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3600" b="1" dirty="0">
                <a:solidFill>
                  <a:srgbClr val="FFFFFF"/>
                </a:solidFill>
              </a:rPr>
              <a:t>Sierra Leone, Guinea, Liberia, Nigeria</a:t>
            </a:r>
            <a:endParaRPr 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F8DB0-900B-F349-95FA-B31524BD8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82" y="1069497"/>
            <a:ext cx="7505954" cy="471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160" y="618681"/>
            <a:ext cx="3291840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Correlation between Ebola Cases and Flights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C8AB71B-8E10-854D-8C7B-71428661D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49" y="1042179"/>
            <a:ext cx="6215033" cy="477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7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w hypothesis links habitat loss and the global emergence of infectious diseases">
            <a:extLst>
              <a:ext uri="{FF2B5EF4-FFF2-40B4-BE49-F238E27FC236}">
                <a16:creationId xmlns:a16="http://schemas.microsoft.com/office/drawing/2014/main" id="{3509460C-15B3-4038-9852-04C3D0A7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7" y="1357313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E849A4-90AE-4F14-AE9F-04068618C7EE}"/>
              </a:ext>
            </a:extLst>
          </p:cNvPr>
          <p:cNvSpPr/>
          <p:nvPr/>
        </p:nvSpPr>
        <p:spPr>
          <a:xfrm>
            <a:off x="0" y="0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9BE56-A28C-4A7F-9643-4DF07BFCA127}"/>
              </a:ext>
            </a:extLst>
          </p:cNvPr>
          <p:cNvSpPr/>
          <p:nvPr/>
        </p:nvSpPr>
        <p:spPr>
          <a:xfrm>
            <a:off x="0" y="5610225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7A7A2-26D3-40C0-A533-0C6E3AA68F38}"/>
              </a:ext>
            </a:extLst>
          </p:cNvPr>
          <p:cNvSpPr txBox="1"/>
          <p:nvPr/>
        </p:nvSpPr>
        <p:spPr>
          <a:xfrm>
            <a:off x="428625" y="2989808"/>
            <a:ext cx="40576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H1N1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entury Gothic" panose="020B0502020202020204" pitchFamily="34" charset="0"/>
              </a:rPr>
              <a:t>March 2009 – April 2010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2850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2444"/>
            <a:ext cx="10515600" cy="8223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H1N1 – Worldwide Impact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7D5FB-9F4C-4464-8F5B-CD2FDBC57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00"/>
          <a:stretch/>
        </p:blipFill>
        <p:spPr>
          <a:xfrm>
            <a:off x="20" y="0"/>
            <a:ext cx="12191980" cy="56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4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771" y="618681"/>
            <a:ext cx="3225640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H1N1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Cases*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24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(March 2009 – April 2010)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294FB6-3563-47DF-B07A-E497D95FD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4" y="744168"/>
            <a:ext cx="7360920" cy="2453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0DCC68-AC35-4AD6-97CD-17D10A772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09" y="3215028"/>
            <a:ext cx="4089187" cy="2345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63BD20-7116-4061-B24E-F5550C479EE7}"/>
              </a:ext>
            </a:extLst>
          </p:cNvPr>
          <p:cNvSpPr txBox="1"/>
          <p:nvPr/>
        </p:nvSpPr>
        <p:spPr>
          <a:xfrm>
            <a:off x="2786427" y="5515437"/>
            <a:ext cx="232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Cases*: 579,203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7206D-55E4-4DFA-94B8-48151EEC2320}"/>
              </a:ext>
            </a:extLst>
          </p:cNvPr>
          <p:cNvSpPr txBox="1"/>
          <p:nvPr/>
        </p:nvSpPr>
        <p:spPr>
          <a:xfrm>
            <a:off x="5194303" y="5607770"/>
            <a:ext cx="3238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*Note: These are Lab Confirmed Cases</a:t>
            </a:r>
          </a:p>
        </p:txBody>
      </p:sp>
    </p:spTree>
    <p:extLst>
      <p:ext uri="{BB962C8B-B14F-4D97-AF65-F5344CB8AC3E}">
        <p14:creationId xmlns:p14="http://schemas.microsoft.com/office/powerpoint/2010/main" val="1900371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438104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H1N1 Cases*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2400" b="1" dirty="0">
                <a:solidFill>
                  <a:srgbClr val="FFFFFF"/>
                </a:solidFill>
              </a:rPr>
              <a:t>(March 2009 – April 2010)</a:t>
            </a:r>
            <a:endParaRPr lang="en-US" sz="24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351EAC56-6EFF-406B-BCB6-4567C6F0C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23" y="755805"/>
            <a:ext cx="7772696" cy="2590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688697-7E55-48F4-BE38-B685A7155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51" y="3357580"/>
            <a:ext cx="4089187" cy="2345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D857DB-F0F0-4BF6-985B-27FE8CE4E7C5}"/>
              </a:ext>
            </a:extLst>
          </p:cNvPr>
          <p:cNvSpPr txBox="1"/>
          <p:nvPr/>
        </p:nvSpPr>
        <p:spPr>
          <a:xfrm>
            <a:off x="3060144" y="5680033"/>
            <a:ext cx="232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Cases*: 579,203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BE18-1C0D-4052-887E-D17DB00E6BDA}"/>
              </a:ext>
            </a:extLst>
          </p:cNvPr>
          <p:cNvSpPr txBox="1"/>
          <p:nvPr/>
        </p:nvSpPr>
        <p:spPr>
          <a:xfrm>
            <a:off x="5250038" y="5726199"/>
            <a:ext cx="3238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Note* These are Lab Confirmed Cases</a:t>
            </a:r>
          </a:p>
        </p:txBody>
      </p:sp>
    </p:spTree>
    <p:extLst>
      <p:ext uri="{BB962C8B-B14F-4D97-AF65-F5344CB8AC3E}">
        <p14:creationId xmlns:p14="http://schemas.microsoft.com/office/powerpoint/2010/main" val="43494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75" y="678558"/>
            <a:ext cx="3531192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tx1"/>
                </a:solidFill>
              </a:rPr>
              <a:t>Our Motivation Seeking Answers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C2EED3-BCEF-4F8B-9EA4-5DDC6EB05DB4}"/>
              </a:ext>
            </a:extLst>
          </p:cNvPr>
          <p:cNvSpPr/>
          <p:nvPr/>
        </p:nvSpPr>
        <p:spPr>
          <a:xfrm>
            <a:off x="643467" y="2638043"/>
            <a:ext cx="3690408" cy="3867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Century Gothic" panose="020B0502020202020204" pitchFamily="34" charset="0"/>
              </a:rPr>
              <a:t>Inspired by COVID-19’s massive impact on airline industry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Have other disease outbreaks caused similar impacts on flying?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Does the amount of cases or deaths influence a disease’s impact?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entury Gothic" panose="020B0502020202020204" pitchFamily="34" charset="0"/>
              </a:rPr>
              <a:t>Does the mortality rate play a role?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79084-3347-431F-A86D-83453191F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10" y="-17585"/>
            <a:ext cx="7541090" cy="3761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5135C2-ADF0-4386-89FA-5EB439C17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10" y="3744260"/>
            <a:ext cx="7541090" cy="31180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B5DED4-1E26-4345-8E99-14E958DF5091}"/>
              </a:ext>
            </a:extLst>
          </p:cNvPr>
          <p:cNvSpPr/>
          <p:nvPr/>
        </p:nvSpPr>
        <p:spPr>
          <a:xfrm>
            <a:off x="7194624" y="6046851"/>
            <a:ext cx="4949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Slack-Lato"/>
                <a:hlinkClick r:id="rId4"/>
              </a:rPr>
              <a:t>http://apps.who.int/flumart/Default?ReportNo=12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E68B3-51CC-4372-82DD-D1DB32DE8477}"/>
              </a:ext>
            </a:extLst>
          </p:cNvPr>
          <p:cNvSpPr/>
          <p:nvPr/>
        </p:nvSpPr>
        <p:spPr>
          <a:xfrm>
            <a:off x="8984785" y="3298170"/>
            <a:ext cx="3091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lack-Lato"/>
                <a:hlinkClick r:id="rId5"/>
              </a:rPr>
              <a:t>https://www.transtats.bts.gov/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4C1E72-9B8B-4C5E-B7DB-06F74A66DBB0}"/>
              </a:ext>
            </a:extLst>
          </p:cNvPr>
          <p:cNvSpPr/>
          <p:nvPr/>
        </p:nvSpPr>
        <p:spPr>
          <a:xfrm>
            <a:off x="8655730" y="6358421"/>
            <a:ext cx="348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Slack-Lato"/>
                <a:hlinkClick r:id="rId6"/>
              </a:rPr>
              <a:t>https://www.kaggle.com/imdevskp</a:t>
            </a:r>
            <a:endParaRPr lang="en-US" u="sng" dirty="0"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147236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H1N1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24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Domestic Flights vs Cases*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9970427E-7CA0-47A4-ADA2-661E3F463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2" y="1253223"/>
            <a:ext cx="7795768" cy="3897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965B89-1CB9-442D-A00D-A80C720E015E}"/>
              </a:ext>
            </a:extLst>
          </p:cNvPr>
          <p:cNvSpPr txBox="1"/>
          <p:nvPr/>
        </p:nvSpPr>
        <p:spPr>
          <a:xfrm>
            <a:off x="5143043" y="5781198"/>
            <a:ext cx="3238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Note* These are Lab Confirmed Cases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3BA009-076C-46A6-B0D6-CD9A0A34FAE9}"/>
              </a:ext>
            </a:extLst>
          </p:cNvPr>
          <p:cNvCxnSpPr/>
          <p:nvPr/>
        </p:nvCxnSpPr>
        <p:spPr>
          <a:xfrm>
            <a:off x="4598126" y="2542903"/>
            <a:ext cx="0" cy="3657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042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H1N1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24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Domestic Flights vs Cases*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25C85-49A6-48B5-B1A7-3E6B67112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83" y="1410789"/>
            <a:ext cx="5575936" cy="3573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7E649E-CF01-4B78-A1E7-B5CC4A5764C0}"/>
              </a:ext>
            </a:extLst>
          </p:cNvPr>
          <p:cNvSpPr txBox="1"/>
          <p:nvPr/>
        </p:nvSpPr>
        <p:spPr>
          <a:xfrm>
            <a:off x="5026234" y="5633752"/>
            <a:ext cx="3238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Note* These are Lab Confirmed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A03C4-FEA8-4DC6-8EC3-4DBEB9E95D27}"/>
              </a:ext>
            </a:extLst>
          </p:cNvPr>
          <p:cNvSpPr txBox="1"/>
          <p:nvPr/>
        </p:nvSpPr>
        <p:spPr>
          <a:xfrm>
            <a:off x="2514797" y="3653104"/>
            <a:ext cx="1883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r_value</a:t>
            </a:r>
            <a:r>
              <a:rPr lang="en-US" sz="2000" dirty="0">
                <a:solidFill>
                  <a:srgbClr val="FF0000"/>
                </a:solidFill>
              </a:rPr>
              <a:t> = 0.193</a:t>
            </a:r>
          </a:p>
        </p:txBody>
      </p:sp>
    </p:spTree>
    <p:extLst>
      <p:ext uri="{BB962C8B-B14F-4D97-AF65-F5344CB8AC3E}">
        <p14:creationId xmlns:p14="http://schemas.microsoft.com/office/powerpoint/2010/main" val="3721244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H1N1</a:t>
            </a:r>
            <a:br>
              <a:rPr lang="en-US" sz="4800" b="1" dirty="0">
                <a:solidFill>
                  <a:srgbClr val="FFFFFF"/>
                </a:solidFill>
              </a:rPr>
            </a:b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Int’l Flights vs Cases*</a:t>
            </a:r>
            <a:endParaRPr lang="en-US" sz="24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EEA388A-0B72-4AF2-94FF-60338DC2B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4" y="1512749"/>
            <a:ext cx="7817526" cy="3908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F3CC6B-ACFD-4E7E-AFCF-FA38A595D589}"/>
              </a:ext>
            </a:extLst>
          </p:cNvPr>
          <p:cNvSpPr txBox="1"/>
          <p:nvPr/>
        </p:nvSpPr>
        <p:spPr>
          <a:xfrm>
            <a:off x="5122028" y="5772251"/>
            <a:ext cx="3238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Note* These are Lab Confirmed Cases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052C1D-F6C4-4EDF-8EB1-56F32A2B6A83}"/>
              </a:ext>
            </a:extLst>
          </p:cNvPr>
          <p:cNvCxnSpPr>
            <a:cxnSpLocks/>
          </p:cNvCxnSpPr>
          <p:nvPr/>
        </p:nvCxnSpPr>
        <p:spPr>
          <a:xfrm>
            <a:off x="4798423" y="3971109"/>
            <a:ext cx="0" cy="644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862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H1N1</a:t>
            </a:r>
            <a:br>
              <a:rPr lang="en-US" sz="3600" b="1" dirty="0">
                <a:solidFill>
                  <a:srgbClr val="FFFFFF"/>
                </a:solidFill>
              </a:rPr>
            </a:br>
            <a:br>
              <a:rPr lang="en-US" sz="66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rgbClr val="FFFFFF"/>
                </a:solidFill>
              </a:rPr>
              <a:t>Int’l Flights vs Cases*</a:t>
            </a:r>
            <a:endParaRPr lang="en-US" sz="24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6782E-F45F-47F5-AC5D-A8D36E684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32" y="1016966"/>
            <a:ext cx="6600615" cy="4396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3021F-C4E2-4620-88C2-DFE0F5FEA788}"/>
              </a:ext>
            </a:extLst>
          </p:cNvPr>
          <p:cNvSpPr txBox="1"/>
          <p:nvPr/>
        </p:nvSpPr>
        <p:spPr>
          <a:xfrm>
            <a:off x="5174280" y="5759379"/>
            <a:ext cx="3238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Note* These are Lab Confirmed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C9496-5473-493A-BF7C-3DBC21E06E01}"/>
              </a:ext>
            </a:extLst>
          </p:cNvPr>
          <p:cNvSpPr txBox="1"/>
          <p:nvPr/>
        </p:nvSpPr>
        <p:spPr>
          <a:xfrm>
            <a:off x="2523505" y="3801150"/>
            <a:ext cx="1883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r_value</a:t>
            </a:r>
            <a:r>
              <a:rPr lang="en-US" sz="2000" dirty="0">
                <a:solidFill>
                  <a:srgbClr val="FF0000"/>
                </a:solidFill>
              </a:rPr>
              <a:t> = -0.102</a:t>
            </a:r>
          </a:p>
        </p:txBody>
      </p:sp>
    </p:spTree>
    <p:extLst>
      <p:ext uri="{BB962C8B-B14F-4D97-AF65-F5344CB8AC3E}">
        <p14:creationId xmlns:p14="http://schemas.microsoft.com/office/powerpoint/2010/main" val="419959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w hypothesis links habitat loss and the global emergence of infectious diseases">
            <a:extLst>
              <a:ext uri="{FF2B5EF4-FFF2-40B4-BE49-F238E27FC236}">
                <a16:creationId xmlns:a16="http://schemas.microsoft.com/office/drawing/2014/main" id="{3509460C-15B3-4038-9852-04C3D0A7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7" y="1357313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E849A4-90AE-4F14-AE9F-04068618C7EE}"/>
              </a:ext>
            </a:extLst>
          </p:cNvPr>
          <p:cNvSpPr/>
          <p:nvPr/>
        </p:nvSpPr>
        <p:spPr>
          <a:xfrm>
            <a:off x="0" y="0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9BE56-A28C-4A7F-9643-4DF07BFCA127}"/>
              </a:ext>
            </a:extLst>
          </p:cNvPr>
          <p:cNvSpPr/>
          <p:nvPr/>
        </p:nvSpPr>
        <p:spPr>
          <a:xfrm>
            <a:off x="0" y="5610225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7A7A2-26D3-40C0-A533-0C6E3AA68F38}"/>
              </a:ext>
            </a:extLst>
          </p:cNvPr>
          <p:cNvSpPr txBox="1"/>
          <p:nvPr/>
        </p:nvSpPr>
        <p:spPr>
          <a:xfrm>
            <a:off x="428625" y="2989808"/>
            <a:ext cx="4057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entury Gothic" panose="020B0502020202020204" pitchFamily="34" charset="0"/>
              </a:rPr>
              <a:t>MERS Analysis </a:t>
            </a:r>
          </a:p>
        </p:txBody>
      </p:sp>
    </p:spTree>
    <p:extLst>
      <p:ext uri="{BB962C8B-B14F-4D97-AF65-F5344CB8AC3E}">
        <p14:creationId xmlns:p14="http://schemas.microsoft.com/office/powerpoint/2010/main" val="40527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MERS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2012 – 2019</a:t>
            </a:r>
            <a:endParaRPr 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73D9E-56F2-43E9-9C4D-6D796007AECA}"/>
              </a:ext>
            </a:extLst>
          </p:cNvPr>
          <p:cNvSpPr txBox="1"/>
          <p:nvPr/>
        </p:nvSpPr>
        <p:spPr>
          <a:xfrm>
            <a:off x="863134" y="5082603"/>
            <a:ext cx="72140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Data was already cleaned and  organized by Country and Region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MERS #deaths were not available</a:t>
            </a: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endParaRPr lang="en-US" sz="1600" dirty="0">
              <a:latin typeface="Century Gothic" panose="020B0502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C32CF7-08BE-44ED-8139-11A3A491E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1" y="904735"/>
            <a:ext cx="7968008" cy="29709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561156-4EC9-4BDA-A53E-4E10D33BBB95}"/>
              </a:ext>
            </a:extLst>
          </p:cNvPr>
          <p:cNvSpPr txBox="1"/>
          <p:nvPr/>
        </p:nvSpPr>
        <p:spPr>
          <a:xfrm>
            <a:off x="863135" y="4689189"/>
            <a:ext cx="417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b="1" dirty="0"/>
              <a:t>Data exploration &amp; constrains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D4CF1C-66B1-48C3-AE23-34AEFA94177B}"/>
              </a:ext>
            </a:extLst>
          </p:cNvPr>
          <p:cNvSpPr txBox="1"/>
          <p:nvPr/>
        </p:nvSpPr>
        <p:spPr>
          <a:xfrm>
            <a:off x="4643120" y="1412240"/>
            <a:ext cx="332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0000CC"/>
                </a:solidFill>
              </a:rPr>
              <a:t>Total cases (dataset) = 2449</a:t>
            </a:r>
          </a:p>
          <a:p>
            <a:r>
              <a:rPr lang="en-US" dirty="0"/>
              <a:t>Total cases CDC = 2442</a:t>
            </a:r>
          </a:p>
          <a:p>
            <a:r>
              <a:rPr lang="en-US" dirty="0"/>
              <a:t>Total cases WHO = 2494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41600-0A27-4583-BEEA-9827892AB5BD}"/>
              </a:ext>
            </a:extLst>
          </p:cNvPr>
          <p:cNvSpPr txBox="1"/>
          <p:nvPr/>
        </p:nvSpPr>
        <p:spPr>
          <a:xfrm>
            <a:off x="2661920" y="3861786"/>
            <a:ext cx="318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CC"/>
                </a:solidFill>
                <a:latin typeface="Century Gothic" panose="020B0502020202020204" pitchFamily="34" charset="0"/>
              </a:defRPr>
            </a:lvl1pPr>
          </a:lstStyle>
          <a:p>
            <a:pPr algn="r"/>
            <a:r>
              <a:rPr lang="en-US" dirty="0">
                <a:solidFill>
                  <a:srgbClr val="0070C0"/>
                </a:solidFill>
              </a:rPr>
              <a:t>27 affected Countries</a:t>
            </a:r>
          </a:p>
        </p:txBody>
      </p:sp>
    </p:spTree>
    <p:extLst>
      <p:ext uri="{BB962C8B-B14F-4D97-AF65-F5344CB8AC3E}">
        <p14:creationId xmlns:p14="http://schemas.microsoft.com/office/powerpoint/2010/main" val="2848847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MERS</a:t>
            </a:r>
            <a:b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</a:br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2012 – 2019</a:t>
            </a:r>
            <a:endParaRPr 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16120-0BDA-477F-B5A6-FDCF7046F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62" y="779272"/>
            <a:ext cx="7926400" cy="2997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753BE2-114D-4FD4-AE9E-04AF49C2F8F1}"/>
              </a:ext>
            </a:extLst>
          </p:cNvPr>
          <p:cNvSpPr txBox="1"/>
          <p:nvPr/>
        </p:nvSpPr>
        <p:spPr>
          <a:xfrm>
            <a:off x="5252720" y="1838960"/>
            <a:ext cx="300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CC"/>
                </a:solidFill>
                <a:latin typeface="Century Gothic" panose="020B0502020202020204" pitchFamily="34" charset="0"/>
              </a:rPr>
              <a:t>Saudi Arabia Cases = 2058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F71A5-D5EB-41E3-B948-1A69FECF474E}"/>
              </a:ext>
            </a:extLst>
          </p:cNvPr>
          <p:cNvSpPr txBox="1"/>
          <p:nvPr/>
        </p:nvSpPr>
        <p:spPr>
          <a:xfrm>
            <a:off x="4353646" y="1129066"/>
            <a:ext cx="300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Korea Rep = 186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56785-DDFC-400D-877C-3AAF68CCECD6}"/>
              </a:ext>
            </a:extLst>
          </p:cNvPr>
          <p:cNvSpPr txBox="1"/>
          <p:nvPr/>
        </p:nvSpPr>
        <p:spPr>
          <a:xfrm>
            <a:off x="5508625" y="2179522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84%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F6A79-B269-4ADA-A6B5-3C2C0278E0D4}"/>
              </a:ext>
            </a:extLst>
          </p:cNvPr>
          <p:cNvSpPr txBox="1"/>
          <p:nvPr/>
        </p:nvSpPr>
        <p:spPr>
          <a:xfrm>
            <a:off x="4609551" y="1383208"/>
            <a:ext cx="2495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7.5%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D9727C-CB8C-4E88-AC70-8708519CE526}"/>
              </a:ext>
            </a:extLst>
          </p:cNvPr>
          <p:cNvSpPr txBox="1"/>
          <p:nvPr/>
        </p:nvSpPr>
        <p:spPr>
          <a:xfrm>
            <a:off x="1338937" y="4189883"/>
            <a:ext cx="65412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entury Gothic" panose="020B0502020202020204" pitchFamily="34" charset="0"/>
              </a:rPr>
              <a:t>Fact</a:t>
            </a:r>
          </a:p>
          <a:p>
            <a:r>
              <a:rPr lang="en-US" sz="2800" b="1" dirty="0">
                <a:solidFill>
                  <a:srgbClr val="4472C4"/>
                </a:solidFill>
                <a:latin typeface="Century Gothic" panose="020B0502020202020204" pitchFamily="34" charset="0"/>
              </a:rPr>
              <a:t>~92% of total cases were in Saudi Arabia &amp; Rep. of Korea</a:t>
            </a:r>
          </a:p>
        </p:txBody>
      </p:sp>
    </p:spTree>
    <p:extLst>
      <p:ext uri="{BB962C8B-B14F-4D97-AF65-F5344CB8AC3E}">
        <p14:creationId xmlns:p14="http://schemas.microsoft.com/office/powerpoint/2010/main" val="22538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MERS – Worldwide Impact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C5E169-1661-42FB-8A36-0E3915A7A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" r="7998"/>
          <a:stretch/>
        </p:blipFill>
        <p:spPr>
          <a:xfrm>
            <a:off x="20" y="10"/>
            <a:ext cx="12191980" cy="53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6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4F243-7AF9-4B5A-A0CC-C41519EDF80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4887" y="1406653"/>
            <a:ext cx="8245949" cy="335399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05399C-ECC8-4A5F-BD22-E83A5129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3098504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MERS </a:t>
            </a:r>
            <a:r>
              <a:rPr lang="en-US" sz="3200" b="1" dirty="0">
                <a:solidFill>
                  <a:srgbClr val="FFFFFF"/>
                </a:solidFill>
              </a:rPr>
              <a:t>cases vs Flights</a:t>
            </a:r>
            <a:endParaRPr 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F1A973-B792-4B27-94AC-9F295B88D2F5}"/>
              </a:ext>
            </a:extLst>
          </p:cNvPr>
          <p:cNvCxnSpPr>
            <a:cxnSpLocks/>
          </p:cNvCxnSpPr>
          <p:nvPr/>
        </p:nvCxnSpPr>
        <p:spPr>
          <a:xfrm flipV="1">
            <a:off x="5436598" y="2361384"/>
            <a:ext cx="0" cy="9914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2592C3-7FA6-4B0A-937E-8E533700A37F}"/>
              </a:ext>
            </a:extLst>
          </p:cNvPr>
          <p:cNvCxnSpPr>
            <a:cxnSpLocks/>
          </p:cNvCxnSpPr>
          <p:nvPr/>
        </p:nvCxnSpPr>
        <p:spPr>
          <a:xfrm flipV="1">
            <a:off x="1598023" y="2361384"/>
            <a:ext cx="0" cy="15248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6C902D-5D4D-47A9-80CD-B7F706D892D0}"/>
              </a:ext>
            </a:extLst>
          </p:cNvPr>
          <p:cNvCxnSpPr>
            <a:cxnSpLocks/>
          </p:cNvCxnSpPr>
          <p:nvPr/>
        </p:nvCxnSpPr>
        <p:spPr>
          <a:xfrm flipV="1">
            <a:off x="6836773" y="2913834"/>
            <a:ext cx="0" cy="7628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4E2187-A01A-4A77-955E-E29807210F9A}"/>
              </a:ext>
            </a:extLst>
          </p:cNvPr>
          <p:cNvCxnSpPr>
            <a:cxnSpLocks/>
          </p:cNvCxnSpPr>
          <p:nvPr/>
        </p:nvCxnSpPr>
        <p:spPr>
          <a:xfrm>
            <a:off x="3045823" y="1751784"/>
            <a:ext cx="0" cy="7315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FD43C1-3122-4E25-9BAD-EB331F288CCB}"/>
              </a:ext>
            </a:extLst>
          </p:cNvPr>
          <p:cNvSpPr txBox="1"/>
          <p:nvPr/>
        </p:nvSpPr>
        <p:spPr>
          <a:xfrm>
            <a:off x="2457450" y="3352800"/>
            <a:ext cx="2771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  <a:latin typeface="Century Gothic" panose="020B0502020202020204" pitchFamily="34" charset="0"/>
              </a:rPr>
              <a:t>Visual impact of MERS on Flights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942ED3-53D2-4536-8FAA-B0D166448B1C}"/>
              </a:ext>
            </a:extLst>
          </p:cNvPr>
          <p:cNvSpPr txBox="1"/>
          <p:nvPr/>
        </p:nvSpPr>
        <p:spPr>
          <a:xfrm>
            <a:off x="1000125" y="5186016"/>
            <a:ext cx="453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No historical data was available due to the disease time length (2012-2019) </a:t>
            </a:r>
          </a:p>
        </p:txBody>
      </p:sp>
    </p:spTree>
    <p:extLst>
      <p:ext uri="{BB962C8B-B14F-4D97-AF65-F5344CB8AC3E}">
        <p14:creationId xmlns:p14="http://schemas.microsoft.com/office/powerpoint/2010/main" val="573800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05399C-ECC8-4A5F-BD22-E83A5129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3098504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MERS </a:t>
            </a:r>
            <a:r>
              <a:rPr lang="en-US" sz="3200" b="1" dirty="0">
                <a:solidFill>
                  <a:srgbClr val="FFFFFF"/>
                </a:solidFill>
              </a:rPr>
              <a:t>cases vs Flights</a:t>
            </a:r>
            <a:endParaRPr 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E9B876-B947-4E89-9176-1680A3F39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035" y="914303"/>
            <a:ext cx="5696065" cy="47710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F09DFD-AE74-4956-9B54-09C0EF5DA8E0}"/>
              </a:ext>
            </a:extLst>
          </p:cNvPr>
          <p:cNvSpPr txBox="1"/>
          <p:nvPr/>
        </p:nvSpPr>
        <p:spPr>
          <a:xfrm>
            <a:off x="4286249" y="4219575"/>
            <a:ext cx="1743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r_value</a:t>
            </a:r>
            <a:r>
              <a:rPr lang="en-US" sz="1600" dirty="0">
                <a:solidFill>
                  <a:srgbClr val="FF0000"/>
                </a:solidFill>
              </a:rPr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400204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kern="1200" dirty="0">
                <a:solidFill>
                  <a:schemeClr val="accent1"/>
                </a:solidFill>
              </a:rPr>
              <a:t>Detailed Data Sources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DA6E7F-41F1-4FE8-9A0B-5478788102AE}"/>
              </a:ext>
            </a:extLst>
          </p:cNvPr>
          <p:cNvSpPr/>
          <p:nvPr/>
        </p:nvSpPr>
        <p:spPr>
          <a:xfrm>
            <a:off x="4976031" y="438150"/>
            <a:ext cx="6377769" cy="6419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Epidemics data:</a:t>
            </a:r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CDC:  </a:t>
            </a:r>
            <a:r>
              <a:rPr lang="en-US" sz="1900" u="sng" dirty="0">
                <a:hlinkClick r:id="rId2"/>
              </a:rPr>
              <a:t>https://open.cdc.gov/data.html</a:t>
            </a:r>
            <a:endParaRPr lang="en-US" sz="1900" dirty="0"/>
          </a:p>
          <a:p>
            <a:pPr marL="1371600" marR="0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u="sng" dirty="0">
                <a:hlinkClick r:id="rId3"/>
              </a:rPr>
              <a:t>https://emergency.cdc.gov/recentincidents/index.asp</a:t>
            </a:r>
            <a:endParaRPr lang="en-US" sz="1900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Harvard: </a:t>
            </a:r>
            <a:r>
              <a:rPr lang="en-US" sz="1900" u="sng" dirty="0">
                <a:hlinkClick r:id="rId4"/>
              </a:rPr>
              <a:t>https://dataverse.harvard.edu/dataverse/mit</a:t>
            </a:r>
            <a:endParaRPr lang="en-US" sz="1900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SARS: </a:t>
            </a:r>
            <a:r>
              <a:rPr lang="en-US" sz="1900" u="sng" dirty="0">
                <a:hlinkClick r:id="rId5"/>
              </a:rPr>
              <a:t>https://www.who.int/csr/sars/country/en/</a:t>
            </a:r>
            <a:endParaRPr lang="en-US" sz="1900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WHO: </a:t>
            </a:r>
            <a:r>
              <a:rPr lang="en-US" sz="1900" u="sng" dirty="0">
                <a:hlinkClick r:id="rId5"/>
              </a:rPr>
              <a:t>https://www.who.int/csr/sars/country/en/</a:t>
            </a:r>
            <a:endParaRPr lang="en-US" sz="1900" u="sng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H1N1 Flu Data:</a:t>
            </a:r>
            <a:r>
              <a:rPr lang="en-US" sz="1900" dirty="0">
                <a:hlinkClick r:id="rId6"/>
              </a:rPr>
              <a:t> http://apps.who.int/flumart/Default?ReportNo=12</a:t>
            </a:r>
            <a:endParaRPr lang="en-US" sz="1900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H1N1 CDC Total Count: </a:t>
            </a:r>
            <a:r>
              <a:rPr lang="en-US" sz="1900" dirty="0">
                <a:hlinkClick r:id="rId7"/>
              </a:rPr>
              <a:t>https://www.cdc.gov/flu/pandemic-resources/2009-h1n1-pandemic.html</a:t>
            </a:r>
            <a:endParaRPr lang="en-US" sz="1900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Travel:</a:t>
            </a:r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Flight Data: </a:t>
            </a:r>
            <a:r>
              <a:rPr lang="en-US" sz="1900" u="sng" dirty="0">
                <a:hlinkClick r:id="rId8"/>
              </a:rPr>
              <a:t>https://rapidapi.com/Travelpayouts/api/flight-data</a:t>
            </a:r>
            <a:endParaRPr lang="en-US" sz="1900" u="sng" dirty="0"/>
          </a:p>
          <a:p>
            <a:pPr marL="742950" marR="0" lvl="1" indent="-2286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457200"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dirty="0"/>
              <a:t> </a:t>
            </a:r>
            <a:endParaRPr lang="en-US" sz="1900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42270-A9A6-42B1-9C7F-E8DCF2496B02}"/>
              </a:ext>
            </a:extLst>
          </p:cNvPr>
          <p:cNvSpPr/>
          <p:nvPr/>
        </p:nvSpPr>
        <p:spPr>
          <a:xfrm>
            <a:off x="5711861" y="4129947"/>
            <a:ext cx="4949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Slack-Lato"/>
                <a:hlinkClick r:id="rId6"/>
              </a:rPr>
              <a:t>http://apps.who.int/flumart/Default?ReportNo=12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9B28C6-FD8D-435A-869B-5EDEB629DDA4}"/>
              </a:ext>
            </a:extLst>
          </p:cNvPr>
          <p:cNvSpPr/>
          <p:nvPr/>
        </p:nvSpPr>
        <p:spPr>
          <a:xfrm>
            <a:off x="5736760" y="6008680"/>
            <a:ext cx="3091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lack-Lato"/>
                <a:hlinkClick r:id="rId9"/>
              </a:rPr>
              <a:t>https://www.transtats.bts.gov/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960F69-A45D-47F1-A828-23AD91782456}"/>
              </a:ext>
            </a:extLst>
          </p:cNvPr>
          <p:cNvSpPr/>
          <p:nvPr/>
        </p:nvSpPr>
        <p:spPr>
          <a:xfrm>
            <a:off x="5736760" y="4499279"/>
            <a:ext cx="348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Slack-Lato"/>
                <a:hlinkClick r:id="rId10"/>
              </a:rPr>
              <a:t>https://www.kaggle.com/imdevskp</a:t>
            </a:r>
            <a:endParaRPr lang="en-US" u="sng" dirty="0">
              <a:latin typeface="Slack-Lato"/>
            </a:endParaRPr>
          </a:p>
        </p:txBody>
      </p:sp>
    </p:spTree>
    <p:extLst>
      <p:ext uri="{BB962C8B-B14F-4D97-AF65-F5344CB8AC3E}">
        <p14:creationId xmlns:p14="http://schemas.microsoft.com/office/powerpoint/2010/main" val="3835165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Image result for infectious diseases findings">
            <a:extLst>
              <a:ext uri="{FF2B5EF4-FFF2-40B4-BE49-F238E27FC236}">
                <a16:creationId xmlns:a16="http://schemas.microsoft.com/office/drawing/2014/main" id="{C7F2B0F0-BC73-463B-B139-09BA0CA0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15CDC95A-FE51-4CE0-B561-E681730DF767}"/>
              </a:ext>
            </a:extLst>
          </p:cNvPr>
          <p:cNvSpPr/>
          <p:nvPr/>
        </p:nvSpPr>
        <p:spPr>
          <a:xfrm>
            <a:off x="952500" y="0"/>
            <a:ext cx="5143500" cy="6858000"/>
          </a:xfrm>
          <a:prstGeom prst="flowChartOnlineStorag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D9D4DCD-5556-4E5C-A8ED-9369BE7F0828}"/>
              </a:ext>
            </a:extLst>
          </p:cNvPr>
          <p:cNvSpPr/>
          <p:nvPr/>
        </p:nvSpPr>
        <p:spPr>
          <a:xfrm>
            <a:off x="0" y="0"/>
            <a:ext cx="3328988" cy="6858000"/>
          </a:xfrm>
          <a:prstGeom prst="flowChartProcess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7A7A2-26D3-40C0-A533-0C6E3AA68F38}"/>
              </a:ext>
            </a:extLst>
          </p:cNvPr>
          <p:cNvSpPr txBox="1"/>
          <p:nvPr/>
        </p:nvSpPr>
        <p:spPr>
          <a:xfrm>
            <a:off x="952500" y="3044279"/>
            <a:ext cx="4057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416816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Summary of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BAD10-6E21-4B70-ADB5-EEC00C555810}"/>
              </a:ext>
            </a:extLst>
          </p:cNvPr>
          <p:cNvSpPr txBox="1"/>
          <p:nvPr/>
        </p:nvSpPr>
        <p:spPr>
          <a:xfrm>
            <a:off x="838200" y="1690688"/>
            <a:ext cx="10154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Based on r value results, flight and epidemic data do not show a statistically significant correlation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Gothic" panose="020B0502020202020204" pitchFamily="34" charset="0"/>
              </a:rPr>
              <a:t>A greater amount of flight data points is necessary to increase certainty regarding the Epidemics impact on Flights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B962DE-AC01-4B53-A5B5-7A3E0793E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43629"/>
              </p:ext>
            </p:extLst>
          </p:nvPr>
        </p:nvGraphicFramePr>
        <p:xfrm>
          <a:off x="3479800" y="2607469"/>
          <a:ext cx="5232400" cy="2254250"/>
        </p:xfrm>
        <a:graphic>
          <a:graphicData uri="http://schemas.openxmlformats.org/drawingml/2006/table">
            <a:tbl>
              <a:tblPr/>
              <a:tblGrid>
                <a:gridCol w="2311044">
                  <a:extLst>
                    <a:ext uri="{9D8B030D-6E8A-4147-A177-3AD203B41FA5}">
                      <a16:colId xmlns:a16="http://schemas.microsoft.com/office/drawing/2014/main" val="2497714581"/>
                    </a:ext>
                  </a:extLst>
                </a:gridCol>
                <a:gridCol w="1350822">
                  <a:extLst>
                    <a:ext uri="{9D8B030D-6E8A-4147-A177-3AD203B41FA5}">
                      <a16:colId xmlns:a16="http://schemas.microsoft.com/office/drawing/2014/main" val="1172788133"/>
                    </a:ext>
                  </a:extLst>
                </a:gridCol>
                <a:gridCol w="1570534">
                  <a:extLst>
                    <a:ext uri="{9D8B030D-6E8A-4147-A177-3AD203B41FA5}">
                      <a16:colId xmlns:a16="http://schemas.microsoft.com/office/drawing/2014/main" val="215413047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r_values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031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Epidemic</a:t>
                      </a:r>
                    </a:p>
                  </a:txBody>
                  <a:tcPr marL="952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Domestic</a:t>
                      </a:r>
                    </a:p>
                  </a:txBody>
                  <a:tcPr marL="952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International</a:t>
                      </a:r>
                    </a:p>
                  </a:txBody>
                  <a:tcPr marL="952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05182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EBOLA Case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0.4282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30296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H1N1 Cases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-0.1019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0.1929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9382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SARS Case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0.1824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82419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MERS Case</a:t>
                      </a:r>
                    </a:p>
                  </a:txBody>
                  <a:tcPr marL="952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0.2506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24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51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72F25C-9F03-4B37-8502-0C3C089A5710}"/>
              </a:ext>
            </a:extLst>
          </p:cNvPr>
          <p:cNvSpPr/>
          <p:nvPr/>
        </p:nvSpPr>
        <p:spPr>
          <a:xfrm>
            <a:off x="0" y="365125"/>
            <a:ext cx="12192000" cy="139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Conclusions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487BC4-CCCF-4AB3-9FC1-03585E4F9068}"/>
              </a:ext>
            </a:extLst>
          </p:cNvPr>
          <p:cNvSpPr/>
          <p:nvPr/>
        </p:nvSpPr>
        <p:spPr>
          <a:xfrm>
            <a:off x="1109662" y="1971675"/>
            <a:ext cx="997267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dirty="0">
                <a:latin typeface="Century Gothic" panose="020B0502020202020204" pitchFamily="34" charset="0"/>
              </a:rPr>
              <a:t>The flight data shows a cyclical behavior throughout the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dirty="0">
                <a:latin typeface="Century Gothic" panose="020B0502020202020204" pitchFamily="34" charset="0"/>
              </a:rPr>
              <a:t>There is not a significant correlation between flight and epidemic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dirty="0">
                <a:latin typeface="Century Gothic" panose="020B0502020202020204" pitchFamily="34" charset="0"/>
              </a:rPr>
              <a:t>Seems to be an impact of epidemics on flight frequency. However, there is uncertainty in this regard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dirty="0">
                <a:latin typeface="Century Gothic" panose="020B0502020202020204" pitchFamily="34" charset="0"/>
              </a:rPr>
              <a:t>Higher outbreaks of SARS, H1N1 and MERS seem to negatively impact flight frequency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dirty="0">
                <a:latin typeface="Century Gothic" panose="020B0502020202020204" pitchFamily="34" charset="0"/>
              </a:rPr>
              <a:t>Ebola and flight data do not show a consistent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7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700" dirty="0"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571C8F-7087-4C64-A15A-0743CB56DBF7}"/>
              </a:ext>
            </a:extLst>
          </p:cNvPr>
          <p:cNvSpPr/>
          <p:nvPr/>
        </p:nvSpPr>
        <p:spPr>
          <a:xfrm>
            <a:off x="0" y="6115050"/>
            <a:ext cx="12192000" cy="7429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39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B5717180-2F66-4B1A-8985-D818C6A8E59B}"/>
              </a:ext>
            </a:extLst>
          </p:cNvPr>
          <p:cNvSpPr/>
          <p:nvPr/>
        </p:nvSpPr>
        <p:spPr>
          <a:xfrm flipV="1">
            <a:off x="3352238" y="0"/>
            <a:ext cx="5957888" cy="1228725"/>
          </a:xfrm>
          <a:prstGeom prst="round2SameRect">
            <a:avLst/>
          </a:prstGeom>
          <a:solidFill>
            <a:srgbClr val="000000"/>
          </a:solidFill>
          <a:ln>
            <a:solidFill>
              <a:schemeClr val="bg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7C8EF-855B-43D0-AD71-DC3CE3901372}"/>
              </a:ext>
            </a:extLst>
          </p:cNvPr>
          <p:cNvSpPr txBox="1"/>
          <p:nvPr/>
        </p:nvSpPr>
        <p:spPr>
          <a:xfrm>
            <a:off x="8905875" y="6327577"/>
            <a:ext cx="469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latin typeface="Century Gothic" panose="020B0502020202020204" pitchFamily="34" charset="0"/>
              </a:rPr>
              <a:t>Project 1_Group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8F314-1556-4C1D-8C2E-BAF9BEEE0933}"/>
              </a:ext>
            </a:extLst>
          </p:cNvPr>
          <p:cNvSpPr txBox="1"/>
          <p:nvPr/>
        </p:nvSpPr>
        <p:spPr>
          <a:xfrm>
            <a:off x="3049819" y="-701195"/>
            <a:ext cx="6562725" cy="1929920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Century Gothic" panose="020B0502020202020204" pitchFamily="34" charset="0"/>
                <a:ea typeface="+mj-ea"/>
                <a:cs typeface="+mj-cs"/>
              </a:rPr>
              <a:t>Impact of Infectious Diseases on Flights</a:t>
            </a:r>
          </a:p>
        </p:txBody>
      </p:sp>
      <p:pic>
        <p:nvPicPr>
          <p:cNvPr id="4098" name="Picture 2" descr="Image result for presentation questions slide">
            <a:extLst>
              <a:ext uri="{FF2B5EF4-FFF2-40B4-BE49-F238E27FC236}">
                <a16:creationId xmlns:a16="http://schemas.microsoft.com/office/drawing/2014/main" id="{62228B36-3994-4747-B53B-94A6FB8DF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8" b="11121"/>
          <a:stretch/>
        </p:blipFill>
        <p:spPr bwMode="auto">
          <a:xfrm>
            <a:off x="1288864" y="2398288"/>
            <a:ext cx="10084637" cy="365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33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5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latin typeface="Century Gothic" panose="020B0502020202020204" pitchFamily="34" charset="0"/>
              </a:rPr>
              <a:t>Flight Datasets</a:t>
            </a: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849967-210E-47F8-980B-A991424FC9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CE9C6B-D0F7-4A21-ABE7-A88D00364FA6}"/>
              </a:ext>
            </a:extLst>
          </p:cNvPr>
          <p:cNvSpPr/>
          <p:nvPr/>
        </p:nvSpPr>
        <p:spPr>
          <a:xfrm>
            <a:off x="5530818" y="5730796"/>
            <a:ext cx="3091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lack-Lato"/>
                <a:hlinkClick r:id="rId3"/>
              </a:rPr>
              <a:t>https://www.transtats.bts.gov/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78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5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940008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Epidemic Comparison</a:t>
            </a: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F3740-9610-457F-A4C7-24428E03F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74" y="967813"/>
            <a:ext cx="5398935" cy="32993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1292CB-E436-4CB1-89F4-EDAED3EC1A33}"/>
              </a:ext>
            </a:extLst>
          </p:cNvPr>
          <p:cNvSpPr txBox="1"/>
          <p:nvPr/>
        </p:nvSpPr>
        <p:spPr>
          <a:xfrm>
            <a:off x="4557862" y="5890187"/>
            <a:ext cx="4225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*Note: H1N1 </a:t>
            </a:r>
            <a:r>
              <a:rPr lang="en-US" sz="1200" b="1" u="sng" dirty="0"/>
              <a:t>TOTAL</a:t>
            </a:r>
            <a:r>
              <a:rPr lang="en-US" sz="1200" b="1" dirty="0"/>
              <a:t> estimates according to the CDC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17FBF-0D06-4EAA-A71E-D74C68114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4336440"/>
            <a:ext cx="6248400" cy="15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9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w hypothesis links habitat loss and the global emergence of infectious diseases">
            <a:extLst>
              <a:ext uri="{FF2B5EF4-FFF2-40B4-BE49-F238E27FC236}">
                <a16:creationId xmlns:a16="http://schemas.microsoft.com/office/drawing/2014/main" id="{3509460C-15B3-4038-9852-04C3D0A7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7" y="1357313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E849A4-90AE-4F14-AE9F-04068618C7EE}"/>
              </a:ext>
            </a:extLst>
          </p:cNvPr>
          <p:cNvSpPr/>
          <p:nvPr/>
        </p:nvSpPr>
        <p:spPr>
          <a:xfrm>
            <a:off x="0" y="0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39BE56-A28C-4A7F-9643-4DF07BFCA127}"/>
              </a:ext>
            </a:extLst>
          </p:cNvPr>
          <p:cNvSpPr/>
          <p:nvPr/>
        </p:nvSpPr>
        <p:spPr>
          <a:xfrm>
            <a:off x="0" y="5610225"/>
            <a:ext cx="12192000" cy="1357313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7A7A2-26D3-40C0-A533-0C6E3AA68F38}"/>
              </a:ext>
            </a:extLst>
          </p:cNvPr>
          <p:cNvSpPr txBox="1"/>
          <p:nvPr/>
        </p:nvSpPr>
        <p:spPr>
          <a:xfrm>
            <a:off x="428625" y="2989808"/>
            <a:ext cx="40576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entury Gothic" panose="020B0502020202020204" pitchFamily="34" charset="0"/>
              </a:rPr>
              <a:t>SARS Analysis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March 2003 – July 2003 </a:t>
            </a:r>
          </a:p>
        </p:txBody>
      </p:sp>
    </p:spTree>
    <p:extLst>
      <p:ext uri="{BB962C8B-B14F-4D97-AF65-F5344CB8AC3E}">
        <p14:creationId xmlns:p14="http://schemas.microsoft.com/office/powerpoint/2010/main" val="77295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SARS:</a:t>
            </a:r>
            <a:r>
              <a:rPr lang="en-US" sz="3600" b="1" dirty="0">
                <a:solidFill>
                  <a:srgbClr val="FFFFFF"/>
                </a:solidFill>
              </a:rPr>
              <a:t> March 2003 – 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July 2003</a:t>
            </a:r>
            <a:endParaRPr 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6B55D02-6BCC-4405-8EC3-E13312C97E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" b="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1888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Century Gothic" panose="020B0502020202020204" pitchFamily="34" charset="0"/>
              </a:rPr>
              <a:t>SARS – Worldwide Impact</a:t>
            </a:r>
          </a:p>
        </p:txBody>
      </p:sp>
      <p:pic>
        <p:nvPicPr>
          <p:cNvPr id="6" name="Picture 5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148C432D-F215-488F-B5F6-32ACB74BEB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r="3851"/>
          <a:stretch/>
        </p:blipFill>
        <p:spPr>
          <a:xfrm>
            <a:off x="20" y="10"/>
            <a:ext cx="12191980" cy="53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3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9CF14-A9D8-42A1-BCED-E23E52C7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5" y="618681"/>
            <a:ext cx="2762173" cy="479456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SARS Cases vs. Flights</a:t>
            </a:r>
            <a:br>
              <a:rPr lang="en-US" sz="3600" b="1" dirty="0">
                <a:solidFill>
                  <a:srgbClr val="FFFFFF"/>
                </a:solidFill>
              </a:rPr>
            </a:b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Canada, China, and Singapore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177FFCD-0731-46F5-84F5-8873DCFF5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61" y="1410963"/>
            <a:ext cx="7377202" cy="368860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A9D52E-3E48-4881-B700-1B3DF3ADAC71}"/>
              </a:ext>
            </a:extLst>
          </p:cNvPr>
          <p:cNvCxnSpPr>
            <a:cxnSpLocks/>
          </p:cNvCxnSpPr>
          <p:nvPr/>
        </p:nvCxnSpPr>
        <p:spPr>
          <a:xfrm>
            <a:off x="4640168" y="3856696"/>
            <a:ext cx="0" cy="5996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93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761</Words>
  <Application>Microsoft Office PowerPoint</Application>
  <PresentationFormat>Widescreen</PresentationFormat>
  <Paragraphs>130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Century Gothic</vt:lpstr>
      <vt:lpstr>Slack-Lato</vt:lpstr>
      <vt:lpstr>Office Theme</vt:lpstr>
      <vt:lpstr>PowerPoint Presentation</vt:lpstr>
      <vt:lpstr>Our Motivation Seeking Answers</vt:lpstr>
      <vt:lpstr>Detailed Data Sources</vt:lpstr>
      <vt:lpstr>Flight Datasets</vt:lpstr>
      <vt:lpstr>Epidemic Comparison</vt:lpstr>
      <vt:lpstr>PowerPoint Presentation</vt:lpstr>
      <vt:lpstr>SARS: March 2003 –  July 2003</vt:lpstr>
      <vt:lpstr>SARS – Worldwide Impact</vt:lpstr>
      <vt:lpstr>SARS Cases vs. Flights  Canada, China, and Singapore</vt:lpstr>
      <vt:lpstr>Correlation between SARS Cases and Flights</vt:lpstr>
      <vt:lpstr>PowerPoint Presentation</vt:lpstr>
      <vt:lpstr>Ebola: September 2014 – March 2016</vt:lpstr>
      <vt:lpstr>Ebola – Worldwide Impact</vt:lpstr>
      <vt:lpstr>Ebola Cases vs Flights  Sierra Leone, Guinea, Liberia, Nigeria</vt:lpstr>
      <vt:lpstr>Correlation between Ebola Cases and Flights</vt:lpstr>
      <vt:lpstr>PowerPoint Presentation</vt:lpstr>
      <vt:lpstr>H1N1 – Worldwide Impact</vt:lpstr>
      <vt:lpstr>H1N1 Cases*  (March 2009 – April 2010)</vt:lpstr>
      <vt:lpstr>H1N1 Cases*  (March 2009 – April 2010)</vt:lpstr>
      <vt:lpstr>H1N1  Domestic Flights vs Cases*</vt:lpstr>
      <vt:lpstr>H1N1  Domestic Flights vs Cases*</vt:lpstr>
      <vt:lpstr>H1N1  Int’l Flights vs Cases*</vt:lpstr>
      <vt:lpstr>H1N1  Int’l Flights vs Cases*</vt:lpstr>
      <vt:lpstr>PowerPoint Presentation</vt:lpstr>
      <vt:lpstr>MERS 2012 – 2019</vt:lpstr>
      <vt:lpstr>MERS 2012 – 2019</vt:lpstr>
      <vt:lpstr>MERS – Worldwide Impact</vt:lpstr>
      <vt:lpstr>MERS cases vs Flights</vt:lpstr>
      <vt:lpstr>MERS cases vs Flights</vt:lpstr>
      <vt:lpstr>PowerPoint Presentation</vt:lpstr>
      <vt:lpstr>Summary of Findings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Soto</dc:creator>
  <cp:lastModifiedBy>Maria Soto</cp:lastModifiedBy>
  <cp:revision>2</cp:revision>
  <dcterms:created xsi:type="dcterms:W3CDTF">2020-03-21T10:52:03Z</dcterms:created>
  <dcterms:modified xsi:type="dcterms:W3CDTF">2020-03-21T11:17:50Z</dcterms:modified>
</cp:coreProperties>
</file>