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DM Serif Display" panose="020B0604020202020204" charset="0"/>
      <p:regular r:id="rId29"/>
      <p:italic r:id="rId30"/>
    </p:embeddedFont>
    <p:embeddedFont>
      <p:font typeface="Montserrat Light"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196530c9b_0_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196530c9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196530c9b_0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196530c9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f391192_04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196530c9b_0_4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196530c9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8196530c9b_0_4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8196530c9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5ed75ccf_02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81b126ec9c_0_1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81b126ec9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81b126ec9c_0_2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81b126ec9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1b126ec9c_0_4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81b126ec9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81b126ec9c_0_3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81b126ec9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6e559b0b4d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6e559b0b4d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f391192_0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ed75ccf_0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196530c9b_0_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196530c9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1b126ec9c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81b126ec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9540"/>
            <a:ext cx="9144191" cy="513397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91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188725" y="2380200"/>
            <a:ext cx="6766500" cy="16857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Accent">
  <p:cSld name="BLANK_3">
    <p:bg>
      <p:bgPr>
        <a:gradFill>
          <a:gsLst>
            <a:gs pos="0">
              <a:schemeClr val="accent5"/>
            </a:gs>
            <a:gs pos="50000">
              <a:schemeClr val="accent5"/>
            </a:gs>
            <a:gs pos="100000">
              <a:schemeClr val="accent6"/>
            </a:gs>
          </a:gsLst>
          <a:lin ang="1680027" scaled="0"/>
        </a:gradFill>
        <a:effectLst/>
      </p:bgPr>
    </p:bg>
    <p:spTree>
      <p:nvGrpSpPr>
        <p:cNvPr id="1" name="Shape 50"/>
        <p:cNvGrpSpPr/>
        <p:nvPr/>
      </p:nvGrpSpPr>
      <p:grpSpPr>
        <a:xfrm>
          <a:off x="0" y="0"/>
          <a:ext cx="0" cy="0"/>
          <a:chOff x="0" y="0"/>
          <a:chExt cx="0" cy="0"/>
        </a:xfrm>
      </p:grpSpPr>
      <p:sp>
        <p:nvSpPr>
          <p:cNvPr id="51" name="Google Shape;51;p11"/>
          <p:cNvSpPr/>
          <p:nvPr/>
        </p:nvSpPr>
        <p:spPr>
          <a:xfrm>
            <a:off x="0" y="9540"/>
            <a:ext cx="9144191" cy="513397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FFFFFF">
              <a:alpha val="374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1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 Dark 2">
  <p:cSld name="BLANK_1">
    <p:spTree>
      <p:nvGrpSpPr>
        <p:cNvPr id="1" name="Shape 56"/>
        <p:cNvGrpSpPr/>
        <p:nvPr/>
      </p:nvGrpSpPr>
      <p:grpSpPr>
        <a:xfrm>
          <a:off x="0" y="0"/>
          <a:ext cx="0" cy="0"/>
          <a:chOff x="0" y="0"/>
          <a:chExt cx="0" cy="0"/>
        </a:xfrm>
      </p:grpSpPr>
      <p:sp>
        <p:nvSpPr>
          <p:cNvPr id="57" name="Google Shape;57;p1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8" name="Google Shape;58;p13"/>
          <p:cNvSpPr/>
          <p:nvPr/>
        </p:nvSpPr>
        <p:spPr>
          <a:xfrm>
            <a:off x="0" y="0"/>
            <a:ext cx="9144191" cy="5143500"/>
          </a:xfrm>
          <a:custGeom>
            <a:avLst/>
            <a:gdLst/>
            <a:ahLst/>
            <a:cxnLst/>
            <a:rect l="l" t="t" r="r" b="b"/>
            <a:pathLst>
              <a:path w="12192254" h="6858000" extrusionOk="0">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background">
  <p:cSld name="BLANK_1_1_1">
    <p:bg>
      <p:bgPr>
        <a:solidFill>
          <a:schemeClr val="dk1"/>
        </a:solidFill>
        <a:effectLst/>
      </p:bgPr>
    </p:bg>
    <p:spTree>
      <p:nvGrpSpPr>
        <p:cNvPr id="1" name="Shape 62"/>
        <p:cNvGrpSpPr/>
        <p:nvPr/>
      </p:nvGrpSpPr>
      <p:grpSpPr>
        <a:xfrm>
          <a:off x="0" y="0"/>
          <a:ext cx="0" cy="0"/>
          <a:chOff x="0" y="0"/>
          <a:chExt cx="0" cy="0"/>
        </a:xfrm>
      </p:grpSpPr>
      <p:sp>
        <p:nvSpPr>
          <p:cNvPr id="63" name="Google Shape;63;p15"/>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FFFFFF">
              <a:alpha val="374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0" y="0"/>
            <a:ext cx="9144191" cy="5143500"/>
          </a:xfrm>
          <a:custGeom>
            <a:avLst/>
            <a:gdLst/>
            <a:ahLst/>
            <a:cxnLst/>
            <a:rect l="l" t="t" r="r" b="b"/>
            <a:pathLst>
              <a:path w="12192254" h="6858000" extrusionOk="0">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91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1188725" y="2378350"/>
            <a:ext cx="6766500" cy="13050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188725" y="3780303"/>
            <a:ext cx="6766500" cy="285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6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sp>
        <p:nvSpPr>
          <p:cNvPr id="17" name="Google Shape;17;p4"/>
          <p:cNvSpPr/>
          <p:nvPr/>
        </p:nvSpPr>
        <p:spPr>
          <a:xfrm rot="5400000">
            <a:off x="2006359" y="-1980394"/>
            <a:ext cx="5136998" cy="9138285"/>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4"/>
          <p:cNvSpPr txBox="1">
            <a:spLocks noGrp="1"/>
          </p:cNvSpPr>
          <p:nvPr>
            <p:ph type="body" idx="1"/>
          </p:nvPr>
        </p:nvSpPr>
        <p:spPr>
          <a:xfrm>
            <a:off x="1188725" y="1231800"/>
            <a:ext cx="6766500" cy="2679900"/>
          </a:xfrm>
          <a:prstGeom prst="rect">
            <a:avLst/>
          </a:prstGeom>
        </p:spPr>
        <p:txBody>
          <a:bodyPr spcFirstLastPara="1" wrap="square" lIns="0" tIns="0" rIns="0" bIns="0" anchor="t" anchorCtr="0">
            <a:noAutofit/>
          </a:bodyPr>
          <a:lstStyle>
            <a:lvl1pPr marL="457200" lvl="0" indent="-457200" rtl="0">
              <a:spcBef>
                <a:spcPts val="600"/>
              </a:spcBef>
              <a:spcAft>
                <a:spcPts val="0"/>
              </a:spcAft>
              <a:buSzPts val="3600"/>
              <a:buFont typeface="DM Serif Display"/>
              <a:buChar char="╺"/>
              <a:defRPr sz="3600">
                <a:latin typeface="DM Serif Display"/>
                <a:ea typeface="DM Serif Display"/>
                <a:cs typeface="DM Serif Display"/>
                <a:sym typeface="DM Serif Display"/>
              </a:defRPr>
            </a:lvl1pPr>
            <a:lvl2pPr marL="914400" lvl="1"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2pPr>
            <a:lvl3pPr marL="1371600" lvl="2"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3pPr>
            <a:lvl4pPr marL="1828800" lvl="3"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4pPr>
            <a:lvl5pPr marL="2286000" lvl="4"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5pPr>
            <a:lvl6pPr marL="2743200" lvl="5"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6pPr>
            <a:lvl7pPr marL="3200400" lvl="6"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7pPr>
            <a:lvl8pPr marL="3657600" lvl="7"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8pPr>
            <a:lvl9pPr marL="4114800" lvl="8"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9pPr>
          </a:lstStyle>
          <a:p>
            <a:endParaRPr/>
          </a:p>
        </p:txBody>
      </p:sp>
      <p:sp>
        <p:nvSpPr>
          <p:cNvPr id="19" name="Google Shape;19;p4"/>
          <p:cNvSpPr txBox="1"/>
          <p:nvPr/>
        </p:nvSpPr>
        <p:spPr>
          <a:xfrm>
            <a:off x="755988" y="1181777"/>
            <a:ext cx="463200" cy="685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6000">
                <a:solidFill>
                  <a:schemeClr val="accent6"/>
                </a:solidFill>
                <a:latin typeface="DM Serif Display"/>
                <a:ea typeface="DM Serif Display"/>
                <a:cs typeface="DM Serif Display"/>
                <a:sym typeface="DM Serif Display"/>
              </a:rPr>
              <a:t>“</a:t>
            </a:r>
            <a:endParaRPr sz="6000">
              <a:solidFill>
                <a:schemeClr val="accent6"/>
              </a:solidFill>
              <a:latin typeface="DM Serif Display"/>
              <a:ea typeface="DM Serif Display"/>
              <a:cs typeface="DM Serif Display"/>
              <a:sym typeface="DM Serif Display"/>
            </a:endParaRPr>
          </a:p>
        </p:txBody>
      </p:sp>
      <p:sp>
        <p:nvSpPr>
          <p:cNvPr id="20" name="Google Shape;20;p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188725" y="1028875"/>
            <a:ext cx="6766500" cy="15675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endParaRPr/>
          </a:p>
        </p:txBody>
      </p:sp>
      <p:sp>
        <p:nvSpPr>
          <p:cNvPr id="24" name="Google Shape;24;p5"/>
          <p:cNvSpPr txBox="1">
            <a:spLocks noGrp="1"/>
          </p:cNvSpPr>
          <p:nvPr>
            <p:ph type="body" idx="1"/>
          </p:nvPr>
        </p:nvSpPr>
        <p:spPr>
          <a:xfrm>
            <a:off x="1188725" y="2851925"/>
            <a:ext cx="6766500" cy="15675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Font typeface="Montserrat Light"/>
              <a:buChar char="╺"/>
              <a:defRPr sz="1600">
                <a:latin typeface="Montserrat Light"/>
                <a:ea typeface="Montserrat Light"/>
                <a:cs typeface="Montserrat Light"/>
                <a:sym typeface="Montserrat Light"/>
              </a:defRPr>
            </a:lvl1pPr>
            <a:lvl2pPr marL="914400" lvl="1" indent="-330200" rtl="0">
              <a:spcBef>
                <a:spcPts val="0"/>
              </a:spcBef>
              <a:spcAft>
                <a:spcPts val="0"/>
              </a:spcAft>
              <a:buSzPts val="1600"/>
              <a:buFont typeface="Montserrat Light"/>
              <a:buChar char="-"/>
              <a:defRPr sz="1600">
                <a:latin typeface="Montserrat Light"/>
                <a:ea typeface="Montserrat Light"/>
                <a:cs typeface="Montserrat Light"/>
                <a:sym typeface="Montserrat Light"/>
              </a:defRPr>
            </a:lvl2pPr>
            <a:lvl3pPr marL="1371600" lvl="2"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3pPr>
            <a:lvl4pPr marL="1828800" lvl="3"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4pPr>
            <a:lvl5pPr marL="2286000" lvl="4"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5pPr>
            <a:lvl6pPr marL="2743200" lvl="5"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6pPr>
            <a:lvl7pPr marL="3200400" lvl="6"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7pPr>
            <a:lvl8pPr marL="3657600" lvl="7"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8pPr>
            <a:lvl9pPr marL="4114800" lvl="8"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9pPr>
          </a:lstStyle>
          <a:p>
            <a:endParaRPr/>
          </a:p>
        </p:txBody>
      </p:sp>
      <p:sp>
        <p:nvSpPr>
          <p:cNvPr id="25" name="Google Shape;25;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dk2"/>
                </a:solidFill>
                <a:latin typeface="DM Serif Display"/>
                <a:ea typeface="DM Serif Display"/>
                <a:cs typeface="DM Serif Display"/>
                <a:sym typeface="DM Serif Display"/>
              </a:defRPr>
            </a:lvl1pPr>
            <a:lvl2pPr lvl="1" rtl="0">
              <a:buNone/>
              <a:defRPr>
                <a:solidFill>
                  <a:schemeClr val="dk2"/>
                </a:solidFill>
                <a:latin typeface="DM Serif Display"/>
                <a:ea typeface="DM Serif Display"/>
                <a:cs typeface="DM Serif Display"/>
                <a:sym typeface="DM Serif Display"/>
              </a:defRPr>
            </a:lvl2pPr>
            <a:lvl3pPr lvl="2" rtl="0">
              <a:buNone/>
              <a:defRPr>
                <a:solidFill>
                  <a:schemeClr val="dk2"/>
                </a:solidFill>
                <a:latin typeface="DM Serif Display"/>
                <a:ea typeface="DM Serif Display"/>
                <a:cs typeface="DM Serif Display"/>
                <a:sym typeface="DM Serif Display"/>
              </a:defRPr>
            </a:lvl3pPr>
            <a:lvl4pPr lvl="3" rtl="0">
              <a:buNone/>
              <a:defRPr>
                <a:solidFill>
                  <a:schemeClr val="dk2"/>
                </a:solidFill>
                <a:latin typeface="DM Serif Display"/>
                <a:ea typeface="DM Serif Display"/>
                <a:cs typeface="DM Serif Display"/>
                <a:sym typeface="DM Serif Display"/>
              </a:defRPr>
            </a:lvl4pPr>
            <a:lvl5pPr lvl="4" rtl="0">
              <a:buNone/>
              <a:defRPr>
                <a:solidFill>
                  <a:schemeClr val="dk2"/>
                </a:solidFill>
                <a:latin typeface="DM Serif Display"/>
                <a:ea typeface="DM Serif Display"/>
                <a:cs typeface="DM Serif Display"/>
                <a:sym typeface="DM Serif Display"/>
              </a:defRPr>
            </a:lvl5pPr>
            <a:lvl6pPr lvl="5" rtl="0">
              <a:buNone/>
              <a:defRPr>
                <a:solidFill>
                  <a:schemeClr val="dk2"/>
                </a:solidFill>
                <a:latin typeface="DM Serif Display"/>
                <a:ea typeface="DM Serif Display"/>
                <a:cs typeface="DM Serif Display"/>
                <a:sym typeface="DM Serif Display"/>
              </a:defRPr>
            </a:lvl6pPr>
            <a:lvl7pPr lvl="6" rtl="0">
              <a:buNone/>
              <a:defRPr>
                <a:solidFill>
                  <a:schemeClr val="dk2"/>
                </a:solidFill>
                <a:latin typeface="DM Serif Display"/>
                <a:ea typeface="DM Serif Display"/>
                <a:cs typeface="DM Serif Display"/>
                <a:sym typeface="DM Serif Display"/>
              </a:defRPr>
            </a:lvl7pPr>
            <a:lvl8pPr lvl="7" rtl="0">
              <a:buNone/>
              <a:defRPr>
                <a:solidFill>
                  <a:schemeClr val="dk2"/>
                </a:solidFill>
                <a:latin typeface="DM Serif Display"/>
                <a:ea typeface="DM Serif Display"/>
                <a:cs typeface="DM Serif Display"/>
                <a:sym typeface="DM Serif Display"/>
              </a:defRPr>
            </a:lvl8pPr>
            <a:lvl9pPr lvl="8" rtl="0">
              <a:buNone/>
              <a:defRPr>
                <a:solidFill>
                  <a:schemeClr val="dk2"/>
                </a:solidFill>
                <a:latin typeface="DM Serif Display"/>
                <a:ea typeface="DM Serif Display"/>
                <a:cs typeface="DM Serif Display"/>
                <a:sym typeface="DM Serif Displ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6"/>
          <p:cNvSpPr txBox="1">
            <a:spLocks noGrp="1"/>
          </p:cNvSpPr>
          <p:nvPr>
            <p:ph type="title"/>
          </p:nvPr>
        </p:nvSpPr>
        <p:spPr>
          <a:xfrm>
            <a:off x="1188725" y="1028875"/>
            <a:ext cx="6766500" cy="15675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endParaRPr/>
          </a:p>
        </p:txBody>
      </p:sp>
      <p:sp>
        <p:nvSpPr>
          <p:cNvPr id="29" name="Google Shape;29;p6"/>
          <p:cNvSpPr txBox="1">
            <a:spLocks noGrp="1"/>
          </p:cNvSpPr>
          <p:nvPr>
            <p:ph type="body" idx="1"/>
          </p:nvPr>
        </p:nvSpPr>
        <p:spPr>
          <a:xfrm>
            <a:off x="1188725" y="2851925"/>
            <a:ext cx="3183600" cy="1567500"/>
          </a:xfrm>
          <a:prstGeom prst="rect">
            <a:avLst/>
          </a:prstGeom>
        </p:spPr>
        <p:txBody>
          <a:bodyPr spcFirstLastPara="1" wrap="square" lIns="0" tIns="0" rIns="0" bIns="0"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0" name="Google Shape;30;p6"/>
          <p:cNvSpPr txBox="1">
            <a:spLocks noGrp="1"/>
          </p:cNvSpPr>
          <p:nvPr>
            <p:ph type="body" idx="2"/>
          </p:nvPr>
        </p:nvSpPr>
        <p:spPr>
          <a:xfrm>
            <a:off x="4771764" y="2851925"/>
            <a:ext cx="3183600" cy="1567500"/>
          </a:xfrm>
          <a:prstGeom prst="rect">
            <a:avLst/>
          </a:prstGeom>
        </p:spPr>
        <p:txBody>
          <a:bodyPr spcFirstLastPara="1" wrap="square" lIns="0" tIns="0" rIns="0" bIns="0"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1" name="Google Shape;31;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7"/>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7"/>
          <p:cNvSpPr txBox="1">
            <a:spLocks noGrp="1"/>
          </p:cNvSpPr>
          <p:nvPr>
            <p:ph type="title"/>
          </p:nvPr>
        </p:nvSpPr>
        <p:spPr>
          <a:xfrm>
            <a:off x="1188725" y="1028875"/>
            <a:ext cx="6766500" cy="15675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endParaRPr/>
          </a:p>
        </p:txBody>
      </p:sp>
      <p:sp>
        <p:nvSpPr>
          <p:cNvPr id="35" name="Google Shape;35;p7"/>
          <p:cNvSpPr txBox="1">
            <a:spLocks noGrp="1"/>
          </p:cNvSpPr>
          <p:nvPr>
            <p:ph type="body" idx="1"/>
          </p:nvPr>
        </p:nvSpPr>
        <p:spPr>
          <a:xfrm>
            <a:off x="1188725" y="2851925"/>
            <a:ext cx="2031600" cy="1567500"/>
          </a:xfrm>
          <a:prstGeom prst="rect">
            <a:avLst/>
          </a:prstGeom>
        </p:spPr>
        <p:txBody>
          <a:bodyPr spcFirstLastPara="1" wrap="square" lIns="0" tIns="0" rIns="0" bIns="0"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6" name="Google Shape;36;p7"/>
          <p:cNvSpPr txBox="1">
            <a:spLocks noGrp="1"/>
          </p:cNvSpPr>
          <p:nvPr>
            <p:ph type="body" idx="2"/>
          </p:nvPr>
        </p:nvSpPr>
        <p:spPr>
          <a:xfrm>
            <a:off x="3524053" y="2851925"/>
            <a:ext cx="2031600" cy="1567500"/>
          </a:xfrm>
          <a:prstGeom prst="rect">
            <a:avLst/>
          </a:prstGeom>
        </p:spPr>
        <p:txBody>
          <a:bodyPr spcFirstLastPara="1" wrap="square" lIns="0" tIns="0" rIns="0" bIns="0"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7" name="Google Shape;37;p7"/>
          <p:cNvSpPr txBox="1">
            <a:spLocks noGrp="1"/>
          </p:cNvSpPr>
          <p:nvPr>
            <p:ph type="body" idx="3"/>
          </p:nvPr>
        </p:nvSpPr>
        <p:spPr>
          <a:xfrm>
            <a:off x="5859380" y="2851925"/>
            <a:ext cx="2031600" cy="1567500"/>
          </a:xfrm>
          <a:prstGeom prst="rect">
            <a:avLst/>
          </a:prstGeom>
        </p:spPr>
        <p:txBody>
          <a:bodyPr spcFirstLastPara="1" wrap="square" lIns="0" tIns="0" rIns="0" bIns="0"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8"/>
          <p:cNvSpPr txBox="1">
            <a:spLocks noGrp="1"/>
          </p:cNvSpPr>
          <p:nvPr>
            <p:ph type="title"/>
          </p:nvPr>
        </p:nvSpPr>
        <p:spPr>
          <a:xfrm>
            <a:off x="1188725" y="1048275"/>
            <a:ext cx="6766500" cy="478500"/>
          </a:xfrm>
          <a:prstGeom prst="rect">
            <a:avLst/>
          </a:prstGeom>
        </p:spPr>
        <p:txBody>
          <a:bodyPr spcFirstLastPara="1" wrap="square" lIns="0" tIns="0" rIns="0" bIns="0" anchor="t"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2" name="Google Shape;42;p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9"/>
          <p:cNvSpPr/>
          <p:nvPr/>
        </p:nvSpPr>
        <p:spPr>
          <a:xfrm rot="-5400000">
            <a:off x="4240988" y="246209"/>
            <a:ext cx="5151227" cy="4654804"/>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9"/>
          <p:cNvSpPr txBox="1">
            <a:spLocks noGrp="1"/>
          </p:cNvSpPr>
          <p:nvPr>
            <p:ph type="body" idx="1"/>
          </p:nvPr>
        </p:nvSpPr>
        <p:spPr>
          <a:xfrm>
            <a:off x="1188725" y="4101500"/>
            <a:ext cx="6766500" cy="393600"/>
          </a:xfrm>
          <a:prstGeom prst="rect">
            <a:avLst/>
          </a:prstGeom>
        </p:spPr>
        <p:txBody>
          <a:bodyPr spcFirstLastPara="1" wrap="square" lIns="0" tIns="0" rIns="0" bIns="0" anchor="t" anchorCtr="0">
            <a:noAutofit/>
          </a:bodyPr>
          <a:lstStyle>
            <a:lvl1pPr marL="457200" lvl="0" indent="-228600" rtl="0">
              <a:spcBef>
                <a:spcPts val="360"/>
              </a:spcBef>
              <a:spcAft>
                <a:spcPts val="0"/>
              </a:spcAft>
              <a:buSzPts val="1600"/>
              <a:buNone/>
              <a:defRPr/>
            </a:lvl1pPr>
          </a:lstStyle>
          <a:p>
            <a:endParaRPr/>
          </a:p>
        </p:txBody>
      </p:sp>
      <p:sp>
        <p:nvSpPr>
          <p:cNvPr id="46" name="Google Shape;46;p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Dark 1" type="blank">
  <p:cSld name="BLANK">
    <p:spTree>
      <p:nvGrpSpPr>
        <p:cNvPr id="1" name="Shape 47"/>
        <p:cNvGrpSpPr/>
        <p:nvPr/>
      </p:nvGrpSpPr>
      <p:grpSpPr>
        <a:xfrm>
          <a:off x="0" y="0"/>
          <a:ext cx="0" cy="0"/>
          <a:chOff x="0" y="0"/>
          <a:chExt cx="0" cy="0"/>
        </a:xfrm>
      </p:grpSpPr>
      <p:sp>
        <p:nvSpPr>
          <p:cNvPr id="48" name="Google Shape;48;p10"/>
          <p:cNvSpPr/>
          <p:nvPr/>
        </p:nvSpPr>
        <p:spPr>
          <a:xfrm>
            <a:off x="0" y="9540"/>
            <a:ext cx="9144191" cy="513397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50000">
              <a:schemeClr val="accent1"/>
            </a:gs>
            <a:gs pos="100000">
              <a:schemeClr val="accent2"/>
            </a:gs>
          </a:gsLst>
          <a:lin ang="1680027"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88725" y="1028875"/>
            <a:ext cx="6766500" cy="15675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1pPr>
            <a:lvl2pPr lvl="1"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2pPr>
            <a:lvl3pPr lvl="2"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3pPr>
            <a:lvl4pPr lvl="3"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4pPr>
            <a:lvl5pPr lvl="4"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5pPr>
            <a:lvl6pPr lvl="5"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6pPr>
            <a:lvl7pPr lvl="6"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7pPr>
            <a:lvl8pPr lvl="7"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8pPr>
            <a:lvl9pPr lvl="8"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1188725" y="2851925"/>
            <a:ext cx="6766500" cy="15675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60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1pPr>
            <a:lvl2pPr marL="914400" lvl="1" indent="-330200" rtl="0">
              <a:lnSpc>
                <a:spcPct val="115000"/>
              </a:lnSpc>
              <a:spcBef>
                <a:spcPts val="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2pPr>
            <a:lvl3pPr marL="1371600" lvl="2"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3pPr>
            <a:lvl4pPr marL="1828800" lvl="3"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4pPr>
            <a:lvl5pPr marL="2286000" lvl="4"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5pPr>
            <a:lvl6pPr marL="2743200" lvl="5"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6pPr>
            <a:lvl7pPr marL="3200400" lvl="6"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7pPr>
            <a:lvl8pPr marL="3657600" lvl="7"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8pPr>
            <a:lvl9pPr marL="4114800" lvl="8"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dk2"/>
                </a:solidFill>
                <a:latin typeface="DM Serif Display"/>
                <a:ea typeface="DM Serif Display"/>
                <a:cs typeface="DM Serif Display"/>
                <a:sym typeface="DM Serif Display"/>
              </a:defRPr>
            </a:lvl1pPr>
            <a:lvl2pPr lvl="1" algn="r" rtl="0">
              <a:buNone/>
              <a:defRPr sz="1300">
                <a:solidFill>
                  <a:schemeClr val="dk2"/>
                </a:solidFill>
                <a:latin typeface="DM Serif Display"/>
                <a:ea typeface="DM Serif Display"/>
                <a:cs typeface="DM Serif Display"/>
                <a:sym typeface="DM Serif Display"/>
              </a:defRPr>
            </a:lvl2pPr>
            <a:lvl3pPr lvl="2" algn="r" rtl="0">
              <a:buNone/>
              <a:defRPr sz="1300">
                <a:solidFill>
                  <a:schemeClr val="dk2"/>
                </a:solidFill>
                <a:latin typeface="DM Serif Display"/>
                <a:ea typeface="DM Serif Display"/>
                <a:cs typeface="DM Serif Display"/>
                <a:sym typeface="DM Serif Display"/>
              </a:defRPr>
            </a:lvl3pPr>
            <a:lvl4pPr lvl="3" algn="r" rtl="0">
              <a:buNone/>
              <a:defRPr sz="1300">
                <a:solidFill>
                  <a:schemeClr val="dk2"/>
                </a:solidFill>
                <a:latin typeface="DM Serif Display"/>
                <a:ea typeface="DM Serif Display"/>
                <a:cs typeface="DM Serif Display"/>
                <a:sym typeface="DM Serif Display"/>
              </a:defRPr>
            </a:lvl4pPr>
            <a:lvl5pPr lvl="4" algn="r" rtl="0">
              <a:buNone/>
              <a:defRPr sz="1300">
                <a:solidFill>
                  <a:schemeClr val="dk2"/>
                </a:solidFill>
                <a:latin typeface="DM Serif Display"/>
                <a:ea typeface="DM Serif Display"/>
                <a:cs typeface="DM Serif Display"/>
                <a:sym typeface="DM Serif Display"/>
              </a:defRPr>
            </a:lvl5pPr>
            <a:lvl6pPr lvl="5" algn="r" rtl="0">
              <a:buNone/>
              <a:defRPr sz="1300">
                <a:solidFill>
                  <a:schemeClr val="dk2"/>
                </a:solidFill>
                <a:latin typeface="DM Serif Display"/>
                <a:ea typeface="DM Serif Display"/>
                <a:cs typeface="DM Serif Display"/>
                <a:sym typeface="DM Serif Display"/>
              </a:defRPr>
            </a:lvl6pPr>
            <a:lvl7pPr lvl="6" algn="r" rtl="0">
              <a:buNone/>
              <a:defRPr sz="1300">
                <a:solidFill>
                  <a:schemeClr val="dk2"/>
                </a:solidFill>
                <a:latin typeface="DM Serif Display"/>
                <a:ea typeface="DM Serif Display"/>
                <a:cs typeface="DM Serif Display"/>
                <a:sym typeface="DM Serif Display"/>
              </a:defRPr>
            </a:lvl7pPr>
            <a:lvl8pPr lvl="7" algn="r" rtl="0">
              <a:buNone/>
              <a:defRPr sz="1300">
                <a:solidFill>
                  <a:schemeClr val="dk2"/>
                </a:solidFill>
                <a:latin typeface="DM Serif Display"/>
                <a:ea typeface="DM Serif Display"/>
                <a:cs typeface="DM Serif Display"/>
                <a:sym typeface="DM Serif Display"/>
              </a:defRPr>
            </a:lvl8pPr>
            <a:lvl9pPr lvl="8" algn="r" rtl="0">
              <a:buNone/>
              <a:defRPr sz="1300">
                <a:solidFill>
                  <a:schemeClr val="dk2"/>
                </a:solidFill>
                <a:latin typeface="DM Serif Display"/>
                <a:ea typeface="DM Serif Display"/>
                <a:cs typeface="DM Serif Display"/>
                <a:sym typeface="DM Serif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 id="2147483661"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ctrTitle" idx="4294967295"/>
          </p:nvPr>
        </p:nvSpPr>
        <p:spPr>
          <a:xfrm>
            <a:off x="1188725" y="1911525"/>
            <a:ext cx="5587800" cy="94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solidFill>
                  <a:schemeClr val="accent6"/>
                </a:solidFill>
              </a:rPr>
              <a:t>Hello!</a:t>
            </a:r>
            <a:endParaRPr sz="7200">
              <a:solidFill>
                <a:schemeClr val="accent6"/>
              </a:solidFill>
            </a:endParaRPr>
          </a:p>
        </p:txBody>
      </p:sp>
      <p:sp>
        <p:nvSpPr>
          <p:cNvPr id="70" name="Google Shape;70;p16"/>
          <p:cNvSpPr txBox="1">
            <a:spLocks noGrp="1"/>
          </p:cNvSpPr>
          <p:nvPr>
            <p:ph type="subTitle" idx="4294967295"/>
          </p:nvPr>
        </p:nvSpPr>
        <p:spPr>
          <a:xfrm>
            <a:off x="1188725" y="2940725"/>
            <a:ext cx="6456300" cy="1596000"/>
          </a:xfrm>
          <a:prstGeom prst="rect">
            <a:avLst/>
          </a:prstGeom>
        </p:spPr>
        <p:txBody>
          <a:bodyPr spcFirstLastPara="1" wrap="square" lIns="0" tIns="0" rIns="0" bIns="0" anchor="t" anchorCtr="0">
            <a:noAutofit/>
          </a:bodyPr>
          <a:lstStyle/>
          <a:p>
            <a:pPr marL="0" lvl="0" indent="0" algn="l" rtl="0">
              <a:lnSpc>
                <a:spcPct val="100000"/>
              </a:lnSpc>
              <a:spcBef>
                <a:spcPts val="600"/>
              </a:spcBef>
              <a:spcAft>
                <a:spcPts val="0"/>
              </a:spcAft>
              <a:buNone/>
            </a:pPr>
            <a:r>
              <a:rPr lang="en" sz="1800"/>
              <a:t>Florin Vasiliu</a:t>
            </a:r>
            <a:endParaRPr sz="1800"/>
          </a:p>
          <a:p>
            <a:pPr marL="0" lvl="0" indent="0" algn="l" rtl="0">
              <a:lnSpc>
                <a:spcPct val="100000"/>
              </a:lnSpc>
              <a:spcBef>
                <a:spcPts val="600"/>
              </a:spcBef>
              <a:spcAft>
                <a:spcPts val="0"/>
              </a:spcAft>
              <a:buNone/>
            </a:pPr>
            <a:r>
              <a:rPr lang="en" sz="1800"/>
              <a:t>Casandra Carrizales</a:t>
            </a:r>
            <a:endParaRPr sz="1800"/>
          </a:p>
          <a:p>
            <a:pPr marL="0" lvl="0" indent="0" algn="l" rtl="0">
              <a:lnSpc>
                <a:spcPct val="100000"/>
              </a:lnSpc>
              <a:spcBef>
                <a:spcPts val="600"/>
              </a:spcBef>
              <a:spcAft>
                <a:spcPts val="0"/>
              </a:spcAft>
              <a:buNone/>
            </a:pPr>
            <a:r>
              <a:rPr lang="en" sz="1800"/>
              <a:t>Chunyi Shi</a:t>
            </a:r>
            <a:endParaRPr sz="1800"/>
          </a:p>
          <a:p>
            <a:pPr marL="0" lvl="0" indent="0" algn="l" rtl="0">
              <a:lnSpc>
                <a:spcPct val="100000"/>
              </a:lnSpc>
              <a:spcBef>
                <a:spcPts val="600"/>
              </a:spcBef>
              <a:spcAft>
                <a:spcPts val="0"/>
              </a:spcAft>
              <a:buClr>
                <a:schemeClr val="dk1"/>
              </a:buClr>
              <a:buSzPts val="1100"/>
              <a:buFont typeface="Arial"/>
              <a:buNone/>
            </a:pPr>
            <a:r>
              <a:rPr lang="en" sz="1800"/>
              <a:t>We are here because I love to give presentations. </a:t>
            </a:r>
            <a:endParaRPr sz="1800"/>
          </a:p>
          <a:p>
            <a:pPr marL="0" lvl="0" indent="0" algn="l" rtl="0">
              <a:lnSpc>
                <a:spcPct val="100000"/>
              </a:lnSpc>
              <a:spcBef>
                <a:spcPts val="600"/>
              </a:spcBef>
              <a:spcAft>
                <a:spcPts val="0"/>
              </a:spcAft>
              <a:buClr>
                <a:schemeClr val="dk1"/>
              </a:buClr>
              <a:buSzPts val="1100"/>
              <a:buFont typeface="Arial"/>
              <a:buNone/>
            </a:pPr>
            <a:r>
              <a:rPr lang="en" sz="1800"/>
              <a:t>You can find me at Rice University DataBootcamp</a:t>
            </a:r>
            <a:endParaRPr sz="1800"/>
          </a:p>
        </p:txBody>
      </p:sp>
      <p:sp>
        <p:nvSpPr>
          <p:cNvPr id="71" name="Google Shape;71;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body" idx="1"/>
          </p:nvPr>
        </p:nvSpPr>
        <p:spPr>
          <a:xfrm>
            <a:off x="1188725" y="1231800"/>
            <a:ext cx="6766500" cy="267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a:solidFill>
                  <a:srgbClr val="FFFFFF"/>
                </a:solidFill>
              </a:rPr>
              <a:t>This similarity is apparent in Dow Jones prior to 2008 financial crisis. </a:t>
            </a:r>
            <a:endParaRPr sz="1400">
              <a:solidFill>
                <a:srgbClr val="FFFFFF"/>
              </a:solidFill>
            </a:endParaRPr>
          </a:p>
        </p:txBody>
      </p:sp>
      <p:sp>
        <p:nvSpPr>
          <p:cNvPr id="155" name="Google Shape;155;p2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56" name="Google Shape;156;p25"/>
          <p:cNvPicPr preferRelativeResize="0"/>
          <p:nvPr/>
        </p:nvPicPr>
        <p:blipFill>
          <a:blip r:embed="rId3">
            <a:alphaModFix/>
          </a:blip>
          <a:stretch>
            <a:fillRect/>
          </a:stretch>
        </p:blipFill>
        <p:spPr>
          <a:xfrm>
            <a:off x="2514600" y="1930450"/>
            <a:ext cx="4114800" cy="274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body" idx="1"/>
          </p:nvPr>
        </p:nvSpPr>
        <p:spPr>
          <a:xfrm>
            <a:off x="1188725" y="2851925"/>
            <a:ext cx="3183600" cy="1567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62" name="Google Shape;162;p26"/>
          <p:cNvSpPr txBox="1">
            <a:spLocks noGrp="1"/>
          </p:cNvSpPr>
          <p:nvPr>
            <p:ph type="title"/>
          </p:nvPr>
        </p:nvSpPr>
        <p:spPr>
          <a:xfrm>
            <a:off x="1188725" y="1028875"/>
            <a:ext cx="6766500" cy="756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accent6"/>
                </a:solidFill>
              </a:rPr>
              <a:t>        Comparison </a:t>
            </a:r>
            <a:endParaRPr/>
          </a:p>
        </p:txBody>
      </p:sp>
      <p:sp>
        <p:nvSpPr>
          <p:cNvPr id="163" name="Google Shape;163;p26"/>
          <p:cNvSpPr txBox="1">
            <a:spLocks noGrp="1"/>
          </p:cNvSpPr>
          <p:nvPr>
            <p:ph type="body" idx="2"/>
          </p:nvPr>
        </p:nvSpPr>
        <p:spPr>
          <a:xfrm>
            <a:off x="4771764" y="2851925"/>
            <a:ext cx="3183600" cy="1567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coal, ebony, and of outer space. It is the darkest color, the result of the absence of or complete absorption of light.</a:t>
            </a:r>
            <a:endParaRPr/>
          </a:p>
        </p:txBody>
      </p:sp>
      <p:sp>
        <p:nvSpPr>
          <p:cNvPr id="164" name="Google Shape;164;p2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165" name="Google Shape;165;p26"/>
          <p:cNvPicPr preferRelativeResize="0"/>
          <p:nvPr/>
        </p:nvPicPr>
        <p:blipFill>
          <a:blip r:embed="rId3">
            <a:alphaModFix/>
          </a:blip>
          <a:stretch>
            <a:fillRect/>
          </a:stretch>
        </p:blipFill>
        <p:spPr>
          <a:xfrm>
            <a:off x="4771775" y="2632475"/>
            <a:ext cx="3459187" cy="2306125"/>
          </a:xfrm>
          <a:prstGeom prst="rect">
            <a:avLst/>
          </a:prstGeom>
          <a:noFill/>
          <a:ln>
            <a:noFill/>
          </a:ln>
        </p:spPr>
      </p:pic>
      <p:pic>
        <p:nvPicPr>
          <p:cNvPr id="166" name="Google Shape;166;p26"/>
          <p:cNvPicPr preferRelativeResize="0"/>
          <p:nvPr/>
        </p:nvPicPr>
        <p:blipFill>
          <a:blip r:embed="rId4">
            <a:alphaModFix/>
          </a:blip>
          <a:stretch>
            <a:fillRect/>
          </a:stretch>
        </p:blipFill>
        <p:spPr>
          <a:xfrm>
            <a:off x="1130650" y="2632475"/>
            <a:ext cx="3459187" cy="2306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body" idx="1"/>
          </p:nvPr>
        </p:nvSpPr>
        <p:spPr>
          <a:xfrm>
            <a:off x="1188725" y="2851925"/>
            <a:ext cx="3183600" cy="1567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a:p>
        </p:txBody>
      </p:sp>
      <p:sp>
        <p:nvSpPr>
          <p:cNvPr id="172" name="Google Shape;172;p27"/>
          <p:cNvSpPr txBox="1">
            <a:spLocks noGrp="1"/>
          </p:cNvSpPr>
          <p:nvPr>
            <p:ph type="title"/>
          </p:nvPr>
        </p:nvSpPr>
        <p:spPr>
          <a:xfrm>
            <a:off x="1188725" y="1028875"/>
            <a:ext cx="6766500" cy="756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accent6"/>
                </a:solidFill>
              </a:rPr>
              <a:t>        Correlation </a:t>
            </a:r>
            <a:endParaRPr/>
          </a:p>
        </p:txBody>
      </p:sp>
      <p:sp>
        <p:nvSpPr>
          <p:cNvPr id="173" name="Google Shape;173;p27"/>
          <p:cNvSpPr txBox="1">
            <a:spLocks noGrp="1"/>
          </p:cNvSpPr>
          <p:nvPr>
            <p:ph type="body" idx="2"/>
          </p:nvPr>
        </p:nvSpPr>
        <p:spPr>
          <a:xfrm>
            <a:off x="4771764" y="2851925"/>
            <a:ext cx="3183600" cy="1567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a:p>
        </p:txBody>
      </p:sp>
      <p:sp>
        <p:nvSpPr>
          <p:cNvPr id="174" name="Google Shape;174;p2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175" name="Google Shape;175;p27"/>
          <p:cNvPicPr preferRelativeResize="0"/>
          <p:nvPr/>
        </p:nvPicPr>
        <p:blipFill>
          <a:blip r:embed="rId3">
            <a:alphaModFix/>
          </a:blip>
          <a:stretch>
            <a:fillRect/>
          </a:stretch>
        </p:blipFill>
        <p:spPr>
          <a:xfrm>
            <a:off x="2514575" y="2264075"/>
            <a:ext cx="4114800" cy="274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1188725" y="1028875"/>
            <a:ext cx="6766500" cy="1567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Initial Conclusion</a:t>
            </a:r>
            <a:endParaRPr/>
          </a:p>
        </p:txBody>
      </p:sp>
      <p:sp>
        <p:nvSpPr>
          <p:cNvPr id="181" name="Google Shape;181;p28"/>
          <p:cNvSpPr txBox="1">
            <a:spLocks noGrp="1"/>
          </p:cNvSpPr>
          <p:nvPr>
            <p:ph type="body" idx="1"/>
          </p:nvPr>
        </p:nvSpPr>
        <p:spPr>
          <a:xfrm>
            <a:off x="1188725" y="2851925"/>
            <a:ext cx="2031600" cy="1567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solidFill>
                  <a:schemeClr val="accent6"/>
                </a:solidFill>
              </a:rPr>
              <a:t>Before Crisis</a:t>
            </a:r>
            <a:endParaRPr b="1">
              <a:solidFill>
                <a:schemeClr val="accent6"/>
              </a:solidFill>
            </a:endParaRPr>
          </a:p>
          <a:p>
            <a:pPr marL="0" lvl="0" indent="0" algn="l" rtl="0">
              <a:spcBef>
                <a:spcPts val="600"/>
              </a:spcBef>
              <a:spcAft>
                <a:spcPts val="0"/>
              </a:spcAft>
              <a:buNone/>
            </a:pPr>
            <a:r>
              <a:rPr lang="en"/>
              <a:t>It appears there is a strong correlation between two indicators before 2008 financial crisis. </a:t>
            </a:r>
            <a:endParaRPr/>
          </a:p>
        </p:txBody>
      </p:sp>
      <p:sp>
        <p:nvSpPr>
          <p:cNvPr id="182" name="Google Shape;182;p28"/>
          <p:cNvSpPr txBox="1">
            <a:spLocks noGrp="1"/>
          </p:cNvSpPr>
          <p:nvPr>
            <p:ph type="body" idx="2"/>
          </p:nvPr>
        </p:nvSpPr>
        <p:spPr>
          <a:xfrm>
            <a:off x="3524053" y="2851925"/>
            <a:ext cx="2031600" cy="1567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solidFill>
                  <a:schemeClr val="accent6"/>
                </a:solidFill>
              </a:rPr>
              <a:t>After Crisis</a:t>
            </a:r>
            <a:endParaRPr b="1">
              <a:solidFill>
                <a:schemeClr val="accent6"/>
              </a:solidFill>
            </a:endParaRPr>
          </a:p>
          <a:p>
            <a:pPr marL="0" lvl="0" indent="0" algn="l" rtl="0">
              <a:spcBef>
                <a:spcPts val="600"/>
              </a:spcBef>
              <a:spcAft>
                <a:spcPts val="0"/>
              </a:spcAft>
              <a:buNone/>
            </a:pPr>
            <a:r>
              <a:rPr lang="en"/>
              <a:t>The strength of correlation is less indicative after 2008 financial crisis. </a:t>
            </a:r>
            <a:endParaRPr/>
          </a:p>
        </p:txBody>
      </p:sp>
      <p:sp>
        <p:nvSpPr>
          <p:cNvPr id="183" name="Google Shape;183;p28"/>
          <p:cNvSpPr txBox="1">
            <a:spLocks noGrp="1"/>
          </p:cNvSpPr>
          <p:nvPr>
            <p:ph type="body" idx="3"/>
          </p:nvPr>
        </p:nvSpPr>
        <p:spPr>
          <a:xfrm>
            <a:off x="5859380" y="2851925"/>
            <a:ext cx="2031600" cy="1567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solidFill>
                  <a:schemeClr val="accent6"/>
                </a:solidFill>
              </a:rPr>
              <a:t>Correlation over Time</a:t>
            </a:r>
            <a:endParaRPr b="1">
              <a:solidFill>
                <a:schemeClr val="accent6"/>
              </a:solidFill>
            </a:endParaRPr>
          </a:p>
          <a:p>
            <a:pPr marL="0" lvl="0" indent="0" algn="l" rtl="0">
              <a:spcBef>
                <a:spcPts val="600"/>
              </a:spcBef>
              <a:spcAft>
                <a:spcPts val="0"/>
              </a:spcAft>
              <a:buNone/>
            </a:pPr>
            <a:r>
              <a:rPr lang="en"/>
              <a:t>Overtime we see both variables evolve in different ways. The change occurred after 2008.</a:t>
            </a:r>
            <a:endParaRPr/>
          </a:p>
          <a:p>
            <a:pPr marL="0" lvl="0" indent="0" algn="l" rtl="0">
              <a:spcBef>
                <a:spcPts val="600"/>
              </a:spcBef>
              <a:spcAft>
                <a:spcPts val="0"/>
              </a:spcAft>
              <a:buNone/>
            </a:pPr>
            <a:endParaRPr/>
          </a:p>
        </p:txBody>
      </p:sp>
      <p:sp>
        <p:nvSpPr>
          <p:cNvPr id="184" name="Google Shape;184;p2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body" idx="1"/>
          </p:nvPr>
        </p:nvSpPr>
        <p:spPr>
          <a:xfrm>
            <a:off x="1188725" y="1231800"/>
            <a:ext cx="6766500" cy="267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a:solidFill>
                  <a:srgbClr val="FFFFFF"/>
                </a:solidFill>
              </a:rPr>
              <a:t>Narrowing down from the bigger picture, this is a closer look emphasizing market correlation before 2008.</a:t>
            </a:r>
            <a:endParaRPr sz="1400">
              <a:solidFill>
                <a:srgbClr val="FFFFFF"/>
              </a:solidFill>
            </a:endParaRPr>
          </a:p>
        </p:txBody>
      </p:sp>
      <p:sp>
        <p:nvSpPr>
          <p:cNvPr id="190" name="Google Shape;190;p2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191" name="Google Shape;191;p29"/>
          <p:cNvPicPr preferRelativeResize="0"/>
          <p:nvPr/>
        </p:nvPicPr>
        <p:blipFill>
          <a:blip r:embed="rId3">
            <a:alphaModFix/>
          </a:blip>
          <a:stretch>
            <a:fillRect/>
          </a:stretch>
        </p:blipFill>
        <p:spPr>
          <a:xfrm>
            <a:off x="2514575" y="1930450"/>
            <a:ext cx="4114800" cy="274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body" idx="1"/>
          </p:nvPr>
        </p:nvSpPr>
        <p:spPr>
          <a:xfrm>
            <a:off x="1188725" y="1231800"/>
            <a:ext cx="6766500" cy="267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a:solidFill>
                  <a:srgbClr val="FFFFFF"/>
                </a:solidFill>
              </a:rPr>
              <a:t>The regression line suggest there is a positive correlation between gas price and stock market. </a:t>
            </a:r>
            <a:endParaRPr sz="1400">
              <a:solidFill>
                <a:srgbClr val="FFFFFF"/>
              </a:solidFill>
            </a:endParaRPr>
          </a:p>
        </p:txBody>
      </p:sp>
      <p:sp>
        <p:nvSpPr>
          <p:cNvPr id="197" name="Google Shape;197;p3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198" name="Google Shape;198;p30"/>
          <p:cNvPicPr preferRelativeResize="0"/>
          <p:nvPr/>
        </p:nvPicPr>
        <p:blipFill>
          <a:blip r:embed="rId3">
            <a:alphaModFix/>
          </a:blip>
          <a:stretch>
            <a:fillRect/>
          </a:stretch>
        </p:blipFill>
        <p:spPr>
          <a:xfrm>
            <a:off x="2514575" y="1930450"/>
            <a:ext cx="4114800" cy="2743200"/>
          </a:xfrm>
          <a:prstGeom prst="rect">
            <a:avLst/>
          </a:prstGeom>
          <a:noFill/>
          <a:ln>
            <a:noFill/>
          </a:ln>
        </p:spPr>
      </p:pic>
      <p:pic>
        <p:nvPicPr>
          <p:cNvPr id="199" name="Google Shape;199;p30"/>
          <p:cNvPicPr preferRelativeResize="0"/>
          <p:nvPr/>
        </p:nvPicPr>
        <p:blipFill>
          <a:blip r:embed="rId4">
            <a:alphaModFix/>
          </a:blip>
          <a:stretch>
            <a:fillRect/>
          </a:stretch>
        </p:blipFill>
        <p:spPr>
          <a:xfrm>
            <a:off x="2514575" y="1930450"/>
            <a:ext cx="4114800" cy="2743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ctrTitle" idx="4294967295"/>
          </p:nvPr>
        </p:nvSpPr>
        <p:spPr>
          <a:xfrm>
            <a:off x="1188725" y="1746600"/>
            <a:ext cx="67665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9600">
                <a:solidFill>
                  <a:schemeClr val="dk1"/>
                </a:solidFill>
              </a:rPr>
              <a:t>0.64</a:t>
            </a:r>
            <a:endParaRPr sz="9600">
              <a:solidFill>
                <a:schemeClr val="dk1"/>
              </a:solidFill>
            </a:endParaRPr>
          </a:p>
        </p:txBody>
      </p:sp>
      <p:sp>
        <p:nvSpPr>
          <p:cNvPr id="205" name="Google Shape;205;p31"/>
          <p:cNvSpPr txBox="1">
            <a:spLocks noGrp="1"/>
          </p:cNvSpPr>
          <p:nvPr>
            <p:ph type="subTitle" idx="4294967295"/>
          </p:nvPr>
        </p:nvSpPr>
        <p:spPr>
          <a:xfrm>
            <a:off x="1188725" y="3003302"/>
            <a:ext cx="6766500" cy="393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Whoa! That’s a big number, do you believe it?</a:t>
            </a:r>
            <a:endParaRPr/>
          </a:p>
        </p:txBody>
      </p:sp>
      <p:sp>
        <p:nvSpPr>
          <p:cNvPr id="206" name="Google Shape;206;p3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16</a:t>
            </a:fld>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body" idx="1"/>
          </p:nvPr>
        </p:nvSpPr>
        <p:spPr>
          <a:xfrm>
            <a:off x="1188725" y="1231800"/>
            <a:ext cx="6766500" cy="267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a:solidFill>
                  <a:srgbClr val="FFFFFF"/>
                </a:solidFill>
              </a:rPr>
              <a:t>Narrowing down from the bigger picture, this is a closer look emphasizing market correlation after 2008.</a:t>
            </a:r>
            <a:endParaRPr sz="1400">
              <a:solidFill>
                <a:srgbClr val="FFFFFF"/>
              </a:solidFill>
            </a:endParaRPr>
          </a:p>
        </p:txBody>
      </p:sp>
      <p:sp>
        <p:nvSpPr>
          <p:cNvPr id="212" name="Google Shape;212;p3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213" name="Google Shape;213;p32"/>
          <p:cNvPicPr preferRelativeResize="0"/>
          <p:nvPr/>
        </p:nvPicPr>
        <p:blipFill>
          <a:blip r:embed="rId3">
            <a:alphaModFix/>
          </a:blip>
          <a:stretch>
            <a:fillRect/>
          </a:stretch>
        </p:blipFill>
        <p:spPr>
          <a:xfrm>
            <a:off x="2514575" y="1930450"/>
            <a:ext cx="4114800" cy="2743200"/>
          </a:xfrm>
          <a:prstGeom prst="rect">
            <a:avLst/>
          </a:prstGeom>
          <a:noFill/>
          <a:ln>
            <a:noFill/>
          </a:ln>
        </p:spPr>
      </p:pic>
      <p:pic>
        <p:nvPicPr>
          <p:cNvPr id="214" name="Google Shape;214;p32"/>
          <p:cNvPicPr preferRelativeResize="0"/>
          <p:nvPr/>
        </p:nvPicPr>
        <p:blipFill>
          <a:blip r:embed="rId4">
            <a:alphaModFix/>
          </a:blip>
          <a:stretch>
            <a:fillRect/>
          </a:stretch>
        </p:blipFill>
        <p:spPr>
          <a:xfrm>
            <a:off x="2514575" y="1930450"/>
            <a:ext cx="4114800" cy="2743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3"/>
          <p:cNvSpPr txBox="1">
            <a:spLocks noGrp="1"/>
          </p:cNvSpPr>
          <p:nvPr>
            <p:ph type="body" idx="1"/>
          </p:nvPr>
        </p:nvSpPr>
        <p:spPr>
          <a:xfrm>
            <a:off x="1188725" y="1231800"/>
            <a:ext cx="6766500" cy="267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a:solidFill>
                  <a:srgbClr val="FFFFFF"/>
                </a:solidFill>
              </a:rPr>
              <a:t>The regression line suggest there is a negative correlation between gas price and stock market. </a:t>
            </a:r>
            <a:endParaRPr sz="1400">
              <a:solidFill>
                <a:srgbClr val="FFFFFF"/>
              </a:solidFill>
            </a:endParaRPr>
          </a:p>
        </p:txBody>
      </p:sp>
      <p:sp>
        <p:nvSpPr>
          <p:cNvPr id="220" name="Google Shape;220;p3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221" name="Google Shape;221;p33"/>
          <p:cNvPicPr preferRelativeResize="0"/>
          <p:nvPr/>
        </p:nvPicPr>
        <p:blipFill>
          <a:blip r:embed="rId3">
            <a:alphaModFix/>
          </a:blip>
          <a:stretch>
            <a:fillRect/>
          </a:stretch>
        </p:blipFill>
        <p:spPr>
          <a:xfrm>
            <a:off x="2514575" y="1930450"/>
            <a:ext cx="4114800" cy="2743200"/>
          </a:xfrm>
          <a:prstGeom prst="rect">
            <a:avLst/>
          </a:prstGeom>
          <a:noFill/>
          <a:ln>
            <a:noFill/>
          </a:ln>
        </p:spPr>
      </p:pic>
      <p:pic>
        <p:nvPicPr>
          <p:cNvPr id="222" name="Google Shape;222;p33"/>
          <p:cNvPicPr preferRelativeResize="0"/>
          <p:nvPr/>
        </p:nvPicPr>
        <p:blipFill>
          <a:blip r:embed="rId4">
            <a:alphaModFix/>
          </a:blip>
          <a:stretch>
            <a:fillRect/>
          </a:stretch>
        </p:blipFill>
        <p:spPr>
          <a:xfrm>
            <a:off x="2514575" y="1930450"/>
            <a:ext cx="4114800" cy="2743200"/>
          </a:xfrm>
          <a:prstGeom prst="rect">
            <a:avLst/>
          </a:prstGeom>
          <a:noFill/>
          <a:ln>
            <a:noFill/>
          </a:ln>
        </p:spPr>
      </p:pic>
      <p:pic>
        <p:nvPicPr>
          <p:cNvPr id="223" name="Google Shape;223;p33"/>
          <p:cNvPicPr preferRelativeResize="0"/>
          <p:nvPr/>
        </p:nvPicPr>
        <p:blipFill>
          <a:blip r:embed="rId5">
            <a:alphaModFix/>
          </a:blip>
          <a:stretch>
            <a:fillRect/>
          </a:stretch>
        </p:blipFill>
        <p:spPr>
          <a:xfrm>
            <a:off x="2514600" y="1930450"/>
            <a:ext cx="4114800" cy="2743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ctrTitle" idx="4294967295"/>
          </p:nvPr>
        </p:nvSpPr>
        <p:spPr>
          <a:xfrm>
            <a:off x="1188725" y="1746600"/>
            <a:ext cx="67665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9600">
                <a:solidFill>
                  <a:schemeClr val="dk1"/>
                </a:solidFill>
              </a:rPr>
              <a:t>-0.39</a:t>
            </a:r>
            <a:endParaRPr sz="9600">
              <a:solidFill>
                <a:schemeClr val="dk1"/>
              </a:solidFill>
            </a:endParaRPr>
          </a:p>
        </p:txBody>
      </p:sp>
      <p:sp>
        <p:nvSpPr>
          <p:cNvPr id="229" name="Google Shape;229;p34"/>
          <p:cNvSpPr txBox="1">
            <a:spLocks noGrp="1"/>
          </p:cNvSpPr>
          <p:nvPr>
            <p:ph type="subTitle" idx="4294967295"/>
          </p:nvPr>
        </p:nvSpPr>
        <p:spPr>
          <a:xfrm>
            <a:off x="1188725" y="3003302"/>
            <a:ext cx="6766500" cy="393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Whoa! That’s very different than the relationship before 2008 financial crisis. Do you agree?</a:t>
            </a:r>
            <a:endParaRPr/>
          </a:p>
        </p:txBody>
      </p:sp>
      <p:sp>
        <p:nvSpPr>
          <p:cNvPr id="230" name="Google Shape;230;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19</a:t>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ctrTitle"/>
          </p:nvPr>
        </p:nvSpPr>
        <p:spPr>
          <a:xfrm>
            <a:off x="1188725" y="2380200"/>
            <a:ext cx="6766500" cy="1685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The Relationship between </a:t>
            </a:r>
            <a:r>
              <a:rPr lang="en" b="1">
                <a:solidFill>
                  <a:srgbClr val="F1C232"/>
                </a:solidFill>
              </a:rPr>
              <a:t>Dow Jones </a:t>
            </a:r>
            <a:r>
              <a:rPr lang="en">
                <a:solidFill>
                  <a:srgbClr val="FFFFFF"/>
                </a:solidFill>
              </a:rPr>
              <a:t>and</a:t>
            </a:r>
            <a:r>
              <a:rPr lang="en" b="1">
                <a:solidFill>
                  <a:srgbClr val="FFFFFF"/>
                </a:solidFill>
              </a:rPr>
              <a:t> </a:t>
            </a:r>
            <a:r>
              <a:rPr lang="en" b="1">
                <a:solidFill>
                  <a:srgbClr val="F1C232"/>
                </a:solidFill>
              </a:rPr>
              <a:t>Gas Price</a:t>
            </a:r>
            <a:endParaRPr b="1">
              <a:solidFill>
                <a:srgbClr val="F1C23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5"/>
          <p:cNvSpPr txBox="1">
            <a:spLocks noGrp="1"/>
          </p:cNvSpPr>
          <p:nvPr>
            <p:ph type="body" idx="1"/>
          </p:nvPr>
        </p:nvSpPr>
        <p:spPr>
          <a:xfrm>
            <a:off x="1188725" y="2851925"/>
            <a:ext cx="3183600" cy="1567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236" name="Google Shape;236;p35"/>
          <p:cNvSpPr txBox="1">
            <a:spLocks noGrp="1"/>
          </p:cNvSpPr>
          <p:nvPr>
            <p:ph type="title"/>
          </p:nvPr>
        </p:nvSpPr>
        <p:spPr>
          <a:xfrm>
            <a:off x="1188725" y="1028875"/>
            <a:ext cx="6766500" cy="756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accent6"/>
                </a:solidFill>
              </a:rPr>
              <a:t>        Comparison </a:t>
            </a:r>
            <a:endParaRPr/>
          </a:p>
        </p:txBody>
      </p:sp>
      <p:sp>
        <p:nvSpPr>
          <p:cNvPr id="237" name="Google Shape;237;p35"/>
          <p:cNvSpPr txBox="1">
            <a:spLocks noGrp="1"/>
          </p:cNvSpPr>
          <p:nvPr>
            <p:ph type="body" idx="2"/>
          </p:nvPr>
        </p:nvSpPr>
        <p:spPr>
          <a:xfrm>
            <a:off x="4771764" y="2851925"/>
            <a:ext cx="3183600" cy="1567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coal, ebony, and of outer space. It is the darkest color, the result of the absence of or complete absorption of light.</a:t>
            </a:r>
            <a:endParaRPr/>
          </a:p>
        </p:txBody>
      </p:sp>
      <p:sp>
        <p:nvSpPr>
          <p:cNvPr id="238" name="Google Shape;238;p3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pic>
        <p:nvPicPr>
          <p:cNvPr id="239" name="Google Shape;239;p35"/>
          <p:cNvPicPr preferRelativeResize="0"/>
          <p:nvPr/>
        </p:nvPicPr>
        <p:blipFill>
          <a:blip r:embed="rId3">
            <a:alphaModFix/>
          </a:blip>
          <a:stretch>
            <a:fillRect/>
          </a:stretch>
        </p:blipFill>
        <p:spPr>
          <a:xfrm>
            <a:off x="4771775" y="2632475"/>
            <a:ext cx="3459187" cy="2306125"/>
          </a:xfrm>
          <a:prstGeom prst="rect">
            <a:avLst/>
          </a:prstGeom>
          <a:noFill/>
          <a:ln>
            <a:noFill/>
          </a:ln>
        </p:spPr>
      </p:pic>
      <p:pic>
        <p:nvPicPr>
          <p:cNvPr id="240" name="Google Shape;240;p35"/>
          <p:cNvPicPr preferRelativeResize="0"/>
          <p:nvPr/>
        </p:nvPicPr>
        <p:blipFill>
          <a:blip r:embed="rId4">
            <a:alphaModFix/>
          </a:blip>
          <a:stretch>
            <a:fillRect/>
          </a:stretch>
        </p:blipFill>
        <p:spPr>
          <a:xfrm>
            <a:off x="1130650" y="2632475"/>
            <a:ext cx="3459187" cy="2306125"/>
          </a:xfrm>
          <a:prstGeom prst="rect">
            <a:avLst/>
          </a:prstGeom>
          <a:noFill/>
          <a:ln>
            <a:noFill/>
          </a:ln>
        </p:spPr>
      </p:pic>
      <p:pic>
        <p:nvPicPr>
          <p:cNvPr id="241" name="Google Shape;241;p35"/>
          <p:cNvPicPr preferRelativeResize="0"/>
          <p:nvPr/>
        </p:nvPicPr>
        <p:blipFill>
          <a:blip r:embed="rId5">
            <a:alphaModFix/>
          </a:blip>
          <a:stretch>
            <a:fillRect/>
          </a:stretch>
        </p:blipFill>
        <p:spPr>
          <a:xfrm>
            <a:off x="4771775" y="2632475"/>
            <a:ext cx="3459176" cy="2306125"/>
          </a:xfrm>
          <a:prstGeom prst="rect">
            <a:avLst/>
          </a:prstGeom>
          <a:noFill/>
          <a:ln>
            <a:noFill/>
          </a:ln>
        </p:spPr>
      </p:pic>
      <p:pic>
        <p:nvPicPr>
          <p:cNvPr id="242" name="Google Shape;242;p35"/>
          <p:cNvPicPr preferRelativeResize="0"/>
          <p:nvPr/>
        </p:nvPicPr>
        <p:blipFill>
          <a:blip r:embed="rId6">
            <a:alphaModFix/>
          </a:blip>
          <a:stretch>
            <a:fillRect/>
          </a:stretch>
        </p:blipFill>
        <p:spPr>
          <a:xfrm>
            <a:off x="1010850" y="2632475"/>
            <a:ext cx="3578975" cy="2306125"/>
          </a:xfrm>
          <a:prstGeom prst="rect">
            <a:avLst/>
          </a:prstGeom>
          <a:noFill/>
          <a:ln>
            <a:noFill/>
          </a:ln>
        </p:spPr>
      </p:pic>
      <p:pic>
        <p:nvPicPr>
          <p:cNvPr id="243" name="Google Shape;243;p35"/>
          <p:cNvPicPr preferRelativeResize="0"/>
          <p:nvPr/>
        </p:nvPicPr>
        <p:blipFill>
          <a:blip r:embed="rId7">
            <a:alphaModFix/>
          </a:blip>
          <a:stretch>
            <a:fillRect/>
          </a:stretch>
        </p:blipFill>
        <p:spPr>
          <a:xfrm>
            <a:off x="4767524" y="2632475"/>
            <a:ext cx="3459175" cy="230610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6"/>
          <p:cNvSpPr txBox="1">
            <a:spLocks noGrp="1"/>
          </p:cNvSpPr>
          <p:nvPr>
            <p:ph type="ctrTitle" idx="4294967295"/>
          </p:nvPr>
        </p:nvSpPr>
        <p:spPr>
          <a:xfrm>
            <a:off x="1188725" y="1079700"/>
            <a:ext cx="6766500" cy="463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t>Conclusions</a:t>
            </a:r>
            <a:r>
              <a:rPr lang="en" sz="3600" dirty="0"/>
              <a:t>:</a:t>
            </a:r>
            <a:endParaRPr sz="3600" dirty="0"/>
          </a:p>
        </p:txBody>
      </p:sp>
      <p:sp>
        <p:nvSpPr>
          <p:cNvPr id="249" name="Google Shape;249;p36"/>
          <p:cNvSpPr txBox="1">
            <a:spLocks noGrp="1"/>
          </p:cNvSpPr>
          <p:nvPr>
            <p:ph type="subTitle" idx="4294967295"/>
          </p:nvPr>
        </p:nvSpPr>
        <p:spPr>
          <a:xfrm>
            <a:off x="1231233" y="1487507"/>
            <a:ext cx="6766500" cy="1526747"/>
          </a:xfrm>
          <a:prstGeom prst="rect">
            <a:avLst/>
          </a:prstGeom>
        </p:spPr>
        <p:txBody>
          <a:bodyPr spcFirstLastPara="1" wrap="square" lIns="0" tIns="0" rIns="0" bIns="0" anchor="t" anchorCtr="0">
            <a:noAutofit/>
          </a:bodyPr>
          <a:lstStyle/>
          <a:p>
            <a:pPr marL="342900" lvl="0" indent="-342900" algn="l" rtl="0">
              <a:spcBef>
                <a:spcPts val="600"/>
              </a:spcBef>
              <a:spcAft>
                <a:spcPts val="0"/>
              </a:spcAft>
              <a:buAutoNum type="arabicPeriod"/>
            </a:pPr>
            <a:r>
              <a:rPr lang="en" sz="1400" dirty="0"/>
              <a:t>Market value before the 2008 crisis was highly dependent on oil price, </a:t>
            </a:r>
            <a:r>
              <a:rPr lang="en-US" sz="1400" dirty="0"/>
              <a:t>probably because the main influence in the Dow Jones stock exchange was the oil and gas industry.</a:t>
            </a:r>
            <a:endParaRPr lang="en" sz="1400" dirty="0"/>
          </a:p>
          <a:p>
            <a:pPr marL="342900" lvl="0" indent="-342900" algn="l" rtl="0">
              <a:spcBef>
                <a:spcPts val="600"/>
              </a:spcBef>
              <a:spcAft>
                <a:spcPts val="0"/>
              </a:spcAft>
              <a:buAutoNum type="arabicPeriod"/>
            </a:pPr>
            <a:r>
              <a:rPr lang="en" sz="1400" dirty="0"/>
              <a:t>Market value after the 2008 crisis became independent of oil price, potentially due to the emergence of other industries.</a:t>
            </a:r>
          </a:p>
        </p:txBody>
      </p:sp>
      <p:sp>
        <p:nvSpPr>
          <p:cNvPr id="254" name="Google Shape;254;p3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38"/>
          <p:cNvPicPr preferRelativeResize="0"/>
          <p:nvPr/>
        </p:nvPicPr>
        <p:blipFill rotWithShape="1">
          <a:blip r:embed="rId3">
            <a:alphaModFix amt="40000"/>
          </a:blip>
          <a:srcRect t="31971" b="24565"/>
          <a:stretch/>
        </p:blipFill>
        <p:spPr>
          <a:xfrm flipH="1">
            <a:off x="0" y="2"/>
            <a:ext cx="9144000" cy="5143501"/>
          </a:xfrm>
          <a:prstGeom prst="rect">
            <a:avLst/>
          </a:prstGeom>
          <a:noFill/>
          <a:ln>
            <a:noFill/>
          </a:ln>
        </p:spPr>
      </p:pic>
      <p:sp>
        <p:nvSpPr>
          <p:cNvPr id="272" name="Google Shape;272;p38"/>
          <p:cNvSpPr txBox="1">
            <a:spLocks noGrp="1"/>
          </p:cNvSpPr>
          <p:nvPr>
            <p:ph type="ctrTitle" idx="4294967295"/>
          </p:nvPr>
        </p:nvSpPr>
        <p:spPr>
          <a:xfrm>
            <a:off x="1188725" y="1911525"/>
            <a:ext cx="5587800" cy="94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solidFill>
                  <a:schemeClr val="accent6"/>
                </a:solidFill>
              </a:rPr>
              <a:t>Thanks!</a:t>
            </a:r>
            <a:endParaRPr sz="7200">
              <a:solidFill>
                <a:schemeClr val="accent6"/>
              </a:solidFill>
            </a:endParaRPr>
          </a:p>
        </p:txBody>
      </p:sp>
      <p:sp>
        <p:nvSpPr>
          <p:cNvPr id="273" name="Google Shape;273;p38"/>
          <p:cNvSpPr txBox="1">
            <a:spLocks noGrp="1"/>
          </p:cNvSpPr>
          <p:nvPr>
            <p:ph type="subTitle" idx="4294967295"/>
          </p:nvPr>
        </p:nvSpPr>
        <p:spPr>
          <a:xfrm>
            <a:off x="1188725" y="2940725"/>
            <a:ext cx="5587800" cy="1125300"/>
          </a:xfrm>
          <a:prstGeom prst="rect">
            <a:avLst/>
          </a:prstGeom>
        </p:spPr>
        <p:txBody>
          <a:bodyPr spcFirstLastPara="1" wrap="square" lIns="0" tIns="0" rIns="0" bIns="0" anchor="t" anchorCtr="0">
            <a:noAutofit/>
          </a:bodyPr>
          <a:lstStyle/>
          <a:p>
            <a:pPr marL="0" lvl="0" indent="0" algn="l" rtl="0">
              <a:lnSpc>
                <a:spcPct val="115000"/>
              </a:lnSpc>
              <a:spcBef>
                <a:spcPts val="600"/>
              </a:spcBef>
              <a:spcAft>
                <a:spcPts val="0"/>
              </a:spcAft>
              <a:buClr>
                <a:schemeClr val="dk1"/>
              </a:buClr>
              <a:buSzPts val="1100"/>
              <a:buFont typeface="Arial"/>
              <a:buNone/>
            </a:pPr>
            <a:r>
              <a:rPr lang="en" sz="1800" dirty="0"/>
              <a:t>Any questions?</a:t>
            </a:r>
            <a:br>
              <a:rPr lang="en" sz="1800" dirty="0"/>
            </a:br>
            <a:r>
              <a:rPr lang="en" sz="1800" dirty="0"/>
              <a:t>You can find </a:t>
            </a:r>
            <a:r>
              <a:rPr lang="en-US" sz="1800" dirty="0"/>
              <a:t>us on slack :D</a:t>
            </a:r>
            <a:endParaRPr sz="1800" dirty="0"/>
          </a:p>
        </p:txBody>
      </p:sp>
      <p:sp>
        <p:nvSpPr>
          <p:cNvPr id="274" name="Google Shape;274;p3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1188725" y="1048275"/>
            <a:ext cx="6766500" cy="47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a:t>How Gas Prices Affect </a:t>
            </a:r>
            <a:r>
              <a:rPr lang="en" sz="3600">
                <a:solidFill>
                  <a:schemeClr val="accent6"/>
                </a:solidFill>
              </a:rPr>
              <a:t>the Stock Market</a:t>
            </a:r>
            <a:endParaRPr sz="3600">
              <a:solidFill>
                <a:schemeClr val="accent6"/>
              </a:solidFill>
            </a:endParaRPr>
          </a:p>
        </p:txBody>
      </p:sp>
      <p:sp>
        <p:nvSpPr>
          <p:cNvPr id="82" name="Google Shape;82;p18"/>
          <p:cNvSpPr txBox="1">
            <a:spLocks noGrp="1"/>
          </p:cNvSpPr>
          <p:nvPr>
            <p:ph type="body" idx="2"/>
          </p:nvPr>
        </p:nvSpPr>
        <p:spPr>
          <a:xfrm>
            <a:off x="4771764" y="1708925"/>
            <a:ext cx="3183600" cy="1567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a:t>Studies</a:t>
            </a:r>
            <a:endParaRPr sz="1200"/>
          </a:p>
          <a:p>
            <a:pPr marL="0" lvl="0" indent="0" algn="l" rtl="0">
              <a:spcBef>
                <a:spcPts val="600"/>
              </a:spcBef>
              <a:spcAft>
                <a:spcPts val="0"/>
              </a:spcAft>
              <a:buNone/>
            </a:pPr>
            <a:r>
              <a:rPr lang="en" sz="1200" b="1"/>
              <a:t>Their study does not necessarily prove that the price of oil has a very limited impact on stock market prices; it does suggest, however, that analysts cannot really predict the way stocks react to changing gas prices.</a:t>
            </a:r>
            <a:endParaRPr sz="1200" b="1"/>
          </a:p>
        </p:txBody>
      </p:sp>
      <p:sp>
        <p:nvSpPr>
          <p:cNvPr id="83" name="Google Shape;83;p18"/>
          <p:cNvSpPr txBox="1">
            <a:spLocks noGrp="1"/>
          </p:cNvSpPr>
          <p:nvPr>
            <p:ph type="body" idx="1"/>
          </p:nvPr>
        </p:nvSpPr>
        <p:spPr>
          <a:xfrm>
            <a:off x="1188725" y="1708925"/>
            <a:ext cx="3183600" cy="15675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 sz="1200" b="1"/>
              <a:t>Researches</a:t>
            </a:r>
            <a:endParaRPr sz="1200"/>
          </a:p>
          <a:p>
            <a:pPr marL="0" lvl="0" indent="0" algn="l" rtl="0">
              <a:spcBef>
                <a:spcPts val="600"/>
              </a:spcBef>
              <a:spcAft>
                <a:spcPts val="0"/>
              </a:spcAft>
              <a:buClr>
                <a:schemeClr val="dk1"/>
              </a:buClr>
              <a:buSzPts val="1100"/>
              <a:buFont typeface="Arial"/>
              <a:buNone/>
            </a:pPr>
            <a:r>
              <a:rPr lang="en" sz="1200"/>
              <a:t>Researchers at the Federal Reserve Bank of Cleveland looked at movements in the price of oil and stock market prices and discovered, to the surprise of many, that there is little correlation between oil prices and the stock market.</a:t>
            </a:r>
            <a:endParaRPr/>
          </a:p>
        </p:txBody>
      </p:sp>
      <p:sp>
        <p:nvSpPr>
          <p:cNvPr id="84" name="Google Shape;84;p18"/>
          <p:cNvSpPr txBox="1">
            <a:spLocks noGrp="1"/>
          </p:cNvSpPr>
          <p:nvPr>
            <p:ph type="body" idx="2"/>
          </p:nvPr>
        </p:nvSpPr>
        <p:spPr>
          <a:xfrm>
            <a:off x="1188725" y="4134525"/>
            <a:ext cx="6766500" cy="54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sz="1000">
              <a:solidFill>
                <a:schemeClr val="dk2"/>
              </a:solidFill>
            </a:endParaRPr>
          </a:p>
          <a:p>
            <a:pPr marL="0" lvl="0" indent="0" algn="l" rtl="0">
              <a:spcBef>
                <a:spcPts val="0"/>
              </a:spcBef>
              <a:spcAft>
                <a:spcPts val="0"/>
              </a:spcAft>
              <a:buNone/>
            </a:pPr>
            <a:endParaRPr sz="1000">
              <a:solidFill>
                <a:schemeClr val="dk2"/>
              </a:solidFill>
            </a:endParaRPr>
          </a:p>
        </p:txBody>
      </p:sp>
      <p:sp>
        <p:nvSpPr>
          <p:cNvPr id="85" name="Google Shape;85;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1188725" y="1028875"/>
            <a:ext cx="6766500" cy="1567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Using Python to do</a:t>
            </a:r>
            <a:br>
              <a:rPr lang="en"/>
            </a:br>
            <a:r>
              <a:rPr lang="en">
                <a:solidFill>
                  <a:schemeClr val="accent6"/>
                </a:solidFill>
              </a:rPr>
              <a:t>Data Analysis</a:t>
            </a:r>
            <a:endParaRPr/>
          </a:p>
        </p:txBody>
      </p:sp>
      <p:sp>
        <p:nvSpPr>
          <p:cNvPr id="91" name="Google Shape;91;p19"/>
          <p:cNvSpPr txBox="1">
            <a:spLocks noGrp="1"/>
          </p:cNvSpPr>
          <p:nvPr>
            <p:ph type="body" idx="1"/>
          </p:nvPr>
        </p:nvSpPr>
        <p:spPr>
          <a:xfrm>
            <a:off x="1188725" y="2851925"/>
            <a:ext cx="6766500" cy="1567500"/>
          </a:xfrm>
          <a:prstGeom prst="rect">
            <a:avLst/>
          </a:prstGeom>
        </p:spPr>
        <p:txBody>
          <a:bodyPr spcFirstLastPara="1" wrap="square" lIns="0" tIns="0" rIns="0" bIns="0" anchor="t" anchorCtr="0">
            <a:noAutofit/>
          </a:bodyPr>
          <a:lstStyle/>
          <a:p>
            <a:pPr marL="457200" lvl="0" indent="-330200" algn="l" rtl="0">
              <a:spcBef>
                <a:spcPts val="600"/>
              </a:spcBef>
              <a:spcAft>
                <a:spcPts val="0"/>
              </a:spcAft>
              <a:buSzPts val="1600"/>
              <a:buChar char="╺"/>
            </a:pPr>
            <a:r>
              <a:rPr lang="en"/>
              <a:t>Use </a:t>
            </a:r>
            <a:r>
              <a:rPr lang="en">
                <a:solidFill>
                  <a:schemeClr val="accent6"/>
                </a:solidFill>
              </a:rPr>
              <a:t>Python</a:t>
            </a:r>
            <a:r>
              <a:rPr lang="en"/>
              <a:t> to conduct this study</a:t>
            </a:r>
            <a:endParaRPr/>
          </a:p>
          <a:p>
            <a:pPr marL="457200" lvl="0" indent="-330200" algn="l" rtl="0">
              <a:spcBef>
                <a:spcPts val="0"/>
              </a:spcBef>
              <a:spcAft>
                <a:spcPts val="0"/>
              </a:spcAft>
              <a:buSzPts val="1600"/>
              <a:buChar char="╺"/>
            </a:pPr>
            <a:r>
              <a:rPr lang="en"/>
              <a:t>Gas Price over Time</a:t>
            </a:r>
            <a:endParaRPr/>
          </a:p>
          <a:p>
            <a:pPr marL="457200" lvl="0" indent="-330200" algn="l" rtl="0">
              <a:spcBef>
                <a:spcPts val="0"/>
              </a:spcBef>
              <a:spcAft>
                <a:spcPts val="0"/>
              </a:spcAft>
              <a:buSzPts val="1600"/>
              <a:buChar char="╺"/>
            </a:pPr>
            <a:r>
              <a:rPr lang="en"/>
              <a:t>Dow Jones over Time</a:t>
            </a:r>
            <a:endParaRPr/>
          </a:p>
          <a:p>
            <a:pPr marL="457200" lvl="0" indent="-330200" algn="l" rtl="0">
              <a:spcBef>
                <a:spcPts val="0"/>
              </a:spcBef>
              <a:spcAft>
                <a:spcPts val="0"/>
              </a:spcAft>
              <a:buSzPts val="1600"/>
              <a:buChar char="╺"/>
            </a:pPr>
            <a:r>
              <a:rPr lang="en"/>
              <a:t>Oil Price vs. Dow Correlation</a:t>
            </a:r>
            <a:endParaRPr/>
          </a:p>
          <a:p>
            <a:pPr marL="457200" lvl="0" indent="-330200" algn="l" rtl="0">
              <a:spcBef>
                <a:spcPts val="0"/>
              </a:spcBef>
              <a:spcAft>
                <a:spcPts val="0"/>
              </a:spcAft>
              <a:buSzPts val="1600"/>
              <a:buChar char="╺"/>
            </a:pPr>
            <a:r>
              <a:rPr lang="en"/>
              <a:t>Regressional Analysis</a:t>
            </a:r>
            <a:endParaRPr/>
          </a:p>
        </p:txBody>
      </p:sp>
      <p:sp>
        <p:nvSpPr>
          <p:cNvPr id="92" name="Google Shape;92;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ctrTitle"/>
          </p:nvPr>
        </p:nvSpPr>
        <p:spPr>
          <a:xfrm>
            <a:off x="1188725" y="2378350"/>
            <a:ext cx="6766500" cy="1305000"/>
          </a:xfrm>
          <a:prstGeom prst="rect">
            <a:avLst/>
          </a:prstGeom>
        </p:spPr>
        <p:txBody>
          <a:bodyPr spcFirstLastPara="1" wrap="square" lIns="0" tIns="0" rIns="0" bIns="0" anchor="b" anchorCtr="0">
            <a:noAutofit/>
          </a:bodyPr>
          <a:lstStyle/>
          <a:p>
            <a:pPr marL="0" lvl="0" indent="0" algn="l" rtl="0">
              <a:spcBef>
                <a:spcPts val="0"/>
              </a:spcBef>
              <a:spcAft>
                <a:spcPts val="0"/>
              </a:spcAft>
              <a:buNone/>
            </a:pPr>
            <a:br>
              <a:rPr lang="en">
                <a:solidFill>
                  <a:schemeClr val="accent6"/>
                </a:solidFill>
              </a:rPr>
            </a:br>
            <a:r>
              <a:rPr lang="en"/>
              <a:t>Use </a:t>
            </a:r>
            <a:r>
              <a:rPr lang="en">
                <a:solidFill>
                  <a:schemeClr val="accent6"/>
                </a:solidFill>
              </a:rPr>
              <a:t>Python</a:t>
            </a:r>
            <a:r>
              <a:rPr lang="en"/>
              <a:t> to conduct this study</a:t>
            </a:r>
            <a:endParaRPr/>
          </a:p>
        </p:txBody>
      </p:sp>
      <p:sp>
        <p:nvSpPr>
          <p:cNvPr id="98" name="Google Shape;98;p20"/>
          <p:cNvSpPr txBox="1">
            <a:spLocks noGrp="1"/>
          </p:cNvSpPr>
          <p:nvPr>
            <p:ph type="subTitle" idx="1"/>
          </p:nvPr>
        </p:nvSpPr>
        <p:spPr>
          <a:xfrm>
            <a:off x="1188725" y="3780303"/>
            <a:ext cx="6766500" cy="285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body" idx="1"/>
          </p:nvPr>
        </p:nvSpPr>
        <p:spPr>
          <a:xfrm>
            <a:off x="1188725" y="1231800"/>
            <a:ext cx="6766500" cy="2679900"/>
          </a:xfrm>
          <a:prstGeom prst="rect">
            <a:avLst/>
          </a:prstGeom>
        </p:spPr>
        <p:txBody>
          <a:bodyPr spcFirstLastPara="1" wrap="square" lIns="0" tIns="0" rIns="0" bIns="0" anchor="t" anchorCtr="0">
            <a:noAutofit/>
          </a:bodyPr>
          <a:lstStyle/>
          <a:p>
            <a:pPr marL="457200" lvl="0" indent="-317500" algn="l" rtl="0">
              <a:spcBef>
                <a:spcPts val="600"/>
              </a:spcBef>
              <a:spcAft>
                <a:spcPts val="0"/>
              </a:spcAft>
              <a:buSzPts val="1400"/>
              <a:buAutoNum type="arabicPeriod"/>
            </a:pPr>
            <a:r>
              <a:rPr lang="en" sz="1400"/>
              <a:t>In this project, we requested information set using API from EIA (U.S. Energy Information Administration) to incorporate with data sets from Yahoo! Finance to run analysis. We compared data sets of both Gas Price and Dow Jones over time to determine if correlation exists. </a:t>
            </a:r>
            <a:endParaRPr sz="1400"/>
          </a:p>
          <a:p>
            <a:pPr marL="457200" lvl="0" indent="0" algn="l" rtl="0">
              <a:spcBef>
                <a:spcPts val="600"/>
              </a:spcBef>
              <a:spcAft>
                <a:spcPts val="0"/>
              </a:spcAft>
              <a:buNone/>
            </a:pPr>
            <a:endParaRPr sz="1400"/>
          </a:p>
          <a:p>
            <a:pPr marL="457200" lvl="0" indent="-317500" algn="l" rtl="0">
              <a:spcBef>
                <a:spcPts val="600"/>
              </a:spcBef>
              <a:spcAft>
                <a:spcPts val="0"/>
              </a:spcAft>
              <a:buSzPts val="1400"/>
              <a:buAutoNum type="arabicPeriod"/>
            </a:pPr>
            <a:r>
              <a:rPr lang="en" sz="1400"/>
              <a:t>We used Gas Price and Dow Jones from 06/05/2000 to 03/09/2020.</a:t>
            </a:r>
            <a:endParaRPr sz="1400"/>
          </a:p>
          <a:p>
            <a:pPr marL="0" lvl="0" indent="0" algn="l" rtl="0">
              <a:spcBef>
                <a:spcPts val="600"/>
              </a:spcBef>
              <a:spcAft>
                <a:spcPts val="0"/>
              </a:spcAft>
              <a:buNone/>
            </a:pPr>
            <a:endParaRPr sz="1400" b="1">
              <a:solidFill>
                <a:schemeClr val="accent6"/>
              </a:solidFill>
            </a:endParaRPr>
          </a:p>
        </p:txBody>
      </p:sp>
      <p:sp>
        <p:nvSpPr>
          <p:cNvPr id="104" name="Google Shape;104;p2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idx="4294967295"/>
          </p:nvPr>
        </p:nvSpPr>
        <p:spPr>
          <a:xfrm>
            <a:off x="1188725" y="2192950"/>
            <a:ext cx="6766500" cy="1159800"/>
          </a:xfrm>
          <a:prstGeom prst="rect">
            <a:avLst/>
          </a:prstGeom>
        </p:spPr>
        <p:txBody>
          <a:bodyPr spcFirstLastPara="1" wrap="square" lIns="0" tIns="0" rIns="0" bIns="0" anchor="b" anchorCtr="0">
            <a:noAutofit/>
          </a:bodyPr>
          <a:lstStyle/>
          <a:p>
            <a:pPr marL="0" lvl="0" indent="0" algn="l" rtl="0">
              <a:lnSpc>
                <a:spcPct val="80000"/>
              </a:lnSpc>
              <a:spcBef>
                <a:spcPts val="0"/>
              </a:spcBef>
              <a:spcAft>
                <a:spcPts val="0"/>
              </a:spcAft>
              <a:buNone/>
            </a:pPr>
            <a:r>
              <a:rPr lang="en" sz="7200">
                <a:solidFill>
                  <a:schemeClr val="accent6"/>
                </a:solidFill>
              </a:rPr>
              <a:t>Gas Price</a:t>
            </a:r>
            <a:br>
              <a:rPr lang="en" sz="7200"/>
            </a:br>
            <a:r>
              <a:rPr lang="en" sz="7200"/>
              <a:t>Over Time</a:t>
            </a:r>
            <a:endParaRPr sz="7200"/>
          </a:p>
        </p:txBody>
      </p:sp>
      <p:sp>
        <p:nvSpPr>
          <p:cNvPr id="110" name="Google Shape;110;p22"/>
          <p:cNvSpPr txBox="1">
            <a:spLocks noGrp="1"/>
          </p:cNvSpPr>
          <p:nvPr>
            <p:ph type="subTitle" idx="4294967295"/>
          </p:nvPr>
        </p:nvSpPr>
        <p:spPr>
          <a:xfrm>
            <a:off x="1188725" y="3411555"/>
            <a:ext cx="6766500" cy="78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a:p>
        </p:txBody>
      </p:sp>
      <p:grpSp>
        <p:nvGrpSpPr>
          <p:cNvPr id="111" name="Google Shape;111;p22"/>
          <p:cNvGrpSpPr/>
          <p:nvPr/>
        </p:nvGrpSpPr>
        <p:grpSpPr>
          <a:xfrm rot="978695">
            <a:off x="5259028" y="551564"/>
            <a:ext cx="1828987" cy="1828931"/>
            <a:chOff x="6643075" y="3664250"/>
            <a:chExt cx="407950" cy="407975"/>
          </a:xfrm>
        </p:grpSpPr>
        <p:sp>
          <p:nvSpPr>
            <p:cNvPr id="112" name="Google Shape;112;p22"/>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22"/>
          <p:cNvGrpSpPr/>
          <p:nvPr/>
        </p:nvGrpSpPr>
        <p:grpSpPr>
          <a:xfrm rot="391303">
            <a:off x="4900829" y="2376230"/>
            <a:ext cx="751973" cy="751930"/>
            <a:chOff x="576250" y="4319400"/>
            <a:chExt cx="442075" cy="442050"/>
          </a:xfrm>
        </p:grpSpPr>
        <p:sp>
          <p:nvSpPr>
            <p:cNvPr id="115" name="Google Shape;115;p22"/>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22"/>
          <p:cNvSpPr/>
          <p:nvPr/>
        </p:nvSpPr>
        <p:spPr>
          <a:xfrm rot="978736">
            <a:off x="4816697" y="1007455"/>
            <a:ext cx="285894" cy="27298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rot="3675659">
            <a:off x="6343618" y="2570105"/>
            <a:ext cx="311555" cy="29746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rot="978569">
            <a:off x="6799133" y="2375170"/>
            <a:ext cx="173823" cy="16605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rot="2257894">
            <a:off x="4362453" y="1834001"/>
            <a:ext cx="173805" cy="16604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body" idx="1"/>
          </p:nvPr>
        </p:nvSpPr>
        <p:spPr>
          <a:xfrm>
            <a:off x="1188725" y="1231800"/>
            <a:ext cx="6766500" cy="267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a:solidFill>
                  <a:srgbClr val="FFFFFF"/>
                </a:solidFill>
              </a:rPr>
              <a:t>Higher gas prices affect more than just the cost to fill up at the gas station; higher gas prices have an effect on the broader economy.</a:t>
            </a:r>
            <a:endParaRPr sz="1400">
              <a:solidFill>
                <a:srgbClr val="FFFFFF"/>
              </a:solidFill>
            </a:endParaRPr>
          </a:p>
        </p:txBody>
      </p:sp>
      <p:sp>
        <p:nvSpPr>
          <p:cNvPr id="129" name="Google Shape;129;p2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130" name="Google Shape;130;p23"/>
          <p:cNvPicPr preferRelativeResize="0"/>
          <p:nvPr/>
        </p:nvPicPr>
        <p:blipFill>
          <a:blip r:embed="rId3">
            <a:alphaModFix/>
          </a:blip>
          <a:stretch>
            <a:fillRect/>
          </a:stretch>
        </p:blipFill>
        <p:spPr>
          <a:xfrm>
            <a:off x="2514600" y="1930450"/>
            <a:ext cx="4114800" cy="274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ctrTitle" idx="4294967295"/>
          </p:nvPr>
        </p:nvSpPr>
        <p:spPr>
          <a:xfrm>
            <a:off x="1188725" y="2192950"/>
            <a:ext cx="6766500" cy="1159800"/>
          </a:xfrm>
          <a:prstGeom prst="rect">
            <a:avLst/>
          </a:prstGeom>
        </p:spPr>
        <p:txBody>
          <a:bodyPr spcFirstLastPara="1" wrap="square" lIns="0" tIns="0" rIns="0" bIns="0" anchor="b" anchorCtr="0">
            <a:noAutofit/>
          </a:bodyPr>
          <a:lstStyle/>
          <a:p>
            <a:pPr marL="0" lvl="0" indent="0" algn="l" rtl="0">
              <a:lnSpc>
                <a:spcPct val="80000"/>
              </a:lnSpc>
              <a:spcBef>
                <a:spcPts val="0"/>
              </a:spcBef>
              <a:spcAft>
                <a:spcPts val="0"/>
              </a:spcAft>
              <a:buNone/>
            </a:pPr>
            <a:r>
              <a:rPr lang="en" sz="7200">
                <a:solidFill>
                  <a:schemeClr val="accent6"/>
                </a:solidFill>
              </a:rPr>
              <a:t>Dow Jones</a:t>
            </a:r>
            <a:br>
              <a:rPr lang="en" sz="7200"/>
            </a:br>
            <a:r>
              <a:rPr lang="en" sz="7200"/>
              <a:t>Over Time</a:t>
            </a:r>
            <a:endParaRPr sz="7200"/>
          </a:p>
        </p:txBody>
      </p:sp>
      <p:sp>
        <p:nvSpPr>
          <p:cNvPr id="136" name="Google Shape;136;p24"/>
          <p:cNvSpPr txBox="1">
            <a:spLocks noGrp="1"/>
          </p:cNvSpPr>
          <p:nvPr>
            <p:ph type="subTitle" idx="4294967295"/>
          </p:nvPr>
        </p:nvSpPr>
        <p:spPr>
          <a:xfrm>
            <a:off x="1188725" y="3411555"/>
            <a:ext cx="6766500" cy="78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a:p>
        </p:txBody>
      </p:sp>
      <p:grpSp>
        <p:nvGrpSpPr>
          <p:cNvPr id="137" name="Google Shape;137;p24"/>
          <p:cNvGrpSpPr/>
          <p:nvPr/>
        </p:nvGrpSpPr>
        <p:grpSpPr>
          <a:xfrm rot="978695">
            <a:off x="5259028" y="551564"/>
            <a:ext cx="1828987" cy="1828931"/>
            <a:chOff x="6643075" y="3664250"/>
            <a:chExt cx="407950" cy="407975"/>
          </a:xfrm>
        </p:grpSpPr>
        <p:sp>
          <p:nvSpPr>
            <p:cNvPr id="138" name="Google Shape;138;p24"/>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4"/>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24"/>
          <p:cNvGrpSpPr/>
          <p:nvPr/>
        </p:nvGrpSpPr>
        <p:grpSpPr>
          <a:xfrm rot="391303">
            <a:off x="4900829" y="2376230"/>
            <a:ext cx="751973" cy="751930"/>
            <a:chOff x="576250" y="4319400"/>
            <a:chExt cx="442075" cy="442050"/>
          </a:xfrm>
        </p:grpSpPr>
        <p:sp>
          <p:nvSpPr>
            <p:cNvPr id="141" name="Google Shape;141;p24"/>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4"/>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4"/>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4"/>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24"/>
          <p:cNvSpPr/>
          <p:nvPr/>
        </p:nvSpPr>
        <p:spPr>
          <a:xfrm rot="978736">
            <a:off x="4816697" y="1007455"/>
            <a:ext cx="285894" cy="27298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4"/>
          <p:cNvSpPr/>
          <p:nvPr/>
        </p:nvSpPr>
        <p:spPr>
          <a:xfrm rot="3675659">
            <a:off x="6343618" y="2570105"/>
            <a:ext cx="311555" cy="29746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4"/>
          <p:cNvSpPr/>
          <p:nvPr/>
        </p:nvSpPr>
        <p:spPr>
          <a:xfrm rot="978569">
            <a:off x="6799133" y="2375170"/>
            <a:ext cx="173823" cy="16605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4"/>
          <p:cNvSpPr/>
          <p:nvPr/>
        </p:nvSpPr>
        <p:spPr>
          <a:xfrm rot="2257894">
            <a:off x="4362453" y="1834001"/>
            <a:ext cx="173805" cy="16604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Mutius template">
  <a:themeElements>
    <a:clrScheme name="Custom 347">
      <a:dk1>
        <a:srgbClr val="11191F"/>
      </a:dk1>
      <a:lt1>
        <a:srgbClr val="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638</Words>
  <Application>Microsoft Office PowerPoint</Application>
  <PresentationFormat>On-screen Show (16:9)</PresentationFormat>
  <Paragraphs>77</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DM Serif Display</vt:lpstr>
      <vt:lpstr>Arial</vt:lpstr>
      <vt:lpstr>Calibri</vt:lpstr>
      <vt:lpstr>Montserrat Light</vt:lpstr>
      <vt:lpstr>Mutius template</vt:lpstr>
      <vt:lpstr>Hello!</vt:lpstr>
      <vt:lpstr>The Relationship between Dow Jones and Gas Price</vt:lpstr>
      <vt:lpstr>How Gas Prices Affect the Stock Market</vt:lpstr>
      <vt:lpstr>Using Python to do Data Analysis</vt:lpstr>
      <vt:lpstr> Use Python to conduct this study</vt:lpstr>
      <vt:lpstr>PowerPoint Presentation</vt:lpstr>
      <vt:lpstr>Gas Price Over Time</vt:lpstr>
      <vt:lpstr>PowerPoint Presentation</vt:lpstr>
      <vt:lpstr>Dow Jones Over Time</vt:lpstr>
      <vt:lpstr>PowerPoint Presentation</vt:lpstr>
      <vt:lpstr>        Comparison </vt:lpstr>
      <vt:lpstr>        Correlation </vt:lpstr>
      <vt:lpstr>Initial Conclusion</vt:lpstr>
      <vt:lpstr>PowerPoint Presentation</vt:lpstr>
      <vt:lpstr>PowerPoint Presentation</vt:lpstr>
      <vt:lpstr>0.64</vt:lpstr>
      <vt:lpstr>PowerPoint Presentation</vt:lpstr>
      <vt:lpstr>PowerPoint Presentation</vt:lpstr>
      <vt:lpstr>-0.39</vt:lpstr>
      <vt:lpstr>        Comparison </vt:lpstr>
      <vt:lpstr>Conclusions: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Florin Vasiliu</dc:creator>
  <cp:lastModifiedBy>Analyst 77002</cp:lastModifiedBy>
  <cp:revision>2</cp:revision>
  <dcterms:modified xsi:type="dcterms:W3CDTF">2020-03-21T13:31:38Z</dcterms:modified>
</cp:coreProperties>
</file>