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6" r:id="rId6"/>
    <p:sldId id="288" r:id="rId7"/>
    <p:sldId id="289" r:id="rId8"/>
    <p:sldId id="290" r:id="rId9"/>
    <p:sldId id="291" r:id="rId10"/>
    <p:sldId id="293" r:id="rId11"/>
    <p:sldId id="294" r:id="rId12"/>
    <p:sldId id="297" r:id="rId13"/>
    <p:sldId id="302" r:id="rId14"/>
    <p:sldId id="298" r:id="rId15"/>
    <p:sldId id="303" r:id="rId16"/>
    <p:sldId id="300" r:id="rId17"/>
    <p:sldId id="342" r:id="rId18"/>
    <p:sldId id="304" r:id="rId19"/>
    <p:sldId id="319" r:id="rId20"/>
    <p:sldId id="307" r:id="rId21"/>
    <p:sldId id="320" r:id="rId22"/>
    <p:sldId id="343" r:id="rId23"/>
    <p:sldId id="326" r:id="rId24"/>
    <p:sldId id="322" r:id="rId25"/>
    <p:sldId id="324" r:id="rId26"/>
    <p:sldId id="323" r:id="rId27"/>
    <p:sldId id="344" r:id="rId28"/>
    <p:sldId id="329" r:id="rId29"/>
    <p:sldId id="331" r:id="rId30"/>
    <p:sldId id="332" r:id="rId31"/>
    <p:sldId id="333" r:id="rId32"/>
    <p:sldId id="345" r:id="rId33"/>
    <p:sldId id="338" r:id="rId34"/>
    <p:sldId id="339" r:id="rId35"/>
    <p:sldId id="340" r:id="rId36"/>
    <p:sldId id="341" r:id="rId37"/>
    <p:sldId id="328" r:id="rId38"/>
    <p:sldId id="285" r:id="rId39"/>
    <p:sldId id="317" r:id="rId40"/>
    <p:sldId id="31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DD9FF"/>
    <a:srgbClr val="47B9E7"/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984" autoAdjust="0"/>
  </p:normalViewPr>
  <p:slideViewPr>
    <p:cSldViewPr snapToGrid="0" showGuides="1">
      <p:cViewPr varScale="1">
        <p:scale>
          <a:sx n="81" d="100"/>
          <a:sy n="81" d="100"/>
        </p:scale>
        <p:origin x="614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9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82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2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1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8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26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5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6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5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5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1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3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5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f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fif"/><Relationship Id="rId5" Type="http://schemas.openxmlformats.org/officeDocument/2006/relationships/image" Target="../media/image64.jfif"/><Relationship Id="rId4" Type="http://schemas.openxmlformats.org/officeDocument/2006/relationships/image" Target="../media/image63.jf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d.stlouisfed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92" y="5257963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Group “Lucky Number” 7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000" b="1" dirty="0">
                <a:solidFill>
                  <a:schemeClr val="bg1"/>
                </a:solidFill>
              </a:rPr>
              <a:t>Maddie Izadi [0], Colby Carpenter [1], </a:t>
            </a:r>
            <a:r>
              <a:rPr lang="en-US" sz="2000" b="1" dirty="0" err="1">
                <a:solidFill>
                  <a:schemeClr val="bg1"/>
                </a:solidFill>
              </a:rPr>
              <a:t>Firdosh</a:t>
            </a:r>
            <a:r>
              <a:rPr lang="en-US" sz="2000" b="1" dirty="0">
                <a:solidFill>
                  <a:schemeClr val="bg1"/>
                </a:solidFill>
              </a:rPr>
              <a:t> Patel [2]]</a:t>
            </a:r>
            <a:endParaRPr lang="en-US" sz="2000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EC545BD-C344-4D30-B653-F9A2EAEA710D}"/>
              </a:ext>
            </a:extLst>
          </p:cNvPr>
          <p:cNvSpPr txBox="1">
            <a:spLocks/>
          </p:cNvSpPr>
          <p:nvPr/>
        </p:nvSpPr>
        <p:spPr>
          <a:xfrm>
            <a:off x="671804" y="1716477"/>
            <a:ext cx="10904376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Is there a Relationship between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Key Economic Indicators in the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Stock, Commodity and Currency Markets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5E31C2A-67DC-42C9-980B-1DAFC206226C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F34D10D-C72A-41A9-A947-24B43633388C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59332" y="578298"/>
            <a:ext cx="5597886" cy="63730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PANDAS to explore the data that was extracted, and also to clean the data. We specifically took the following actions: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Converted the values from datatype string to float.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N/A values.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ZERO values.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“.” values.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After we cleaned the data, we ended up with 2,436 rows (2,436 days of data) for each of the 12 indicators.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“01_Exploration_and_Cleanup.ipynb”.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813FA-60DB-4136-A7A3-9D1B5CB1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7"/>
          <a:stretch/>
        </p:blipFill>
        <p:spPr>
          <a:xfrm>
            <a:off x="5957218" y="1018646"/>
            <a:ext cx="6099194" cy="4989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CCFC8C-1D78-45F1-8015-472575A03EDD}"/>
              </a:ext>
            </a:extLst>
          </p:cNvPr>
          <p:cNvSpPr txBox="1"/>
          <p:nvPr/>
        </p:nvSpPr>
        <p:spPr>
          <a:xfrm>
            <a:off x="5892387" y="624693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0068E-2179-491D-B3B0-F52E9C1D1BFA}"/>
              </a:ext>
            </a:extLst>
          </p:cNvPr>
          <p:cNvCxnSpPr>
            <a:cxnSpLocks/>
          </p:cNvCxnSpPr>
          <p:nvPr/>
        </p:nvCxnSpPr>
        <p:spPr>
          <a:xfrm flipV="1">
            <a:off x="5957218" y="963247"/>
            <a:ext cx="6099194" cy="26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4.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295385" y="573468"/>
            <a:ext cx="6127658" cy="6417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PANDAS and MATPLOTLIB to analyze the data.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the following tools: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Scatter Plots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Linear Regressions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“02_Analysis.ipynb”.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01B81-EC54-4A5C-B450-32DE3CA2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13" y="1301801"/>
            <a:ext cx="4871701" cy="55005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454C37-5209-42B6-B80B-1C1CDCE9B52E}"/>
              </a:ext>
            </a:extLst>
          </p:cNvPr>
          <p:cNvSpPr txBox="1"/>
          <p:nvPr/>
        </p:nvSpPr>
        <p:spPr>
          <a:xfrm>
            <a:off x="6930339" y="815234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52C06F-AB4E-4A0A-A83E-3C8C4ECDC119}"/>
              </a:ext>
            </a:extLst>
          </p:cNvPr>
          <p:cNvCxnSpPr>
            <a:cxnSpLocks/>
          </p:cNvCxnSpPr>
          <p:nvPr/>
        </p:nvCxnSpPr>
        <p:spPr>
          <a:xfrm>
            <a:off x="7013848" y="1139439"/>
            <a:ext cx="50425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0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5.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33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DA0-B2AD-4C8E-9BB2-78AA298E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6E04-0BA1-4A85-BA10-2A787689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Brent Crude Oil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92684" y="-337826"/>
            <a:ext cx="5080467" cy="6414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3000"/>
              </a:lnSpc>
            </a:pPr>
            <a:r>
              <a:rPr 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2020)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price of Brent Crude Oil and the Dow Jones Industrial Average.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price of Brent Crude Oil and the Dow Jones Industrial Average for the following years: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2014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2016-2017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2020</a:t>
            </a: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5D26C408-C670-4855-BA58-821D6C58E79F}"/>
              </a:ext>
            </a:extLst>
          </p:cNvPr>
          <p:cNvGrpSpPr/>
          <p:nvPr/>
        </p:nvGrpSpPr>
        <p:grpSpPr>
          <a:xfrm>
            <a:off x="9576316" y="184382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4E2FE2A8-0477-4A0D-88AD-E2D1D4A7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52471EFD-7037-4770-9FB5-8C61B47E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E3161335-F3D6-4455-AD48-DAA0F77D6E48}"/>
              </a:ext>
            </a:extLst>
          </p:cNvPr>
          <p:cNvSpPr>
            <a:spLocks/>
          </p:cNvSpPr>
          <p:nvPr/>
        </p:nvSpPr>
        <p:spPr bwMode="auto">
          <a:xfrm>
            <a:off x="12738616" y="356467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5517CB6E-2AF5-4724-B8ED-9E0F544F7F02}"/>
              </a:ext>
            </a:extLst>
          </p:cNvPr>
          <p:cNvGrpSpPr/>
          <p:nvPr/>
        </p:nvGrpSpPr>
        <p:grpSpPr>
          <a:xfrm>
            <a:off x="11994119" y="538877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BE42F953-BCE2-46BB-A4C9-50D6ACE9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16F60B99-5864-496E-AFC9-5B49EC8C63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F4505754-5F9B-45A5-B2E6-A0611338F9EF}"/>
              </a:ext>
            </a:extLst>
          </p:cNvPr>
          <p:cNvGrpSpPr/>
          <p:nvPr/>
        </p:nvGrpSpPr>
        <p:grpSpPr>
          <a:xfrm>
            <a:off x="9578237" y="538685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CB63503E-5A34-4780-AD42-F7342CDE6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F0B9DDC5-5BF3-4F16-9441-4F527C659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0B2EC-43A9-45EF-BE36-42683208B155}"/>
              </a:ext>
            </a:extLst>
          </p:cNvPr>
          <p:cNvSpPr/>
          <p:nvPr/>
        </p:nvSpPr>
        <p:spPr>
          <a:xfrm>
            <a:off x="5194797" y="737572"/>
            <a:ext cx="7137396" cy="544944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1">
              <a:lnSpc>
                <a:spcPts val="26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26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4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6C7E2-34D6-4F4D-9432-84D3F84BB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8818"/>
            <a:ext cx="5701051" cy="45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95926" y="611434"/>
            <a:ext cx="11150481" cy="56351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2020)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C5FFC-2568-4AF9-AA58-F9A4B1E1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" y="1503946"/>
            <a:ext cx="7369443" cy="49129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817A53-FBEB-4E74-8CAD-F70177FD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82" y="1905619"/>
            <a:ext cx="3895725" cy="27051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645A1B-4636-41E5-9139-630348706A95}"/>
              </a:ext>
            </a:extLst>
          </p:cNvPr>
          <p:cNvSpPr/>
          <p:nvPr/>
        </p:nvSpPr>
        <p:spPr>
          <a:xfrm>
            <a:off x="1612232" y="2267953"/>
            <a:ext cx="2833436" cy="3603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F1378-C08F-48A0-B17B-95F5292958F3}"/>
              </a:ext>
            </a:extLst>
          </p:cNvPr>
          <p:cNvCxnSpPr>
            <a:stCxn id="3" idx="0"/>
          </p:cNvCxnSpPr>
          <p:nvPr/>
        </p:nvCxnSpPr>
        <p:spPr>
          <a:xfrm flipV="1">
            <a:off x="3028950" y="1810536"/>
            <a:ext cx="4765221" cy="457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C88B3-401D-4957-BD7C-8654C1DE0254}"/>
              </a:ext>
            </a:extLst>
          </p:cNvPr>
          <p:cNvCxnSpPr>
            <a:cxnSpLocks/>
          </p:cNvCxnSpPr>
          <p:nvPr/>
        </p:nvCxnSpPr>
        <p:spPr>
          <a:xfrm flipV="1">
            <a:off x="3028950" y="4833257"/>
            <a:ext cx="4640941" cy="103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0A3A0-22FE-4807-93B9-EDC87B1279A5}"/>
              </a:ext>
            </a:extLst>
          </p:cNvPr>
          <p:cNvSpPr/>
          <p:nvPr/>
        </p:nvSpPr>
        <p:spPr>
          <a:xfrm>
            <a:off x="7669891" y="1810536"/>
            <a:ext cx="4293510" cy="302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677601-00FF-4947-A9A8-69B8C73B2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336" y="4901639"/>
            <a:ext cx="2114814" cy="17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70703" y="546302"/>
            <a:ext cx="10546798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D9B91-D586-4B79-8295-E2DFE8EC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3" y="1402470"/>
            <a:ext cx="3445134" cy="2296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EA058-E35C-4CCD-8DB8-048FFE90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18" y="1402470"/>
            <a:ext cx="3445138" cy="2296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68372D-1B7A-4045-9B54-065F67B55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56" y="1361161"/>
            <a:ext cx="3552513" cy="236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32F9F9-645A-414C-B3FC-8020D11AE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0310"/>
            <a:ext cx="3360459" cy="22403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90F4D8-822D-47DC-859D-F97E0A51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2" y="3972543"/>
            <a:ext cx="3552513" cy="23683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23C916-FAE1-4B7F-8187-286251A75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64" y="3983713"/>
            <a:ext cx="3527084" cy="23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1542"/>
            <a:ext cx="10596102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(2016 – 2020)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A9525-0B20-461C-8A31-58EE73D0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8" y="1564948"/>
            <a:ext cx="3618814" cy="2412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92D63-68FC-44BD-BB49-2C146E9E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48" y="1559587"/>
            <a:ext cx="3618813" cy="241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9F7F29-64F8-4C1C-AFEF-B6C842A91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96" y="1544603"/>
            <a:ext cx="3618813" cy="2412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3B268-6DF1-4CD0-9FA5-75FA2ABBA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3" y="4112301"/>
            <a:ext cx="3618813" cy="2412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A6D49B-43CF-444A-BF6B-B3324233A52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54" y="4082305"/>
            <a:ext cx="3613941" cy="24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30B3-BE44-499B-B458-FE5FCB1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666-98A0-4922-8C79-AEC019F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Gold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</p:txBody>
      </p:sp>
    </p:spTree>
    <p:extLst>
      <p:ext uri="{BB962C8B-B14F-4D97-AF65-F5344CB8AC3E}">
        <p14:creationId xmlns:p14="http://schemas.microsoft.com/office/powerpoint/2010/main" val="34241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3914" y="16635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0.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QUESTIONS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1.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SOURCES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2.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EXTRACTION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5.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4.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3.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43622" y="353481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399125" y="535890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131584" y="549809"/>
            <a:ext cx="4730318" cy="57928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2020)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price of Gold and the Dow Jones Industrial Average.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price of Gold and the Dow Jones industrial Average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2019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2020</a:t>
            </a:r>
          </a:p>
        </p:txBody>
      </p:sp>
      <p:grpSp>
        <p:nvGrpSpPr>
          <p:cNvPr id="30" name="Group 29" descr="Icons of bar chart and line graph.">
            <a:extLst>
              <a:ext uri="{FF2B5EF4-FFF2-40B4-BE49-F238E27FC236}">
                <a16:creationId xmlns:a16="http://schemas.microsoft.com/office/drawing/2014/main" id="{BCF4EA9D-9904-43A9-99B5-35F681217E3E}"/>
              </a:ext>
            </a:extLst>
          </p:cNvPr>
          <p:cNvGrpSpPr/>
          <p:nvPr/>
        </p:nvGrpSpPr>
        <p:grpSpPr>
          <a:xfrm>
            <a:off x="9365845" y="172536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4" name="Freeform 372">
              <a:extLst>
                <a:ext uri="{FF2B5EF4-FFF2-40B4-BE49-F238E27FC236}">
                  <a16:creationId xmlns:a16="http://schemas.microsoft.com/office/drawing/2014/main" id="{068EEA73-D154-45CE-AABD-5749D342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3">
              <a:extLst>
                <a:ext uri="{FF2B5EF4-FFF2-40B4-BE49-F238E27FC236}">
                  <a16:creationId xmlns:a16="http://schemas.microsoft.com/office/drawing/2014/main" id="{BEAAD515-04F8-4FF4-874D-EEB748F0B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Freeform 4665" descr="Icon of graph. ">
            <a:extLst>
              <a:ext uri="{FF2B5EF4-FFF2-40B4-BE49-F238E27FC236}">
                <a16:creationId xmlns:a16="http://schemas.microsoft.com/office/drawing/2014/main" id="{9310386E-D118-41DB-A57B-81F068C85D69}"/>
              </a:ext>
            </a:extLst>
          </p:cNvPr>
          <p:cNvSpPr>
            <a:spLocks/>
          </p:cNvSpPr>
          <p:nvPr/>
        </p:nvSpPr>
        <p:spPr bwMode="auto">
          <a:xfrm>
            <a:off x="12528145" y="344621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68209B54-190F-4FC9-8464-AF9EA7322425}"/>
              </a:ext>
            </a:extLst>
          </p:cNvPr>
          <p:cNvGrpSpPr/>
          <p:nvPr/>
        </p:nvGrpSpPr>
        <p:grpSpPr>
          <a:xfrm>
            <a:off x="11783648" y="527030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6E54E3A6-15B7-4F87-9C80-34EDFEB6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64A6523E-B329-4919-BF17-24FBAF523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8" name="Group 47" descr="Icon of gears. ">
            <a:extLst>
              <a:ext uri="{FF2B5EF4-FFF2-40B4-BE49-F238E27FC236}">
                <a16:creationId xmlns:a16="http://schemas.microsoft.com/office/drawing/2014/main" id="{32850624-ED5B-4C8E-BCE6-F8BF5895FF59}"/>
              </a:ext>
            </a:extLst>
          </p:cNvPr>
          <p:cNvGrpSpPr/>
          <p:nvPr/>
        </p:nvGrpSpPr>
        <p:grpSpPr>
          <a:xfrm>
            <a:off x="9367766" y="526838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9" name="Freeform 4359">
              <a:extLst>
                <a:ext uri="{FF2B5EF4-FFF2-40B4-BE49-F238E27FC236}">
                  <a16:creationId xmlns:a16="http://schemas.microsoft.com/office/drawing/2014/main" id="{2D7F4623-7575-437A-BEFC-32C91E2B0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60">
              <a:extLst>
                <a:ext uri="{FF2B5EF4-FFF2-40B4-BE49-F238E27FC236}">
                  <a16:creationId xmlns:a16="http://schemas.microsoft.com/office/drawing/2014/main" id="{BC9937F5-E261-49DB-9970-C7682C371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BDB3063-8EB3-4ECC-A7FC-618750596425}"/>
              </a:ext>
            </a:extLst>
          </p:cNvPr>
          <p:cNvSpPr/>
          <p:nvPr/>
        </p:nvSpPr>
        <p:spPr>
          <a:xfrm>
            <a:off x="4959612" y="578298"/>
            <a:ext cx="7207401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4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DC23FE-DD21-4C22-BF9D-BF9A54E7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454" y="966095"/>
            <a:ext cx="5938194" cy="45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419817"/>
            <a:ext cx="11150481" cy="62635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9CB9-1DE3-496D-BE3F-DA62E6F2F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8" y="1493433"/>
            <a:ext cx="7273786" cy="48491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DCB99-ED54-46C3-8D5B-C319EF01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914" y="1601742"/>
            <a:ext cx="4861000" cy="38177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9729EA-0037-4928-AA54-8C0E016CB266}"/>
              </a:ext>
            </a:extLst>
          </p:cNvPr>
          <p:cNvSpPr/>
          <p:nvPr/>
        </p:nvSpPr>
        <p:spPr>
          <a:xfrm>
            <a:off x="3773714" y="2721429"/>
            <a:ext cx="2966709" cy="297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A6BEE-0086-442A-A036-86D02389AA21}"/>
              </a:ext>
            </a:extLst>
          </p:cNvPr>
          <p:cNvCxnSpPr>
            <a:cxnSpLocks/>
          </p:cNvCxnSpPr>
          <p:nvPr/>
        </p:nvCxnSpPr>
        <p:spPr>
          <a:xfrm flipV="1">
            <a:off x="3773714" y="1601742"/>
            <a:ext cx="3426714" cy="111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8E5FC7-FB65-4D7D-89A0-4C79C120944A}"/>
              </a:ext>
            </a:extLst>
          </p:cNvPr>
          <p:cNvCxnSpPr>
            <a:cxnSpLocks/>
          </p:cNvCxnSpPr>
          <p:nvPr/>
        </p:nvCxnSpPr>
        <p:spPr>
          <a:xfrm flipV="1">
            <a:off x="6704424" y="5450377"/>
            <a:ext cx="496004" cy="24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1F2C82E-9512-4BAE-810D-9B06D299C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40" y="5208185"/>
            <a:ext cx="2699081" cy="1532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51387E-521A-4695-9226-5DDD29A1AF07}"/>
              </a:ext>
            </a:extLst>
          </p:cNvPr>
          <p:cNvSpPr txBox="1"/>
          <p:nvPr/>
        </p:nvSpPr>
        <p:spPr>
          <a:xfrm>
            <a:off x="8642033" y="4557089"/>
            <a:ext cx="24054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Down Jones Industrial Avg ($)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810FF-D6CA-41D7-881E-76B853B15E12}"/>
              </a:ext>
            </a:extLst>
          </p:cNvPr>
          <p:cNvSpPr txBox="1"/>
          <p:nvPr/>
        </p:nvSpPr>
        <p:spPr>
          <a:xfrm rot="16200000">
            <a:off x="6647003" y="3061174"/>
            <a:ext cx="1608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Gold $/Troy Ounce</a:t>
            </a:r>
          </a:p>
        </p:txBody>
      </p:sp>
    </p:spTree>
    <p:extLst>
      <p:ext uri="{BB962C8B-B14F-4D97-AF65-F5344CB8AC3E}">
        <p14:creationId xmlns:p14="http://schemas.microsoft.com/office/powerpoint/2010/main" val="308029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8570"/>
            <a:ext cx="10589538" cy="121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E7071-0DDB-401B-BFF9-E585A515E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" y="1373379"/>
            <a:ext cx="3970512" cy="2647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7F11-6A60-4993-AA51-8FCAC288F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88" y="1458836"/>
            <a:ext cx="3758530" cy="2505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63928F-856F-4C88-816B-A23431B16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37" y="1381261"/>
            <a:ext cx="3970512" cy="26470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7932CE-491B-4DAE-A71C-62CD656CB2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6" y="3966992"/>
            <a:ext cx="3888400" cy="2639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A56E0A-2DE8-48B5-AE82-7015E58BF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0" y="3966992"/>
            <a:ext cx="3694879" cy="2679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6635-D193-445C-BCC8-43788890BF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23" y="3964522"/>
            <a:ext cx="3974216" cy="26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1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228600" y="653895"/>
            <a:ext cx="11008770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(2016-2020)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66CB6-9A1F-4819-BB14-703973AC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" y="1467258"/>
            <a:ext cx="3788648" cy="252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2A59F-6DA6-4434-B9E5-BE3632EBA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89" y="1453990"/>
            <a:ext cx="3828448" cy="2552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71027-644B-4702-90A1-7E35AF72A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05" y="1487963"/>
            <a:ext cx="3828448" cy="2552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AA4217-3FEF-4DB4-B66B-AEB9D494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3" y="4040261"/>
            <a:ext cx="3774632" cy="2516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7EF3B-0FE7-425E-A46A-BDE6B710E6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85" y="4040261"/>
            <a:ext cx="3774632" cy="25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9F35-C8A9-4797-B418-5E79FE07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AD23-E5F0-47FD-9529-D925FC7F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5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113486" y="651075"/>
            <a:ext cx="5786572" cy="54526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2020)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Chinese Yuan / US Dollar Exchange Rate and the Dow Jones Industrial Average.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Chinese Yuan / US Dollar Exchange Rate and the Dow Jones industrial Average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2016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2017</a:t>
            </a: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BE78E6F5-E575-4AC6-B008-B2E0EFB0F3EB}"/>
              </a:ext>
            </a:extLst>
          </p:cNvPr>
          <p:cNvGrpSpPr/>
          <p:nvPr/>
        </p:nvGrpSpPr>
        <p:grpSpPr>
          <a:xfrm>
            <a:off x="10371196" y="18623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5214CCC2-B954-4499-A551-D48C3D85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A7C8043-84E7-42C3-82C3-430A1758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6D8EDC6B-D931-46D9-A850-7C705654CA26}"/>
              </a:ext>
            </a:extLst>
          </p:cNvPr>
          <p:cNvSpPr>
            <a:spLocks/>
          </p:cNvSpPr>
          <p:nvPr/>
        </p:nvSpPr>
        <p:spPr bwMode="auto">
          <a:xfrm>
            <a:off x="13533496" y="358317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08A44D92-7672-4E93-B571-29634F3947E2}"/>
              </a:ext>
            </a:extLst>
          </p:cNvPr>
          <p:cNvGrpSpPr/>
          <p:nvPr/>
        </p:nvGrpSpPr>
        <p:grpSpPr>
          <a:xfrm>
            <a:off x="12788999" y="540726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71FCD190-F019-48E6-B505-B68DEFABA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9DE412CA-6C12-4870-A8E0-737C9EA4F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EC2F4B9C-1C99-40B6-ADE8-2C9CEF376B1C}"/>
              </a:ext>
            </a:extLst>
          </p:cNvPr>
          <p:cNvGrpSpPr/>
          <p:nvPr/>
        </p:nvGrpSpPr>
        <p:grpSpPr>
          <a:xfrm>
            <a:off x="10373117" y="540534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FACA53CF-2A93-44B0-B611-AEDB3AD8B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79EBC1FD-B714-4C16-B1BC-60240DAA96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6C247-4487-4ADE-8B07-BD2EBB59C216}"/>
              </a:ext>
            </a:extLst>
          </p:cNvPr>
          <p:cNvSpPr/>
          <p:nvPr/>
        </p:nvSpPr>
        <p:spPr>
          <a:xfrm>
            <a:off x="5964963" y="715258"/>
            <a:ext cx="6227037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2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2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CBF43-CD75-413D-9DAA-43CF7374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71" y="893351"/>
            <a:ext cx="5701051" cy="45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489D9-6B33-4FD1-960D-BCC59BEB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6" y="1599783"/>
            <a:ext cx="6243772" cy="416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EB955-E795-48A2-B2BF-7316C33F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57" y="1671609"/>
            <a:ext cx="4066292" cy="40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8570"/>
            <a:ext cx="10589538" cy="121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6739B-03D6-4A9D-8A5A-ACBBA6F5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" y="1491997"/>
            <a:ext cx="3645629" cy="243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47B9E-33D1-4781-A1A9-E8294ABC6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19" y="1517081"/>
            <a:ext cx="3645629" cy="2430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8C484-B6E6-4EE2-BE8F-8DB5D4E99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39" y="1487458"/>
            <a:ext cx="3652436" cy="2434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F582E8-CC3D-411E-90D2-2B9893DD8B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" y="3996394"/>
            <a:ext cx="3652354" cy="2360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5F03D-382F-4574-907A-7883B0342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50" y="3947500"/>
            <a:ext cx="3655598" cy="2437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006B9A-B40F-4693-A4C2-831D07B8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64" y="3898606"/>
            <a:ext cx="3781289" cy="25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228600" y="653895"/>
            <a:ext cx="11008770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(2016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C8D41-E66B-41B3-9229-C87912132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" y="1410295"/>
            <a:ext cx="3571810" cy="2622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544D5-4CAF-41EE-B1ED-92EA2F4C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62" y="1403225"/>
            <a:ext cx="3616982" cy="2622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B8085-29AF-424D-B43F-69E74C11A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95" y="1396155"/>
            <a:ext cx="3944300" cy="2629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E36422-08FE-4581-98B9-B4DEC28D2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99" y="4141420"/>
            <a:ext cx="3933694" cy="2622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A48E43-96AB-4928-9F8D-1CEC69786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06" y="4096831"/>
            <a:ext cx="3983396" cy="26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1975-BA69-485B-A5A2-B4E5C98E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F8D9-BEC0-4F9E-80B9-02DBEF29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Gold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3914" y="16635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0.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QUESTIONS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369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0" y="855297"/>
            <a:ext cx="5783943" cy="53186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2020)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Chinese Yuan / US Dollar Exchange Rate and Gold.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Chinese Yuan / US Dollar Exchange Rate and Gold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2010 - 2013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2015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2017 - 2019</a:t>
            </a:r>
          </a:p>
          <a:p>
            <a:pPr lvl="1">
              <a:lnSpc>
                <a:spcPts val="26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5EF34EE1-24EA-41CB-AF7F-AD396DD0AFFF}"/>
              </a:ext>
            </a:extLst>
          </p:cNvPr>
          <p:cNvGrpSpPr/>
          <p:nvPr/>
        </p:nvGrpSpPr>
        <p:grpSpPr>
          <a:xfrm>
            <a:off x="10673775" y="19177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E5048094-47ED-4CCA-B166-C3D74D6AB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1A20ED68-8091-4290-ABA4-43286625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7FF9B82E-EB0E-425F-AAB2-E559B8CDD885}"/>
              </a:ext>
            </a:extLst>
          </p:cNvPr>
          <p:cNvSpPr>
            <a:spLocks/>
          </p:cNvSpPr>
          <p:nvPr/>
        </p:nvSpPr>
        <p:spPr bwMode="auto">
          <a:xfrm>
            <a:off x="13836075" y="363857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71427BDC-910B-42FD-A410-15586711AB91}"/>
              </a:ext>
            </a:extLst>
          </p:cNvPr>
          <p:cNvGrpSpPr/>
          <p:nvPr/>
        </p:nvGrpSpPr>
        <p:grpSpPr>
          <a:xfrm>
            <a:off x="13091578" y="546266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39A3D26D-A7DA-413B-AF82-FAAEA36F1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25C65FA8-14F2-4CF2-A778-B215C5DF0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3794404C-A3E8-4A1A-9D3C-FE33B80B7A21}"/>
              </a:ext>
            </a:extLst>
          </p:cNvPr>
          <p:cNvGrpSpPr/>
          <p:nvPr/>
        </p:nvGrpSpPr>
        <p:grpSpPr>
          <a:xfrm>
            <a:off x="10675696" y="546074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5E78D490-5CCB-4055-9F8C-0B0C698C2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B466D81B-85D2-4308-9FB9-EC65F6537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79BB6-0666-4960-B445-65C4CFE65354}"/>
              </a:ext>
            </a:extLst>
          </p:cNvPr>
          <p:cNvSpPr/>
          <p:nvPr/>
        </p:nvSpPr>
        <p:spPr>
          <a:xfrm>
            <a:off x="6267542" y="463703"/>
            <a:ext cx="11150481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1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1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6EDF7-5567-4B08-B6A2-863CFF1A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2032"/>
            <a:ext cx="5701051" cy="33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3596C-A189-45B8-A51E-48EBCBC3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99783"/>
            <a:ext cx="7551683" cy="50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948D1-A380-41B3-8F07-06826EFD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8" y="1578628"/>
            <a:ext cx="3695011" cy="2463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F833E-29C3-46EF-B18B-0B7775DAEF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0" y="1587244"/>
            <a:ext cx="3429877" cy="2463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3B22-1EF7-4421-BA5C-B4572370E4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98" y="1595873"/>
            <a:ext cx="3695011" cy="2463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5DDF4-369F-49E5-8647-866EC33E721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" y="4189190"/>
            <a:ext cx="3695010" cy="2463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6A749-7FD3-4179-9721-6C042C668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20" y="4165837"/>
            <a:ext cx="3695011" cy="24633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67357F-A8D6-4D3C-A7A3-6902E0DA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" y="1578628"/>
            <a:ext cx="3695011" cy="24633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522578-4EFA-4B1A-9EE3-7D7A88F906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81" y="1587244"/>
            <a:ext cx="3429877" cy="24633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2A6507-8574-4CF0-BD37-1D7845700A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99" y="1595873"/>
            <a:ext cx="3695011" cy="24633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6A5972-0EC5-493B-95E5-914EA185C02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99" y="4223695"/>
            <a:ext cx="3695011" cy="24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(2016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94BED-0936-4E35-BAE9-588CF407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" y="1520956"/>
            <a:ext cx="3647822" cy="2431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D1B65-5150-40E0-9144-C0850A09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56" y="1520956"/>
            <a:ext cx="3667760" cy="2445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1AB0F-1576-4F3B-A694-A5A9DE7931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37" y="1534248"/>
            <a:ext cx="3647823" cy="2431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198E0D-8719-4882-9316-6B1FFCF728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54" y="4135025"/>
            <a:ext cx="3655598" cy="2437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91520A-F3E8-40F7-8184-2634F81A2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25" y="4135025"/>
            <a:ext cx="3667760" cy="24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MORE TIME!!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46825"/>
            <a:ext cx="11150481" cy="56094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WHAT MORE COULD WE HAVE DONE IF WE HAD 2 ADDITIONAL WEEKS: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would have been able to review other key relationships such as:</a:t>
            </a:r>
          </a:p>
          <a:p>
            <a:pPr marL="1200150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Euro / US Dollar Exchange Rate vs Chinese Yuan/US Dollar Exchange Rate 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Euro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Indian Rupee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Japanese Yen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would also have been able to review relationships for the daily percentage change (as opposed to the native values) between key economic indicators.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16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9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759" y="2706569"/>
            <a:ext cx="9824545" cy="193899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Brought to You By: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Group “Lucky Number” 7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[Maddie Izadi [0], Colby Carpenter [1], </a:t>
            </a:r>
            <a:r>
              <a:rPr lang="en-US" sz="2800" b="1" dirty="0" err="1">
                <a:solidFill>
                  <a:schemeClr val="bg1"/>
                </a:solidFill>
              </a:rPr>
              <a:t>Firdosh</a:t>
            </a:r>
            <a:r>
              <a:rPr lang="en-US" sz="2800" b="1" dirty="0">
                <a:solidFill>
                  <a:schemeClr val="bg1"/>
                </a:solidFill>
              </a:rPr>
              <a:t> Patel [2]]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6759"/>
            <a:ext cx="9144000" cy="1231106"/>
          </a:xfrm>
        </p:spPr>
        <p:txBody>
          <a:bodyPr lIns="0" tIns="0" rIns="0" bIns="0" anchor="ctr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b="1" dirty="0">
                <a:solidFill>
                  <a:schemeClr val="bg1"/>
                </a:solidFill>
              </a:rPr>
              <a:t>Now Taking Questions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from the Audience</a:t>
            </a:r>
            <a:endParaRPr lang="en-US" sz="40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EBF5A-C36E-48C8-9D80-AD2CED07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" y="166687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421DF-8193-41EA-B27D-8D8ED12D4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69" y="166687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D0674-02EC-4DB6-A273-40DC647E6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8" y="454818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3FA746-4B7F-41E8-96AD-BBCE781DD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67" y="445717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For Your Time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QUESTIONS/ANSWERS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17938" y="544542"/>
            <a:ext cx="11150481" cy="606210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ASKED THE FOLLOWING QUESTIONS: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Is there a relationship between Key: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Commodity and Stock Market Indicators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Currency and Stock Market Indicators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Commodity and Currency Market Indicators</a:t>
            </a:r>
          </a:p>
          <a:p>
            <a:pPr lvl="1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WHY DID WE ASK THE ABOVE QUESTIONS?: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news / media, we often hear “experts” talking about these relationships.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wanted to verify for ourselves, using actual data, and the tools we have learnt </a:t>
            </a:r>
          </a:p>
          <a:p>
            <a:pPr lvl="1">
              <a:lnSpc>
                <a:spcPts val="26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   in this class, whether these relationships do exist.</a:t>
            </a:r>
          </a:p>
          <a:p>
            <a:pPr lvl="1">
              <a:lnSpc>
                <a:spcPts val="16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WERE WE ABLE TO ANSWER OUR QUESTIONS?: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Yes, we believe we were able to answer our questions.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reviewed the past 10 years of data for 4 key relationships: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Yuan/US Dollar Exchange Rate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Yuan/US Dollar Exchange Rate vs Gold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ran Linear Regressions for the entire 10 year period, as well as for each individual year. </a:t>
            </a:r>
          </a:p>
        </p:txBody>
      </p:sp>
    </p:spTree>
    <p:extLst>
      <p:ext uri="{BB962C8B-B14F-4D97-AF65-F5344CB8AC3E}">
        <p14:creationId xmlns:p14="http://schemas.microsoft.com/office/powerpoint/2010/main" val="41966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1.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SOURCES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7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228600" y="190500"/>
            <a:ext cx="4814115" cy="66867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collected data for the following Key Indicators: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Stock Market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S&amp;P 500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NASDAQ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Willshire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500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Commodities Market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West Texas Intermediate Crude Oil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Henry Hub Natural Gas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Currency Market (Currencies for the Countries with highest 5 GDPs)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Chinese Yuan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Japanese Yen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Euro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Indian Rupee</a:t>
            </a: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DE303E-BB4B-46BF-96D6-B8B0932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61" y="958175"/>
            <a:ext cx="6573539" cy="41173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7F708B-F027-4C80-AA46-FE4F0531AB01}"/>
              </a:ext>
            </a:extLst>
          </p:cNvPr>
          <p:cNvSpPr/>
          <p:nvPr/>
        </p:nvSpPr>
        <p:spPr>
          <a:xfrm>
            <a:off x="5445661" y="5062003"/>
            <a:ext cx="6517739" cy="60851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researched online and found the following website on Economic Research hosted by the Federal Reserve Bank of St. Louis (FRED Economic Data):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2">
              <a:lnSpc>
                <a:spcPts val="1900"/>
              </a:lnSpc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</a:t>
            </a:r>
            <a:endParaRPr lang="en-US" sz="1200" dirty="0">
              <a:solidFill>
                <a:srgbClr val="FF0000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EXTRACTION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2.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EXTRACTION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79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EXTRACTION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23046" y="578298"/>
            <a:ext cx="5634172" cy="6347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created an account on the FRED Economic Data website and requested an API Key.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the API Key to extract daily level data for the past 10 years for each of the 12 Key Economic Indicators identified by us.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then merged the 12 individual datasets that were extracted into a single Data Frame.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“00_Extraction_with_API.ipynb”.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7E005-A3E2-40EE-B5D3-0440F8A9E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1"/>
          <a:stretch/>
        </p:blipFill>
        <p:spPr>
          <a:xfrm>
            <a:off x="6160831" y="1162526"/>
            <a:ext cx="5952212" cy="465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FA2BB-C476-4834-B64F-5E5BA455F012}"/>
              </a:ext>
            </a:extLst>
          </p:cNvPr>
          <p:cNvSpPr txBox="1"/>
          <p:nvPr/>
        </p:nvSpPr>
        <p:spPr>
          <a:xfrm>
            <a:off x="6096000" y="767160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6F403F-D1E5-433E-82CE-862FC17CFAF3}"/>
              </a:ext>
            </a:extLst>
          </p:cNvPr>
          <p:cNvCxnSpPr/>
          <p:nvPr/>
        </p:nvCxnSpPr>
        <p:spPr>
          <a:xfrm>
            <a:off x="6160831" y="1131895"/>
            <a:ext cx="5952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3.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1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Microsoft Office PowerPoint</Application>
  <PresentationFormat>Widescreen</PresentationFormat>
  <Paragraphs>572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Century Gothic</vt:lpstr>
      <vt:lpstr>Segoe UI Light</vt:lpstr>
      <vt:lpstr>Office Theme</vt:lpstr>
      <vt:lpstr>Group “Lucky Number” 7  [Maddie Izadi [0], Colby Carpenter [1], Firdosh Patel [2]]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Brought to You By:  Group “Lucky Number” 7  [Maddie Izadi [0], Colby Carpenter [1], Firdosh Patel [2]]</vt:lpstr>
      <vt:lpstr>Now Taking Questions from the Audience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2020-03-20T01:04:52Z</dcterms:created>
  <dcterms:modified xsi:type="dcterms:W3CDTF">2020-03-21T12:57:36Z</dcterms:modified>
</cp:coreProperties>
</file>