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3"/>
  </p:notesMasterIdLst>
  <p:sldIdLst>
    <p:sldId id="256" r:id="rId2"/>
    <p:sldId id="312" r:id="rId3"/>
    <p:sldId id="313" r:id="rId4"/>
    <p:sldId id="314" r:id="rId5"/>
    <p:sldId id="319" r:id="rId6"/>
    <p:sldId id="320" r:id="rId7"/>
    <p:sldId id="321" r:id="rId8"/>
    <p:sldId id="322" r:id="rId9"/>
    <p:sldId id="323" r:id="rId10"/>
    <p:sldId id="324" r:id="rId11"/>
    <p:sldId id="325" r:id="rId12"/>
  </p:sldIdLst>
  <p:sldSz cx="9144000" cy="5143500" type="screen16x9"/>
  <p:notesSz cx="6858000" cy="9144000"/>
  <p:embeddedFontLst>
    <p:embeddedFont>
      <p:font typeface="Ink Free" panose="03080402000500000000" pitchFamily="66" charset="0"/>
      <p:regular r:id="rId14"/>
    </p:embeddedFont>
    <p:embeddedFont>
      <p:font typeface="Inter" panose="020B0604020202020204" charset="0"/>
      <p:regular r:id="rId15"/>
      <p:bold r:id="rId16"/>
    </p:embeddedFont>
    <p:embeddedFont>
      <p:font typeface="Manrope Medium" panose="020B060402020202020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WAR" initials="A" lastIdx="1" clrIdx="0">
    <p:extLst>
      <p:ext uri="{19B8F6BF-5375-455C-9EA6-DF929625EA0E}">
        <p15:presenceInfo xmlns:p15="http://schemas.microsoft.com/office/powerpoint/2012/main" userId="8f869d3f6ad08d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01AF-27B6-41D2-9ABE-43BE668C2727}">
  <a:tblStyle styleId="{917001AF-27B6-41D2-9ABE-43BE668C27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6T10:38:19.715"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22f89187e4e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22f89187e4e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86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03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02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581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232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381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84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165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86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646675" y="3233125"/>
            <a:ext cx="4211100" cy="3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1115775" y="4467744"/>
            <a:ext cx="2577160" cy="2638569"/>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3" name="Google Shape;13;p2"/>
            <p:cNvGrpSpPr/>
            <p:nvPr/>
          </p:nvGrpSpPr>
          <p:grpSpPr>
            <a:xfrm rot="5400000" flipH="1">
              <a:off x="-1115103" y="4529824"/>
              <a:ext cx="2575817" cy="2577160"/>
              <a:chOff x="1550275" y="1493275"/>
              <a:chExt cx="1582100" cy="1582925"/>
            </a:xfrm>
          </p:grpSpPr>
          <p:sp>
            <p:nvSpPr>
              <p:cNvPr id="14" name="Google Shape;14;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 name="Google Shape;15;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 name="Google Shape;16;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 name="Google Shape;17;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8" name="Google Shape;28;p2"/>
          <p:cNvGrpSpPr/>
          <p:nvPr/>
        </p:nvGrpSpPr>
        <p:grpSpPr>
          <a:xfrm>
            <a:off x="5985575" y="4420825"/>
            <a:ext cx="2744275" cy="2727763"/>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0" name="Google Shape;30;p2"/>
            <p:cNvGrpSpPr/>
            <p:nvPr/>
          </p:nvGrpSpPr>
          <p:grpSpPr>
            <a:xfrm rot="5400000" flipH="1">
              <a:off x="5986247" y="4572099"/>
              <a:ext cx="2575817" cy="2577160"/>
              <a:chOff x="1550275" y="1493275"/>
              <a:chExt cx="1582100" cy="1582925"/>
            </a:xfrm>
          </p:grpSpPr>
          <p:sp>
            <p:nvSpPr>
              <p:cNvPr id="31" name="Google Shape;31;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 name="Google Shape;32;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95" name="Google Shape;195;p6"/>
          <p:cNvGrpSpPr/>
          <p:nvPr/>
        </p:nvGrpSpPr>
        <p:grpSpPr>
          <a:xfrm rot="10800000">
            <a:off x="7926802" y="-1940307"/>
            <a:ext cx="2577160" cy="2638569"/>
            <a:chOff x="-1115775" y="4467744"/>
            <a:chExt cx="2577160" cy="2638569"/>
          </a:xfrm>
        </p:grpSpPr>
        <p:sp>
          <p:nvSpPr>
            <p:cNvPr id="196" name="Google Shape;196;p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97" name="Google Shape;197;p6"/>
            <p:cNvGrpSpPr/>
            <p:nvPr/>
          </p:nvGrpSpPr>
          <p:grpSpPr>
            <a:xfrm rot="5400000" flipH="1">
              <a:off x="-1115103" y="4529824"/>
              <a:ext cx="2575817" cy="2577160"/>
              <a:chOff x="1550275" y="1493275"/>
              <a:chExt cx="1582100" cy="1582925"/>
            </a:xfrm>
          </p:grpSpPr>
          <p:sp>
            <p:nvSpPr>
              <p:cNvPr id="198" name="Google Shape;198;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8" name="Google Shape;208;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9" name="Google Shape;209;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12" name="Google Shape;212;p6"/>
          <p:cNvGrpSpPr/>
          <p:nvPr/>
        </p:nvGrpSpPr>
        <p:grpSpPr>
          <a:xfrm>
            <a:off x="-1338809" y="4341075"/>
            <a:ext cx="2750618" cy="2741916"/>
            <a:chOff x="2724182" y="-1866850"/>
            <a:chExt cx="2750618" cy="2741916"/>
          </a:xfrm>
        </p:grpSpPr>
        <p:sp>
          <p:nvSpPr>
            <p:cNvPr id="213" name="Google Shape;213;p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214" name="Google Shape;214;p6"/>
            <p:cNvGrpSpPr/>
            <p:nvPr/>
          </p:nvGrpSpPr>
          <p:grpSpPr>
            <a:xfrm rot="-5400000" flipH="1">
              <a:off x="2724854" y="-1701422"/>
              <a:ext cx="2575817" cy="2577160"/>
              <a:chOff x="1550275" y="1493275"/>
              <a:chExt cx="1582100" cy="1582925"/>
            </a:xfrm>
          </p:grpSpPr>
          <p:sp>
            <p:nvSpPr>
              <p:cNvPr id="215" name="Google Shape;21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3" name="Google Shape;22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4" name="Google Shape;22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5" name="Google Shape;22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6" name="Google Shape;22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8" name="Google Shape;22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92"/>
        <p:cNvGrpSpPr/>
        <p:nvPr/>
      </p:nvGrpSpPr>
      <p:grpSpPr>
        <a:xfrm>
          <a:off x="0" y="0"/>
          <a:ext cx="0" cy="0"/>
          <a:chOff x="0" y="0"/>
          <a:chExt cx="0" cy="0"/>
        </a:xfrm>
      </p:grpSpPr>
      <p:grpSp>
        <p:nvGrpSpPr>
          <p:cNvPr id="1493" name="Google Shape;1493;p33"/>
          <p:cNvGrpSpPr/>
          <p:nvPr/>
        </p:nvGrpSpPr>
        <p:grpSpPr>
          <a:xfrm rot="-5400000" flipH="1">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95" name="Google Shape;1495;p33"/>
            <p:cNvGrpSpPr/>
            <p:nvPr/>
          </p:nvGrpSpPr>
          <p:grpSpPr>
            <a:xfrm rot="5400000" flipH="1">
              <a:off x="5986247" y="4572099"/>
              <a:ext cx="2575817" cy="2577160"/>
              <a:chOff x="1550275" y="1493275"/>
              <a:chExt cx="1582100" cy="1582925"/>
            </a:xfrm>
          </p:grpSpPr>
          <p:sp>
            <p:nvSpPr>
              <p:cNvPr id="1496" name="Google Shape;1496;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7" name="Google Shape;1497;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8" name="Google Shape;1498;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9" name="Google Shape;1499;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0" name="Google Shape;1500;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1" name="Google Shape;1501;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2" name="Google Shape;1502;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3" name="Google Shape;1503;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4" name="Google Shape;1504;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5" name="Google Shape;1505;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6" name="Google Shape;1506;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7" name="Google Shape;1507;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8" name="Google Shape;1508;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9" name="Google Shape;1509;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12" name="Google Shape;1512;p33"/>
            <p:cNvGrpSpPr/>
            <p:nvPr/>
          </p:nvGrpSpPr>
          <p:grpSpPr>
            <a:xfrm rot="5400000" flipH="1">
              <a:off x="5986247" y="4572099"/>
              <a:ext cx="2575817" cy="2577160"/>
              <a:chOff x="1550275" y="1493275"/>
              <a:chExt cx="1582100" cy="1582925"/>
            </a:xfrm>
          </p:grpSpPr>
          <p:sp>
            <p:nvSpPr>
              <p:cNvPr id="1513" name="Google Shape;1513;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4" name="Google Shape;1514;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5" name="Google Shape;1515;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6" name="Google Shape;1516;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7" name="Google Shape;1517;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8" name="Google Shape;1518;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9" name="Google Shape;1519;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0" name="Google Shape;1520;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1" name="Google Shape;1521;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2" name="Google Shape;1522;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3" name="Google Shape;1523;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4" name="Google Shape;1524;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5" name="Google Shape;1525;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6" name="Google Shape;1526;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29" name="Google Shape;1529;p33"/>
            <p:cNvGrpSpPr/>
            <p:nvPr/>
          </p:nvGrpSpPr>
          <p:grpSpPr>
            <a:xfrm rot="5400000" flipH="1">
              <a:off x="-1115103" y="4529824"/>
              <a:ext cx="2575817" cy="2577160"/>
              <a:chOff x="1550275" y="1493275"/>
              <a:chExt cx="1582100" cy="1582925"/>
            </a:xfrm>
          </p:grpSpPr>
          <p:sp>
            <p:nvSpPr>
              <p:cNvPr id="1530" name="Google Shape;1530;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1" name="Google Shape;1531;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2" name="Google Shape;1532;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3" name="Google Shape;1533;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4" name="Google Shape;1534;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5" name="Google Shape;1535;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6" name="Google Shape;1536;p3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7" name="Google Shape;1537;p3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8" name="Google Shape;1538;p3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9" name="Google Shape;1539;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0" name="Google Shape;1540;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1" name="Google Shape;1541;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2" name="Google Shape;1542;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3" name="Google Shape;1543;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544"/>
        <p:cNvGrpSpPr/>
        <p:nvPr/>
      </p:nvGrpSpPr>
      <p:grpSpPr>
        <a:xfrm>
          <a:off x="0" y="0"/>
          <a:ext cx="0" cy="0"/>
          <a:chOff x="0" y="0"/>
          <a:chExt cx="0" cy="0"/>
        </a:xfrm>
      </p:grpSpPr>
      <p:grpSp>
        <p:nvGrpSpPr>
          <p:cNvPr id="1545" name="Google Shape;1545;p34"/>
          <p:cNvGrpSpPr/>
          <p:nvPr/>
        </p:nvGrpSpPr>
        <p:grpSpPr>
          <a:xfrm rot="-5400000" flipH="1">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47" name="Google Shape;1547;p34"/>
            <p:cNvGrpSpPr/>
            <p:nvPr/>
          </p:nvGrpSpPr>
          <p:grpSpPr>
            <a:xfrm rot="5400000" flipH="1">
              <a:off x="5986247" y="4572099"/>
              <a:ext cx="2575817" cy="2577160"/>
              <a:chOff x="1550275" y="1493275"/>
              <a:chExt cx="1582100" cy="1582925"/>
            </a:xfrm>
          </p:grpSpPr>
          <p:sp>
            <p:nvSpPr>
              <p:cNvPr id="1548" name="Google Shape;1548;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9" name="Google Shape;1549;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0" name="Google Shape;1550;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1" name="Google Shape;1551;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2" name="Google Shape;1552;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3" name="Google Shape;1553;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4" name="Google Shape;1554;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5" name="Google Shape;1555;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6" name="Google Shape;1556;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7" name="Google Shape;1557;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8" name="Google Shape;1558;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9" name="Google Shape;1559;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0" name="Google Shape;1560;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1" name="Google Shape;1561;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62" name="Google Shape;1562;p34"/>
          <p:cNvGrpSpPr/>
          <p:nvPr/>
        </p:nvGrpSpPr>
        <p:grpSpPr>
          <a:xfrm rot="5400000" flipH="1">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64" name="Google Shape;1564;p34"/>
            <p:cNvGrpSpPr/>
            <p:nvPr/>
          </p:nvGrpSpPr>
          <p:grpSpPr>
            <a:xfrm rot="5400000" flipH="1">
              <a:off x="5986247" y="4572099"/>
              <a:ext cx="2575817" cy="2577160"/>
              <a:chOff x="1550275" y="1493275"/>
              <a:chExt cx="1582100" cy="1582925"/>
            </a:xfrm>
          </p:grpSpPr>
          <p:sp>
            <p:nvSpPr>
              <p:cNvPr id="1565" name="Google Shape;1565;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6" name="Google Shape;1566;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7" name="Google Shape;1567;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8" name="Google Shape;1568;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9" name="Google Shape;1569;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0" name="Google Shape;1570;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1" name="Google Shape;1571;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2" name="Google Shape;1572;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3" name="Google Shape;1573;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4" name="Google Shape;1574;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5" name="Google Shape;1575;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6" name="Google Shape;1576;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7" name="Google Shape;1577;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8" name="Google Shape;1578;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81" name="Google Shape;1581;p34"/>
            <p:cNvGrpSpPr/>
            <p:nvPr/>
          </p:nvGrpSpPr>
          <p:grpSpPr>
            <a:xfrm rot="5400000" flipH="1">
              <a:off x="-1115103" y="4529824"/>
              <a:ext cx="2575817" cy="2577160"/>
              <a:chOff x="1550275" y="1493275"/>
              <a:chExt cx="1582100" cy="1582925"/>
            </a:xfrm>
          </p:grpSpPr>
          <p:sp>
            <p:nvSpPr>
              <p:cNvPr id="1582" name="Google Shape;1582;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3" name="Google Shape;1583;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4" name="Google Shape;1584;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5" name="Google Shape;1585;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6" name="Google Shape;1586;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7" name="Google Shape;1587;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8" name="Google Shape;1588;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9" name="Google Shape;1589;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0" name="Google Shape;1590;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1" name="Google Shape;1591;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2" name="Google Shape;1592;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3" name="Google Shape;1593;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4" name="Google Shape;1594;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5" name="Google Shape;1595;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6" name="Google Shape;1596;p34"/>
          <p:cNvGrpSpPr/>
          <p:nvPr/>
        </p:nvGrpSpPr>
        <p:grpSpPr>
          <a:xfrm rot="10800000" flipH="1">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98" name="Google Shape;1598;p34"/>
            <p:cNvGrpSpPr/>
            <p:nvPr/>
          </p:nvGrpSpPr>
          <p:grpSpPr>
            <a:xfrm rot="5400000" flipH="1">
              <a:off x="-1115103" y="4529824"/>
              <a:ext cx="2575817" cy="2577160"/>
              <a:chOff x="1550275" y="1493275"/>
              <a:chExt cx="1582100" cy="1582925"/>
            </a:xfrm>
          </p:grpSpPr>
          <p:sp>
            <p:nvSpPr>
              <p:cNvPr id="1599" name="Google Shape;1599;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0" name="Google Shape;1600;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1" name="Google Shape;1601;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2" name="Google Shape;1602;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3" name="Google Shape;1603;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4" name="Google Shape;1604;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5" name="Google Shape;1605;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6" name="Google Shape;1606;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7" name="Google Shape;1607;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8" name="Google Shape;1608;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9" name="Google Shape;1609;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0" name="Google Shape;1610;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1" name="Google Shape;1611;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2" name="Google Shape;1612;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79" r:id="rId4"/>
    <p:sldLayoutId id="214748368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sp>
        <p:nvSpPr>
          <p:cNvPr id="1623" name="Google Shape;1623;p38"/>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b="1" i="0" dirty="0">
                <a:solidFill>
                  <a:schemeClr val="accent1">
                    <a:lumMod val="75000"/>
                  </a:schemeClr>
                </a:solidFill>
                <a:effectLst/>
                <a:latin typeface="zeitung"/>
              </a:rPr>
              <a:t>SF Salaries</a:t>
            </a:r>
            <a:br>
              <a:rPr lang="en-US" sz="4400" b="1" dirty="0">
                <a:solidFill>
                  <a:schemeClr val="accent1">
                    <a:lumMod val="75000"/>
                  </a:schemeClr>
                </a:solidFill>
                <a:latin typeface="zeitung"/>
              </a:rPr>
            </a:br>
            <a:r>
              <a:rPr lang="en-US" sz="1600" b="1" i="0" dirty="0">
                <a:solidFill>
                  <a:schemeClr val="tx1"/>
                </a:solidFill>
                <a:effectLst/>
                <a:latin typeface="inherit"/>
              </a:rPr>
              <a:t>Explore San Francisco city employee salary data</a:t>
            </a:r>
            <a:endParaRPr b="1" dirty="0">
              <a:solidFill>
                <a:schemeClr val="tx1"/>
              </a:solidFill>
            </a:endParaRPr>
          </a:p>
        </p:txBody>
      </p:sp>
      <p:sp>
        <p:nvSpPr>
          <p:cNvPr id="1624" name="Google Shape;1624;p38"/>
          <p:cNvSpPr txBox="1">
            <a:spLocks noGrp="1"/>
          </p:cNvSpPr>
          <p:nvPr>
            <p:ph type="subTitle" idx="1"/>
          </p:nvPr>
        </p:nvSpPr>
        <p:spPr>
          <a:xfrm>
            <a:off x="646675" y="3233124"/>
            <a:ext cx="4211100" cy="4552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i="0" dirty="0">
                <a:solidFill>
                  <a:schemeClr val="tx1"/>
                </a:solidFill>
                <a:effectLst/>
                <a:latin typeface="Ink Free" panose="03080402000500000000" pitchFamily="66" charset="0"/>
              </a:rPr>
              <a:t>This Dataset is taken From Kaggle.</a:t>
            </a:r>
            <a:br>
              <a:rPr lang="en-US" sz="1100" b="1" i="0" dirty="0">
                <a:solidFill>
                  <a:schemeClr val="tx1"/>
                </a:solidFill>
                <a:effectLst/>
                <a:latin typeface="Ink Free" panose="03080402000500000000" pitchFamily="66" charset="0"/>
              </a:rPr>
            </a:br>
            <a:r>
              <a:rPr lang="en-US" sz="1100" b="1" i="0" dirty="0">
                <a:solidFill>
                  <a:schemeClr val="tx1"/>
                </a:solidFill>
                <a:effectLst/>
                <a:latin typeface="Ink Free" panose="03080402000500000000" pitchFamily="66" charset="0"/>
              </a:rPr>
              <a:t>Link:-https://www.kaggle.com/datasets/kaggle/sf-salaries</a:t>
            </a:r>
            <a:endParaRPr sz="1100" dirty="0">
              <a:solidFill>
                <a:schemeClr val="tx1"/>
              </a:solidFill>
            </a:endParaRPr>
          </a:p>
        </p:txBody>
      </p:sp>
      <p:cxnSp>
        <p:nvCxnSpPr>
          <p:cNvPr id="1625" name="Google Shape;1625;p38"/>
          <p:cNvCxnSpPr/>
          <p:nvPr/>
        </p:nvCxnSpPr>
        <p:spPr>
          <a:xfrm>
            <a:off x="766825" y="3143247"/>
            <a:ext cx="3805200" cy="0"/>
          </a:xfrm>
          <a:prstGeom prst="straightConnector1">
            <a:avLst/>
          </a:prstGeom>
          <a:noFill/>
          <a:ln w="28575" cap="flat" cmpd="sng">
            <a:solidFill>
              <a:schemeClr val="dk1"/>
            </a:solidFill>
            <a:prstDash val="solid"/>
            <a:round/>
            <a:headEnd type="none" w="med" len="med"/>
            <a:tailEnd type="none" w="med" len="med"/>
          </a:ln>
        </p:spPr>
      </p:cxnSp>
      <p:grpSp>
        <p:nvGrpSpPr>
          <p:cNvPr id="1643" name="Google Shape;1643;p38"/>
          <p:cNvGrpSpPr/>
          <p:nvPr/>
        </p:nvGrpSpPr>
        <p:grpSpPr>
          <a:xfrm>
            <a:off x="5322392" y="1681199"/>
            <a:ext cx="3363014" cy="1933501"/>
            <a:chOff x="5067767" y="1625852"/>
            <a:chExt cx="3363014" cy="1933501"/>
          </a:xfrm>
        </p:grpSpPr>
        <p:sp>
          <p:nvSpPr>
            <p:cNvPr id="1644" name="Google Shape;1644;p38"/>
            <p:cNvSpPr/>
            <p:nvPr/>
          </p:nvSpPr>
          <p:spPr>
            <a:xfrm>
              <a:off x="8012284" y="2267957"/>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7831446" y="2267957"/>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7860184" y="2274264"/>
              <a:ext cx="138145" cy="2867"/>
            </a:xfrm>
            <a:custGeom>
              <a:avLst/>
              <a:gdLst/>
              <a:ahLst/>
              <a:cxnLst/>
              <a:rect l="l" t="t" r="r" b="b"/>
              <a:pathLst>
                <a:path w="2168" h="45" extrusionOk="0">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831446"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837754" y="2296692"/>
              <a:ext cx="2867" cy="138766"/>
            </a:xfrm>
            <a:custGeom>
              <a:avLst/>
              <a:gdLst/>
              <a:ahLst/>
              <a:cxnLst/>
              <a:rect l="l" t="t" r="r" b="b"/>
              <a:pathLst>
                <a:path w="45" h="2178" extrusionOk="0">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7650671"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7680110" y="2455020"/>
              <a:ext cx="138081" cy="2867"/>
            </a:xfrm>
            <a:custGeom>
              <a:avLst/>
              <a:gdLst/>
              <a:ahLst/>
              <a:cxnLst/>
              <a:rect l="l" t="t" r="r" b="b"/>
              <a:pathLst>
                <a:path w="2167" h="45" extrusionOk="0">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7650671" y="2628830"/>
              <a:ext cx="15484" cy="15482"/>
            </a:xfrm>
            <a:custGeom>
              <a:avLst/>
              <a:gdLst/>
              <a:ahLst/>
              <a:cxnLst/>
              <a:rect l="l" t="t" r="r" b="b"/>
              <a:pathLst>
                <a:path w="243" h="243" extrusionOk="0">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7657681" y="2477447"/>
              <a:ext cx="2166" cy="138129"/>
            </a:xfrm>
            <a:custGeom>
              <a:avLst/>
              <a:gdLst/>
              <a:ahLst/>
              <a:cxnLst/>
              <a:rect l="l" t="t" r="r" b="b"/>
              <a:pathLst>
                <a:path w="34" h="2168" extrusionOk="0">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70598" y="2628830"/>
              <a:ext cx="15484" cy="15482"/>
            </a:xfrm>
            <a:custGeom>
              <a:avLst/>
              <a:gdLst/>
              <a:ahLst/>
              <a:cxnLst/>
              <a:rect l="l" t="t" r="r" b="b"/>
              <a:pathLst>
                <a:path w="243" h="243" extrusionOk="0">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99336" y="2635838"/>
              <a:ext cx="138081" cy="2166"/>
            </a:xfrm>
            <a:custGeom>
              <a:avLst/>
              <a:gdLst/>
              <a:ahLst/>
              <a:cxnLst/>
              <a:rect l="l" t="t" r="r" b="b"/>
              <a:pathLst>
                <a:path w="2167" h="34" extrusionOk="0">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470598" y="2809585"/>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476906" y="2658266"/>
              <a:ext cx="2867" cy="138065"/>
            </a:xfrm>
            <a:custGeom>
              <a:avLst/>
              <a:gdLst/>
              <a:ahLst/>
              <a:cxnLst/>
              <a:rect l="l" t="t" r="r" b="b"/>
              <a:pathLst>
                <a:path w="45" h="2167" extrusionOk="0">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7289823" y="2809585"/>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7318497" y="2815893"/>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7289823" y="2990340"/>
              <a:ext cx="15420" cy="15482"/>
            </a:xfrm>
            <a:custGeom>
              <a:avLst/>
              <a:gdLst/>
              <a:ahLst/>
              <a:cxnLst/>
              <a:rect l="l" t="t" r="r" b="b"/>
              <a:pathLst>
                <a:path w="242" h="243" extrusionOk="0">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7296131" y="2838320"/>
              <a:ext cx="2867" cy="138065"/>
            </a:xfrm>
            <a:custGeom>
              <a:avLst/>
              <a:gdLst/>
              <a:ahLst/>
              <a:cxnLst/>
              <a:rect l="l" t="t" r="r" b="b"/>
              <a:pathLst>
                <a:path w="45" h="2167" extrusionOk="0">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7289823" y="3170395"/>
              <a:ext cx="15420" cy="15482"/>
            </a:xfrm>
            <a:custGeom>
              <a:avLst/>
              <a:gdLst/>
              <a:ahLst/>
              <a:cxnLst/>
              <a:rect l="l" t="t" r="r" b="b"/>
              <a:pathLst>
                <a:path w="242"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7296131" y="3019075"/>
              <a:ext cx="2867" cy="138065"/>
            </a:xfrm>
            <a:custGeom>
              <a:avLst/>
              <a:gdLst/>
              <a:ahLst/>
              <a:cxnLst/>
              <a:rect l="l" t="t" r="r" b="b"/>
              <a:pathLst>
                <a:path w="45" h="2167" extrusionOk="0">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7109686" y="3170395"/>
              <a:ext cx="15484" cy="15482"/>
            </a:xfrm>
            <a:custGeom>
              <a:avLst/>
              <a:gdLst/>
              <a:ahLst/>
              <a:cxnLst/>
              <a:rect l="l" t="t" r="r" b="b"/>
              <a:pathLst>
                <a:path w="243" h="243" extrusionOk="0">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7138424" y="3176702"/>
              <a:ext cx="138145" cy="2867"/>
            </a:xfrm>
            <a:custGeom>
              <a:avLst/>
              <a:gdLst/>
              <a:ahLst/>
              <a:cxnLst/>
              <a:rect l="l" t="t" r="r" b="b"/>
              <a:pathLst>
                <a:path w="2168" h="45" extrusionOk="0">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6928911" y="3170395"/>
              <a:ext cx="15484" cy="15482"/>
            </a:xfrm>
            <a:custGeom>
              <a:avLst/>
              <a:gdLst/>
              <a:ahLst/>
              <a:cxnLst/>
              <a:rect l="l" t="t" r="r" b="b"/>
              <a:pathLst>
                <a:path w="243" h="243" extrusionOk="0">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6957649" y="3176702"/>
              <a:ext cx="138081" cy="2867"/>
            </a:xfrm>
            <a:custGeom>
              <a:avLst/>
              <a:gdLst/>
              <a:ahLst/>
              <a:cxnLst/>
              <a:rect l="l" t="t" r="r" b="b"/>
              <a:pathLst>
                <a:path w="2167" h="45" extrusionOk="0">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6748136" y="3170395"/>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6567999" y="3170395"/>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6596737" y="3176702"/>
              <a:ext cx="138145" cy="2867"/>
            </a:xfrm>
            <a:custGeom>
              <a:avLst/>
              <a:gdLst/>
              <a:ahLst/>
              <a:cxnLst/>
              <a:rect l="l" t="t" r="r" b="b"/>
              <a:pathLst>
                <a:path w="2168" h="45" extrusionOk="0">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7650671" y="3351213"/>
              <a:ext cx="15484" cy="15482"/>
            </a:xfrm>
            <a:custGeom>
              <a:avLst/>
              <a:gdLst/>
              <a:ahLst/>
              <a:cxnLst/>
              <a:rect l="l" t="t" r="r" b="b"/>
              <a:pathLst>
                <a:path w="243" h="243" extrusionOk="0">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7470598"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7499336"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289823" y="3351213"/>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318497" y="3357521"/>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7109686" y="3351213"/>
              <a:ext cx="15484" cy="15482"/>
            </a:xfrm>
            <a:custGeom>
              <a:avLst/>
              <a:gdLst/>
              <a:ahLst/>
              <a:cxnLst/>
              <a:rect l="l" t="t" r="r" b="b"/>
              <a:pathLst>
                <a:path w="243" h="243" extrusionOk="0">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7138424" y="3357521"/>
              <a:ext cx="138145" cy="2867"/>
            </a:xfrm>
            <a:custGeom>
              <a:avLst/>
              <a:gdLst/>
              <a:ahLst/>
              <a:cxnLst/>
              <a:rect l="l" t="t" r="r" b="b"/>
              <a:pathLst>
                <a:path w="2168" h="45" extrusionOk="0">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15994" y="3199129"/>
              <a:ext cx="2166" cy="138129"/>
            </a:xfrm>
            <a:custGeom>
              <a:avLst/>
              <a:gdLst/>
              <a:ahLst/>
              <a:cxnLst/>
              <a:rect l="l" t="t" r="r" b="b"/>
              <a:pathLst>
                <a:path w="34" h="2168" extrusionOk="0">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6928911" y="3351213"/>
              <a:ext cx="15484" cy="15482"/>
            </a:xfrm>
            <a:custGeom>
              <a:avLst/>
              <a:gdLst/>
              <a:ahLst/>
              <a:cxnLst/>
              <a:rect l="l" t="t" r="r" b="b"/>
              <a:pathLst>
                <a:path w="243" h="243" extrusionOk="0">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6957649"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6935219"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6748136"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6776874" y="3357521"/>
              <a:ext cx="138782" cy="2867"/>
            </a:xfrm>
            <a:custGeom>
              <a:avLst/>
              <a:gdLst/>
              <a:ahLst/>
              <a:cxnLst/>
              <a:rect l="l" t="t" r="r" b="b"/>
              <a:pathLst>
                <a:path w="2178" h="45" extrusionOk="0">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6754445"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067767" y="1625852"/>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5260457" y="2566582"/>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7518261" y="1829098"/>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6171874" y="3467495"/>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6511288" y="2098415"/>
              <a:ext cx="1392409" cy="1409766"/>
            </a:xfrm>
            <a:custGeom>
              <a:avLst/>
              <a:gdLst/>
              <a:ahLst/>
              <a:cxnLst/>
              <a:rect l="l" t="t" r="r" b="b"/>
              <a:pathLst>
                <a:path w="21852" h="22127" extrusionOk="0">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7006714" y="2543155"/>
              <a:ext cx="393152" cy="645408"/>
            </a:xfrm>
            <a:custGeom>
              <a:avLst/>
              <a:gdLst/>
              <a:ahLst/>
              <a:cxnLst/>
              <a:rect l="l" t="t" r="r" b="b"/>
              <a:pathLst>
                <a:path w="6170" h="10130" extrusionOk="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6554044" y="2208321"/>
              <a:ext cx="395255" cy="961422"/>
            </a:xfrm>
            <a:custGeom>
              <a:avLst/>
              <a:gdLst/>
              <a:ahLst/>
              <a:cxnLst/>
              <a:rect l="l" t="t" r="r" b="b"/>
              <a:pathLst>
                <a:path w="6203" h="15090" extrusionOk="0">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6858819" y="1644393"/>
              <a:ext cx="697288" cy="454079"/>
            </a:xfrm>
            <a:custGeom>
              <a:avLst/>
              <a:gdLst/>
              <a:ahLst/>
              <a:cxnLst/>
              <a:rect l="l" t="t" r="r" b="b"/>
              <a:pathLst>
                <a:path w="10943" h="7127" extrusionOk="0">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6678745" y="3408237"/>
              <a:ext cx="1057497" cy="99965"/>
            </a:xfrm>
            <a:custGeom>
              <a:avLst/>
              <a:gdLst/>
              <a:ahLst/>
              <a:cxnLst/>
              <a:rect l="l" t="t" r="r" b="b"/>
              <a:pathLst>
                <a:path w="16596" h="1569" extrusionOk="0">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7255478" y="1666119"/>
              <a:ext cx="96026" cy="327482"/>
            </a:xfrm>
            <a:custGeom>
              <a:avLst/>
              <a:gdLst/>
              <a:ahLst/>
              <a:cxnLst/>
              <a:rect l="l" t="t" r="r" b="b"/>
              <a:pathLst>
                <a:path w="1507" h="5140" extrusionOk="0">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7063425" y="1666119"/>
              <a:ext cx="96090" cy="327482"/>
            </a:xfrm>
            <a:custGeom>
              <a:avLst/>
              <a:gdLst/>
              <a:ahLst/>
              <a:cxnLst/>
              <a:rect l="l" t="t" r="r" b="b"/>
              <a:pathLst>
                <a:path w="1508" h="5140" extrusionOk="0">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6958350" y="1673128"/>
              <a:ext cx="497589" cy="59571"/>
            </a:xfrm>
            <a:custGeom>
              <a:avLst/>
              <a:gdLst/>
              <a:ahLst/>
              <a:cxnLst/>
              <a:rect l="l" t="t" r="r" b="b"/>
              <a:pathLst>
                <a:path w="7809" h="935" extrusionOk="0">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6909285" y="2098415"/>
              <a:ext cx="597120" cy="52627"/>
            </a:xfrm>
            <a:custGeom>
              <a:avLst/>
              <a:gdLst/>
              <a:ahLst/>
              <a:cxnLst/>
              <a:rect l="l" t="t" r="r" b="b"/>
              <a:pathLst>
                <a:path w="9371" h="826" extrusionOk="0">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7099172" y="2051777"/>
              <a:ext cx="132538" cy="572903"/>
            </a:xfrm>
            <a:custGeom>
              <a:avLst/>
              <a:gdLst/>
              <a:ahLst/>
              <a:cxnLst/>
              <a:rect l="l" t="t" r="r" b="b"/>
              <a:pathLst>
                <a:path w="2080" h="8992" extrusionOk="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7160853" y="2052159"/>
              <a:ext cx="136042" cy="487719"/>
            </a:xfrm>
            <a:custGeom>
              <a:avLst/>
              <a:gdLst/>
              <a:ahLst/>
              <a:cxnLst/>
              <a:rect l="l" t="t" r="r" b="b"/>
              <a:pathLst>
                <a:path w="2135" h="7655" extrusionOk="0">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7099172" y="2037123"/>
              <a:ext cx="132538" cy="572839"/>
            </a:xfrm>
            <a:custGeom>
              <a:avLst/>
              <a:gdLst/>
              <a:ahLst/>
              <a:cxnLst/>
              <a:rect l="l" t="t" r="r" b="b"/>
              <a:pathLst>
                <a:path w="2080" h="8991" extrusionOk="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7160853" y="2037441"/>
              <a:ext cx="136042" cy="487719"/>
            </a:xfrm>
            <a:custGeom>
              <a:avLst/>
              <a:gdLst/>
              <a:ahLst/>
              <a:cxnLst/>
              <a:rect l="l" t="t" r="r" b="b"/>
              <a:pathLst>
                <a:path w="2135" h="7655" extrusionOk="0">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7096368" y="3391162"/>
              <a:ext cx="802426" cy="128954"/>
            </a:xfrm>
            <a:custGeom>
              <a:avLst/>
              <a:gdLst/>
              <a:ahLst/>
              <a:cxnLst/>
              <a:rect l="l" t="t" r="r" b="b"/>
              <a:pathLst>
                <a:path w="12593" h="2024" extrusionOk="0">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7511251" y="3391162"/>
              <a:ext cx="253733" cy="128954"/>
            </a:xfrm>
            <a:custGeom>
              <a:avLst/>
              <a:gdLst/>
              <a:ahLst/>
              <a:cxnLst/>
              <a:rect l="l" t="t" r="r" b="b"/>
              <a:pathLst>
                <a:path w="3982" h="2024" extrusionOk="0">
                  <a:moveTo>
                    <a:pt x="0" y="0"/>
                  </a:moveTo>
                  <a:lnTo>
                    <a:pt x="0" y="2023"/>
                  </a:lnTo>
                  <a:lnTo>
                    <a:pt x="3981" y="2023"/>
                  </a:lnTo>
                  <a:lnTo>
                    <a:pt x="39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7794998" y="3391162"/>
              <a:ext cx="52633" cy="128954"/>
            </a:xfrm>
            <a:custGeom>
              <a:avLst/>
              <a:gdLst/>
              <a:ahLst/>
              <a:cxnLst/>
              <a:rect l="l" t="t" r="r" b="b"/>
              <a:pathLst>
                <a:path w="826" h="2024" extrusionOk="0">
                  <a:moveTo>
                    <a:pt x="1" y="0"/>
                  </a:moveTo>
                  <a:lnTo>
                    <a:pt x="1" y="2023"/>
                  </a:lnTo>
                  <a:lnTo>
                    <a:pt x="826" y="2023"/>
                  </a:lnTo>
                  <a:lnTo>
                    <a:pt x="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7147536" y="3391162"/>
              <a:ext cx="52633" cy="128954"/>
            </a:xfrm>
            <a:custGeom>
              <a:avLst/>
              <a:gdLst/>
              <a:ahLst/>
              <a:cxnLst/>
              <a:rect l="l" t="t" r="r" b="b"/>
              <a:pathLst>
                <a:path w="826" h="2024" extrusionOk="0">
                  <a:moveTo>
                    <a:pt x="1" y="0"/>
                  </a:moveTo>
                  <a:lnTo>
                    <a:pt x="1" y="2023"/>
                  </a:lnTo>
                  <a:lnTo>
                    <a:pt x="825" y="2023"/>
                  </a:lnTo>
                  <a:lnTo>
                    <a:pt x="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7130012" y="3400910"/>
              <a:ext cx="735839" cy="25294"/>
            </a:xfrm>
            <a:custGeom>
              <a:avLst/>
              <a:gdLst/>
              <a:ahLst/>
              <a:cxnLst/>
              <a:rect l="l" t="t" r="r" b="b"/>
              <a:pathLst>
                <a:path w="11548" h="397" extrusionOk="0">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7125106" y="3506037"/>
              <a:ext cx="745651" cy="14080"/>
            </a:xfrm>
            <a:custGeom>
              <a:avLst/>
              <a:gdLst/>
              <a:ahLst/>
              <a:cxnLst/>
              <a:rect l="l" t="t" r="r" b="b"/>
              <a:pathLst>
                <a:path w="11702" h="221" extrusionOk="0">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6993396" y="3261505"/>
              <a:ext cx="801661" cy="129719"/>
            </a:xfrm>
            <a:custGeom>
              <a:avLst/>
              <a:gdLst/>
              <a:ahLst/>
              <a:cxnLst/>
              <a:rect l="l" t="t" r="r" b="b"/>
              <a:pathLst>
                <a:path w="12581" h="2036" extrusionOk="0">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7407515" y="3261505"/>
              <a:ext cx="253733" cy="129719"/>
            </a:xfrm>
            <a:custGeom>
              <a:avLst/>
              <a:gdLst/>
              <a:ahLst/>
              <a:cxnLst/>
              <a:rect l="l" t="t" r="r" b="b"/>
              <a:pathLst>
                <a:path w="3982" h="2036" extrusionOk="0">
                  <a:moveTo>
                    <a:pt x="1" y="1"/>
                  </a:moveTo>
                  <a:lnTo>
                    <a:pt x="1" y="2035"/>
                  </a:lnTo>
                  <a:lnTo>
                    <a:pt x="3982" y="2035"/>
                  </a:lnTo>
                  <a:lnTo>
                    <a:pt x="3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7691325" y="3261505"/>
              <a:ext cx="52633" cy="129719"/>
            </a:xfrm>
            <a:custGeom>
              <a:avLst/>
              <a:gdLst/>
              <a:ahLst/>
              <a:cxnLst/>
              <a:rect l="l" t="t" r="r" b="b"/>
              <a:pathLst>
                <a:path w="826"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7043863" y="3261505"/>
              <a:ext cx="52569" cy="129719"/>
            </a:xfrm>
            <a:custGeom>
              <a:avLst/>
              <a:gdLst/>
              <a:ahLst/>
              <a:cxnLst/>
              <a:rect l="l" t="t" r="r" b="b"/>
              <a:pathLst>
                <a:path w="825"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7026339" y="3271317"/>
              <a:ext cx="735839" cy="25995"/>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7021433" y="3377145"/>
              <a:ext cx="745651" cy="14080"/>
            </a:xfrm>
            <a:custGeom>
              <a:avLst/>
              <a:gdLst/>
              <a:ahLst/>
              <a:cxnLst/>
              <a:rect l="l" t="t" r="r" b="b"/>
              <a:pathLst>
                <a:path w="11702" h="221" extrusionOk="0">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6538624" y="3008499"/>
              <a:ext cx="712708" cy="495046"/>
            </a:xfrm>
            <a:custGeom>
              <a:avLst/>
              <a:gdLst/>
              <a:ahLst/>
              <a:cxnLst/>
              <a:rect l="l" t="t" r="r" b="b"/>
              <a:pathLst>
                <a:path w="11185" h="7770" extrusionOk="0">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6870734" y="3056220"/>
              <a:ext cx="283172" cy="246695"/>
            </a:xfrm>
            <a:custGeom>
              <a:avLst/>
              <a:gdLst/>
              <a:ahLst/>
              <a:cxnLst/>
              <a:rect l="l" t="t" r="r" b="b"/>
              <a:pathLst>
                <a:path w="4444" h="3872" extrusionOk="0">
                  <a:moveTo>
                    <a:pt x="3344" y="0"/>
                  </a:moveTo>
                  <a:lnTo>
                    <a:pt x="1" y="2167"/>
                  </a:lnTo>
                  <a:lnTo>
                    <a:pt x="1100" y="3871"/>
                  </a:lnTo>
                  <a:lnTo>
                    <a:pt x="4444" y="1705"/>
                  </a:lnTo>
                  <a:lnTo>
                    <a:pt x="3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7109686" y="3011366"/>
              <a:ext cx="113613" cy="137428"/>
            </a:xfrm>
            <a:custGeom>
              <a:avLst/>
              <a:gdLst/>
              <a:ahLst/>
              <a:cxnLst/>
              <a:rect l="l" t="t" r="r" b="b"/>
              <a:pathLst>
                <a:path w="1783" h="2157" extrusionOk="0">
                  <a:moveTo>
                    <a:pt x="683" y="1"/>
                  </a:moveTo>
                  <a:lnTo>
                    <a:pt x="1" y="451"/>
                  </a:lnTo>
                  <a:lnTo>
                    <a:pt x="1100" y="2156"/>
                  </a:lnTo>
                  <a:lnTo>
                    <a:pt x="1782" y="1705"/>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6559652" y="3014743"/>
              <a:ext cx="625093" cy="412284"/>
            </a:xfrm>
            <a:custGeom>
              <a:avLst/>
              <a:gdLst/>
              <a:ahLst/>
              <a:cxnLst/>
              <a:rect l="l" t="t" r="r" b="b"/>
              <a:pathLst>
                <a:path w="9810" h="6471" extrusionOk="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6611456" y="3098653"/>
              <a:ext cx="630063" cy="411965"/>
            </a:xfrm>
            <a:custGeom>
              <a:avLst/>
              <a:gdLst/>
              <a:ahLst/>
              <a:cxnLst/>
              <a:rect l="l" t="t" r="r" b="b"/>
              <a:pathLst>
                <a:path w="9888" h="6466" extrusionOk="0">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6902276" y="2003610"/>
              <a:ext cx="611139" cy="132713"/>
            </a:xfrm>
            <a:custGeom>
              <a:avLst/>
              <a:gdLst/>
              <a:ahLst/>
              <a:cxnLst/>
              <a:rect l="l" t="t" r="r" b="b"/>
              <a:pathLst>
                <a:path w="9591" h="2083" extrusionOk="0">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9CA567D-90BF-4A39-9C39-75160C6B9229}"/>
              </a:ext>
            </a:extLst>
          </p:cNvPr>
          <p:cNvSpPr txBox="1"/>
          <p:nvPr/>
        </p:nvSpPr>
        <p:spPr>
          <a:xfrm>
            <a:off x="4205826" y="3968899"/>
            <a:ext cx="2943777" cy="892552"/>
          </a:xfrm>
          <a:prstGeom prst="rect">
            <a:avLst/>
          </a:prstGeom>
          <a:noFill/>
        </p:spPr>
        <p:txBody>
          <a:bodyPr wrap="square" rtlCol="0">
            <a:spAutoFit/>
          </a:bodyPr>
          <a:lstStyle/>
          <a:p>
            <a:r>
              <a:rPr lang="en-US" dirty="0">
                <a:solidFill>
                  <a:schemeClr val="tx1"/>
                </a:solidFill>
              </a:rPr>
              <a:t>Analyze by:-</a:t>
            </a:r>
          </a:p>
          <a:p>
            <a:r>
              <a:rPr lang="en-US" sz="2400" b="1" dirty="0">
                <a:solidFill>
                  <a:srgbClr val="003300"/>
                </a:solidFill>
              </a:rPr>
              <a:t>Anwar Ansari</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r>
              <a:rPr lang="en-US" sz="2400" dirty="0">
                <a:solidFill>
                  <a:schemeClr val="accent1"/>
                </a:solidFill>
              </a:rPr>
              <a:t> </a:t>
            </a:r>
            <a:br>
              <a:rPr lang="en-US" sz="2400" dirty="0">
                <a:solidFill>
                  <a:schemeClr val="accent1"/>
                </a:solidFill>
              </a:rPr>
            </a:br>
            <a:br>
              <a:rPr lang="en-US" sz="2400" dirty="0">
                <a:solidFill>
                  <a:schemeClr val="accent1"/>
                </a:solidFill>
              </a:rPr>
            </a:br>
            <a:r>
              <a:rPr lang="en-US" sz="2400" dirty="0">
                <a:solidFill>
                  <a:schemeClr val="accent1"/>
                </a:solidFill>
              </a:rPr>
              <a:t>-- 16 Update the base pay of all employees with -- the job title containing "Manager" by increasing it by 10 %.  </a:t>
            </a:r>
            <a:br>
              <a:rPr lang="en-US" sz="2400" dirty="0">
                <a:solidFill>
                  <a:schemeClr val="accent1"/>
                </a:solidFill>
              </a:rPr>
            </a:br>
            <a:br>
              <a:rPr lang="en-US" sz="2400" dirty="0">
                <a:solidFill>
                  <a:schemeClr val="accent1"/>
                </a:solidFill>
              </a:rPr>
            </a:br>
            <a:r>
              <a:rPr lang="en-US" sz="2400" dirty="0">
                <a:solidFill>
                  <a:schemeClr val="accent1"/>
                </a:solidFill>
              </a:rPr>
              <a:t>update salary set basepay = basepay * 1.1 where jobtitle like "%manager%" ;</a:t>
            </a:r>
            <a:endParaRPr sz="2400" dirty="0">
              <a:solidFill>
                <a:schemeClr val="accent1"/>
              </a:solidFill>
            </a:endParaRPr>
          </a:p>
        </p:txBody>
      </p:sp>
    </p:spTree>
    <p:extLst>
      <p:ext uri="{BB962C8B-B14F-4D97-AF65-F5344CB8AC3E}">
        <p14:creationId xmlns:p14="http://schemas.microsoft.com/office/powerpoint/2010/main" val="76582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578;p72">
            <a:extLst>
              <a:ext uri="{FF2B5EF4-FFF2-40B4-BE49-F238E27FC236}">
                <a16:creationId xmlns:a16="http://schemas.microsoft.com/office/drawing/2014/main" id="{FCA17290-5B76-483F-AC03-B103DDCE4702}"/>
              </a:ext>
            </a:extLst>
          </p:cNvPr>
          <p:cNvSpPr txBox="1">
            <a:spLocks noGrp="1"/>
          </p:cNvSpPr>
          <p:nvPr>
            <p:ph type="title"/>
          </p:nvPr>
        </p:nvSpPr>
        <p:spPr>
          <a:xfrm>
            <a:off x="712788" y="520700"/>
            <a:ext cx="7718425" cy="35004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br>
              <a:rPr lang="en" dirty="0"/>
            </a:br>
            <a:br>
              <a:rPr lang="en" dirty="0"/>
            </a:br>
            <a:br>
              <a:rPr lang="en" dirty="0"/>
            </a:br>
            <a:r>
              <a:rPr lang="en" dirty="0"/>
              <a:t>THANKS!</a:t>
            </a:r>
            <a:endParaRPr dirty="0"/>
          </a:p>
        </p:txBody>
      </p:sp>
      <p:grpSp>
        <p:nvGrpSpPr>
          <p:cNvPr id="4" name="Google Shape;2614;p72">
            <a:extLst>
              <a:ext uri="{FF2B5EF4-FFF2-40B4-BE49-F238E27FC236}">
                <a16:creationId xmlns:a16="http://schemas.microsoft.com/office/drawing/2014/main" id="{E42E782C-8935-48F0-BBCC-4E346CFB928B}"/>
              </a:ext>
            </a:extLst>
          </p:cNvPr>
          <p:cNvGrpSpPr/>
          <p:nvPr/>
        </p:nvGrpSpPr>
        <p:grpSpPr>
          <a:xfrm rot="1127079">
            <a:off x="2041253" y="1984578"/>
            <a:ext cx="530311" cy="530266"/>
            <a:chOff x="2964656" y="1352909"/>
            <a:chExt cx="530331" cy="530286"/>
          </a:xfrm>
        </p:grpSpPr>
        <p:sp>
          <p:nvSpPr>
            <p:cNvPr id="5" name="Google Shape;2615;p72">
              <a:extLst>
                <a:ext uri="{FF2B5EF4-FFF2-40B4-BE49-F238E27FC236}">
                  <a16:creationId xmlns:a16="http://schemas.microsoft.com/office/drawing/2014/main" id="{947E5135-D1E3-434C-A304-9A99318D7B45}"/>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616;p72">
              <a:extLst>
                <a:ext uri="{FF2B5EF4-FFF2-40B4-BE49-F238E27FC236}">
                  <a16:creationId xmlns:a16="http://schemas.microsoft.com/office/drawing/2014/main" id="{1B5DEAED-8293-460F-8DCF-E53D8582C1AD}"/>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17;p72">
              <a:extLst>
                <a:ext uri="{FF2B5EF4-FFF2-40B4-BE49-F238E27FC236}">
                  <a16:creationId xmlns:a16="http://schemas.microsoft.com/office/drawing/2014/main" id="{FFBB011C-C9DD-4EB8-8297-CE6554CB437A}"/>
                </a:ext>
              </a:extLst>
            </p:cNvPr>
            <p:cNvSpPr/>
            <p:nvPr/>
          </p:nvSpPr>
          <p:spPr>
            <a:xfrm>
              <a:off x="2993976" y="1382229"/>
              <a:ext cx="471680" cy="471657"/>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18;p72">
              <a:extLst>
                <a:ext uri="{FF2B5EF4-FFF2-40B4-BE49-F238E27FC236}">
                  <a16:creationId xmlns:a16="http://schemas.microsoft.com/office/drawing/2014/main" id="{F46F573A-F6C6-4CE8-BD05-9309D22ED1A2}"/>
                </a:ext>
              </a:extLst>
            </p:cNvPr>
            <p:cNvSpPr/>
            <p:nvPr/>
          </p:nvSpPr>
          <p:spPr>
            <a:xfrm>
              <a:off x="3060435" y="1382229"/>
              <a:ext cx="338759" cy="88432"/>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19;p72">
              <a:extLst>
                <a:ext uri="{FF2B5EF4-FFF2-40B4-BE49-F238E27FC236}">
                  <a16:creationId xmlns:a16="http://schemas.microsoft.com/office/drawing/2014/main" id="{DCD93544-277A-47D5-8D19-6A56A294E52F}"/>
                </a:ext>
              </a:extLst>
            </p:cNvPr>
            <p:cNvSpPr/>
            <p:nvPr/>
          </p:nvSpPr>
          <p:spPr>
            <a:xfrm>
              <a:off x="3033069" y="1716417"/>
              <a:ext cx="393491" cy="127051"/>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20;p72">
              <a:extLst>
                <a:ext uri="{FF2B5EF4-FFF2-40B4-BE49-F238E27FC236}">
                  <a16:creationId xmlns:a16="http://schemas.microsoft.com/office/drawing/2014/main" id="{6CD8D63A-5F2D-493B-95E7-EA0CF8373C7F}"/>
                </a:ext>
              </a:extLst>
            </p:cNvPr>
            <p:cNvSpPr/>
            <p:nvPr/>
          </p:nvSpPr>
          <p:spPr>
            <a:xfrm>
              <a:off x="3132699" y="1464976"/>
              <a:ext cx="195531" cy="321151"/>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21;p72">
              <a:extLst>
                <a:ext uri="{FF2B5EF4-FFF2-40B4-BE49-F238E27FC236}">
                  <a16:creationId xmlns:a16="http://schemas.microsoft.com/office/drawing/2014/main" id="{CD862528-AE0C-47DC-9529-F2034C9A662E}"/>
                </a:ext>
              </a:extLst>
            </p:cNvPr>
            <p:cNvSpPr/>
            <p:nvPr/>
          </p:nvSpPr>
          <p:spPr>
            <a:xfrm>
              <a:off x="3132699" y="1457158"/>
              <a:ext cx="195531" cy="321802"/>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22;p72">
              <a:extLst>
                <a:ext uri="{FF2B5EF4-FFF2-40B4-BE49-F238E27FC236}">
                  <a16:creationId xmlns:a16="http://schemas.microsoft.com/office/drawing/2014/main" id="{0086DBF4-43BD-43E4-B5D8-8799CE4C37F8}"/>
                </a:ext>
              </a:extLst>
            </p:cNvPr>
            <p:cNvSpPr/>
            <p:nvPr/>
          </p:nvSpPr>
          <p:spPr>
            <a:xfrm>
              <a:off x="3415416" y="1526341"/>
              <a:ext cx="30683" cy="182965"/>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23;p72">
              <a:extLst>
                <a:ext uri="{FF2B5EF4-FFF2-40B4-BE49-F238E27FC236}">
                  <a16:creationId xmlns:a16="http://schemas.microsoft.com/office/drawing/2014/main" id="{4BDDD135-D1DD-400B-B1D3-0D4DFA746168}"/>
                </a:ext>
              </a:extLst>
            </p:cNvPr>
            <p:cNvSpPr/>
            <p:nvPr/>
          </p:nvSpPr>
          <p:spPr>
            <a:xfrm>
              <a:off x="3013523" y="1526341"/>
              <a:ext cx="30683" cy="182965"/>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624;p72">
            <a:extLst>
              <a:ext uri="{FF2B5EF4-FFF2-40B4-BE49-F238E27FC236}">
                <a16:creationId xmlns:a16="http://schemas.microsoft.com/office/drawing/2014/main" id="{A8182E73-AD8C-4D47-A174-1513CDC1CC46}"/>
              </a:ext>
            </a:extLst>
          </p:cNvPr>
          <p:cNvGrpSpPr/>
          <p:nvPr/>
        </p:nvGrpSpPr>
        <p:grpSpPr>
          <a:xfrm rot="-667158">
            <a:off x="3148230" y="939507"/>
            <a:ext cx="365741" cy="365710"/>
            <a:chOff x="2964656" y="1352909"/>
            <a:chExt cx="530331" cy="530286"/>
          </a:xfrm>
        </p:grpSpPr>
        <p:sp>
          <p:nvSpPr>
            <p:cNvPr id="15" name="Google Shape;2625;p72">
              <a:extLst>
                <a:ext uri="{FF2B5EF4-FFF2-40B4-BE49-F238E27FC236}">
                  <a16:creationId xmlns:a16="http://schemas.microsoft.com/office/drawing/2014/main" id="{05EC9CD9-CC7F-450A-8C7C-9D65430DB691}"/>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26;p72">
              <a:extLst>
                <a:ext uri="{FF2B5EF4-FFF2-40B4-BE49-F238E27FC236}">
                  <a16:creationId xmlns:a16="http://schemas.microsoft.com/office/drawing/2014/main" id="{55CBD555-D578-41C0-928C-276BC5741FE8}"/>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7;p72">
              <a:extLst>
                <a:ext uri="{FF2B5EF4-FFF2-40B4-BE49-F238E27FC236}">
                  <a16:creationId xmlns:a16="http://schemas.microsoft.com/office/drawing/2014/main" id="{A0CA5744-3EAD-4783-BF55-037B0FF4B982}"/>
                </a:ext>
              </a:extLst>
            </p:cNvPr>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28;p72">
              <a:extLst>
                <a:ext uri="{FF2B5EF4-FFF2-40B4-BE49-F238E27FC236}">
                  <a16:creationId xmlns:a16="http://schemas.microsoft.com/office/drawing/2014/main" id="{D7149965-43CF-4007-A6BC-B16F718E2559}"/>
                </a:ext>
              </a:extLst>
            </p:cNvPr>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29;p72">
              <a:extLst>
                <a:ext uri="{FF2B5EF4-FFF2-40B4-BE49-F238E27FC236}">
                  <a16:creationId xmlns:a16="http://schemas.microsoft.com/office/drawing/2014/main" id="{BE936D3C-5585-4426-A354-FBB1BE36CC57}"/>
                </a:ext>
              </a:extLst>
            </p:cNvPr>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30;p72">
              <a:extLst>
                <a:ext uri="{FF2B5EF4-FFF2-40B4-BE49-F238E27FC236}">
                  <a16:creationId xmlns:a16="http://schemas.microsoft.com/office/drawing/2014/main" id="{617ECA82-B1EE-4CE9-AD42-C66445C758B8}"/>
                </a:ext>
              </a:extLst>
            </p:cNvPr>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31;p72">
              <a:extLst>
                <a:ext uri="{FF2B5EF4-FFF2-40B4-BE49-F238E27FC236}">
                  <a16:creationId xmlns:a16="http://schemas.microsoft.com/office/drawing/2014/main" id="{66140104-8FBD-4635-845F-5B2B0742F854}"/>
                </a:ext>
              </a:extLst>
            </p:cNvPr>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32;p72">
              <a:extLst>
                <a:ext uri="{FF2B5EF4-FFF2-40B4-BE49-F238E27FC236}">
                  <a16:creationId xmlns:a16="http://schemas.microsoft.com/office/drawing/2014/main" id="{AF3DC6E3-D677-48B5-824D-502B1091EA99}"/>
                </a:ext>
              </a:extLst>
            </p:cNvPr>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33;p72">
              <a:extLst>
                <a:ext uri="{FF2B5EF4-FFF2-40B4-BE49-F238E27FC236}">
                  <a16:creationId xmlns:a16="http://schemas.microsoft.com/office/drawing/2014/main" id="{79D65B3C-E809-4DA8-B26E-D828884D59BE}"/>
                </a:ext>
              </a:extLst>
            </p:cNvPr>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634;p72">
            <a:extLst>
              <a:ext uri="{FF2B5EF4-FFF2-40B4-BE49-F238E27FC236}">
                <a16:creationId xmlns:a16="http://schemas.microsoft.com/office/drawing/2014/main" id="{3D892E3D-2D69-4B27-B087-DA56EF67B884}"/>
              </a:ext>
            </a:extLst>
          </p:cNvPr>
          <p:cNvGrpSpPr/>
          <p:nvPr/>
        </p:nvGrpSpPr>
        <p:grpSpPr>
          <a:xfrm rot="1156918">
            <a:off x="6002652" y="1600405"/>
            <a:ext cx="301768" cy="301743"/>
            <a:chOff x="2964656" y="1352909"/>
            <a:chExt cx="530331" cy="530286"/>
          </a:xfrm>
        </p:grpSpPr>
        <p:sp>
          <p:nvSpPr>
            <p:cNvPr id="25" name="Google Shape;2635;p72">
              <a:extLst>
                <a:ext uri="{FF2B5EF4-FFF2-40B4-BE49-F238E27FC236}">
                  <a16:creationId xmlns:a16="http://schemas.microsoft.com/office/drawing/2014/main" id="{CF1B52F4-1A15-4230-81DC-107703AE0C10}"/>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36;p72">
              <a:extLst>
                <a:ext uri="{FF2B5EF4-FFF2-40B4-BE49-F238E27FC236}">
                  <a16:creationId xmlns:a16="http://schemas.microsoft.com/office/drawing/2014/main" id="{232C3BAE-73DC-41F5-B7A3-F2782AF92947}"/>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37;p72">
              <a:extLst>
                <a:ext uri="{FF2B5EF4-FFF2-40B4-BE49-F238E27FC236}">
                  <a16:creationId xmlns:a16="http://schemas.microsoft.com/office/drawing/2014/main" id="{236AB587-DC43-4053-BE58-A1D51C357C17}"/>
                </a:ext>
              </a:extLst>
            </p:cNvPr>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38;p72">
              <a:extLst>
                <a:ext uri="{FF2B5EF4-FFF2-40B4-BE49-F238E27FC236}">
                  <a16:creationId xmlns:a16="http://schemas.microsoft.com/office/drawing/2014/main" id="{708EB794-07FC-4B61-89F0-4B2AD26C303E}"/>
                </a:ext>
              </a:extLst>
            </p:cNvPr>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39;p72">
              <a:extLst>
                <a:ext uri="{FF2B5EF4-FFF2-40B4-BE49-F238E27FC236}">
                  <a16:creationId xmlns:a16="http://schemas.microsoft.com/office/drawing/2014/main" id="{AFB5599A-25C1-4434-9D4A-CE72823A8D4F}"/>
                </a:ext>
              </a:extLst>
            </p:cNvPr>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40;p72">
              <a:extLst>
                <a:ext uri="{FF2B5EF4-FFF2-40B4-BE49-F238E27FC236}">
                  <a16:creationId xmlns:a16="http://schemas.microsoft.com/office/drawing/2014/main" id="{851EC47B-3013-48E9-A307-A36ACA3A3690}"/>
                </a:ext>
              </a:extLst>
            </p:cNvPr>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41;p72">
              <a:extLst>
                <a:ext uri="{FF2B5EF4-FFF2-40B4-BE49-F238E27FC236}">
                  <a16:creationId xmlns:a16="http://schemas.microsoft.com/office/drawing/2014/main" id="{CF8E6539-CDB7-4346-9EB7-6CFB4D9BE0C3}"/>
                </a:ext>
              </a:extLst>
            </p:cNvPr>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42;p72">
              <a:extLst>
                <a:ext uri="{FF2B5EF4-FFF2-40B4-BE49-F238E27FC236}">
                  <a16:creationId xmlns:a16="http://schemas.microsoft.com/office/drawing/2014/main" id="{599B861E-EBCA-4289-A914-8AA975C4BE84}"/>
                </a:ext>
              </a:extLst>
            </p:cNvPr>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43;p72">
              <a:extLst>
                <a:ext uri="{FF2B5EF4-FFF2-40B4-BE49-F238E27FC236}">
                  <a16:creationId xmlns:a16="http://schemas.microsoft.com/office/drawing/2014/main" id="{20F8631C-A818-41CF-9B0E-50D69EE4B1AC}"/>
                </a:ext>
              </a:extLst>
            </p:cNvPr>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614;p72">
            <a:extLst>
              <a:ext uri="{FF2B5EF4-FFF2-40B4-BE49-F238E27FC236}">
                <a16:creationId xmlns:a16="http://schemas.microsoft.com/office/drawing/2014/main" id="{78EB9107-6495-403D-93AD-296526F86694}"/>
              </a:ext>
            </a:extLst>
          </p:cNvPr>
          <p:cNvGrpSpPr/>
          <p:nvPr/>
        </p:nvGrpSpPr>
        <p:grpSpPr>
          <a:xfrm rot="1127079">
            <a:off x="2583549" y="3671010"/>
            <a:ext cx="530311" cy="530266"/>
            <a:chOff x="2964656" y="1352909"/>
            <a:chExt cx="530331" cy="530286"/>
          </a:xfrm>
        </p:grpSpPr>
        <p:sp>
          <p:nvSpPr>
            <p:cNvPr id="35" name="Google Shape;2615;p72">
              <a:extLst>
                <a:ext uri="{FF2B5EF4-FFF2-40B4-BE49-F238E27FC236}">
                  <a16:creationId xmlns:a16="http://schemas.microsoft.com/office/drawing/2014/main" id="{5583F704-F492-48CC-8825-5E69C74FB057}"/>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16;p72">
              <a:extLst>
                <a:ext uri="{FF2B5EF4-FFF2-40B4-BE49-F238E27FC236}">
                  <a16:creationId xmlns:a16="http://schemas.microsoft.com/office/drawing/2014/main" id="{CC32AE2F-2B5F-42C6-88E4-E43E2E891F15}"/>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7;p72">
              <a:extLst>
                <a:ext uri="{FF2B5EF4-FFF2-40B4-BE49-F238E27FC236}">
                  <a16:creationId xmlns:a16="http://schemas.microsoft.com/office/drawing/2014/main" id="{1AC16294-97B8-4AC4-90FF-3D3AF6358FD7}"/>
                </a:ext>
              </a:extLst>
            </p:cNvPr>
            <p:cNvSpPr/>
            <p:nvPr/>
          </p:nvSpPr>
          <p:spPr>
            <a:xfrm>
              <a:off x="2993976" y="1382229"/>
              <a:ext cx="471680" cy="471657"/>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18;p72">
              <a:extLst>
                <a:ext uri="{FF2B5EF4-FFF2-40B4-BE49-F238E27FC236}">
                  <a16:creationId xmlns:a16="http://schemas.microsoft.com/office/drawing/2014/main" id="{14CE1D1C-277E-46E7-950A-5EBB4AFA0F56}"/>
                </a:ext>
              </a:extLst>
            </p:cNvPr>
            <p:cNvSpPr/>
            <p:nvPr/>
          </p:nvSpPr>
          <p:spPr>
            <a:xfrm>
              <a:off x="3060435" y="1382229"/>
              <a:ext cx="338759" cy="88432"/>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19;p72">
              <a:extLst>
                <a:ext uri="{FF2B5EF4-FFF2-40B4-BE49-F238E27FC236}">
                  <a16:creationId xmlns:a16="http://schemas.microsoft.com/office/drawing/2014/main" id="{C4BE0D35-4571-4B74-B43E-16002B464596}"/>
                </a:ext>
              </a:extLst>
            </p:cNvPr>
            <p:cNvSpPr/>
            <p:nvPr/>
          </p:nvSpPr>
          <p:spPr>
            <a:xfrm>
              <a:off x="3033069" y="1716417"/>
              <a:ext cx="393491" cy="127051"/>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20;p72">
              <a:extLst>
                <a:ext uri="{FF2B5EF4-FFF2-40B4-BE49-F238E27FC236}">
                  <a16:creationId xmlns:a16="http://schemas.microsoft.com/office/drawing/2014/main" id="{118B8F8C-52F3-4218-B5AF-77FDE0C18D74}"/>
                </a:ext>
              </a:extLst>
            </p:cNvPr>
            <p:cNvSpPr/>
            <p:nvPr/>
          </p:nvSpPr>
          <p:spPr>
            <a:xfrm>
              <a:off x="3132699" y="1464976"/>
              <a:ext cx="195531" cy="321151"/>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1;p72">
              <a:extLst>
                <a:ext uri="{FF2B5EF4-FFF2-40B4-BE49-F238E27FC236}">
                  <a16:creationId xmlns:a16="http://schemas.microsoft.com/office/drawing/2014/main" id="{FE0DD4BF-6C14-4190-9A34-6A17E29E9F4E}"/>
                </a:ext>
              </a:extLst>
            </p:cNvPr>
            <p:cNvSpPr/>
            <p:nvPr/>
          </p:nvSpPr>
          <p:spPr>
            <a:xfrm>
              <a:off x="3132699" y="1457158"/>
              <a:ext cx="195531" cy="321802"/>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22;p72">
              <a:extLst>
                <a:ext uri="{FF2B5EF4-FFF2-40B4-BE49-F238E27FC236}">
                  <a16:creationId xmlns:a16="http://schemas.microsoft.com/office/drawing/2014/main" id="{B5D0B60F-BC80-4B17-A8DB-E3CEB1434264}"/>
                </a:ext>
              </a:extLst>
            </p:cNvPr>
            <p:cNvSpPr/>
            <p:nvPr/>
          </p:nvSpPr>
          <p:spPr>
            <a:xfrm>
              <a:off x="3415416" y="1526341"/>
              <a:ext cx="30683" cy="182965"/>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23;p72">
              <a:extLst>
                <a:ext uri="{FF2B5EF4-FFF2-40B4-BE49-F238E27FC236}">
                  <a16:creationId xmlns:a16="http://schemas.microsoft.com/office/drawing/2014/main" id="{C1EB942E-B5C2-4A48-B947-6F0CCA61334B}"/>
                </a:ext>
              </a:extLst>
            </p:cNvPr>
            <p:cNvSpPr/>
            <p:nvPr/>
          </p:nvSpPr>
          <p:spPr>
            <a:xfrm>
              <a:off x="3013523" y="1526341"/>
              <a:ext cx="30683" cy="182965"/>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2614;p72">
            <a:extLst>
              <a:ext uri="{FF2B5EF4-FFF2-40B4-BE49-F238E27FC236}">
                <a16:creationId xmlns:a16="http://schemas.microsoft.com/office/drawing/2014/main" id="{D7ABC205-112B-4A1B-A698-9EA482756D69}"/>
              </a:ext>
            </a:extLst>
          </p:cNvPr>
          <p:cNvGrpSpPr/>
          <p:nvPr/>
        </p:nvGrpSpPr>
        <p:grpSpPr>
          <a:xfrm rot="1127079">
            <a:off x="6123842" y="3419611"/>
            <a:ext cx="530311" cy="530266"/>
            <a:chOff x="2964656" y="1352909"/>
            <a:chExt cx="530331" cy="530286"/>
          </a:xfrm>
        </p:grpSpPr>
        <p:sp>
          <p:nvSpPr>
            <p:cNvPr id="45" name="Google Shape;2615;p72">
              <a:extLst>
                <a:ext uri="{FF2B5EF4-FFF2-40B4-BE49-F238E27FC236}">
                  <a16:creationId xmlns:a16="http://schemas.microsoft.com/office/drawing/2014/main" id="{DE3D718D-8487-42CB-949D-BE912F397246}"/>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16;p72">
              <a:extLst>
                <a:ext uri="{FF2B5EF4-FFF2-40B4-BE49-F238E27FC236}">
                  <a16:creationId xmlns:a16="http://schemas.microsoft.com/office/drawing/2014/main" id="{64F57BE9-74F2-422E-A588-7E6D4B6FEC78}"/>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17;p72">
              <a:extLst>
                <a:ext uri="{FF2B5EF4-FFF2-40B4-BE49-F238E27FC236}">
                  <a16:creationId xmlns:a16="http://schemas.microsoft.com/office/drawing/2014/main" id="{4A779D6B-5933-47DB-8912-32780C4F37C6}"/>
                </a:ext>
              </a:extLst>
            </p:cNvPr>
            <p:cNvSpPr/>
            <p:nvPr/>
          </p:nvSpPr>
          <p:spPr>
            <a:xfrm>
              <a:off x="2993976" y="1382229"/>
              <a:ext cx="471680" cy="471657"/>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18;p72">
              <a:extLst>
                <a:ext uri="{FF2B5EF4-FFF2-40B4-BE49-F238E27FC236}">
                  <a16:creationId xmlns:a16="http://schemas.microsoft.com/office/drawing/2014/main" id="{6C837E8D-FBDA-43E7-8646-D8C84DF376A6}"/>
                </a:ext>
              </a:extLst>
            </p:cNvPr>
            <p:cNvSpPr/>
            <p:nvPr/>
          </p:nvSpPr>
          <p:spPr>
            <a:xfrm>
              <a:off x="3060435" y="1382229"/>
              <a:ext cx="338759" cy="88432"/>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19;p72">
              <a:extLst>
                <a:ext uri="{FF2B5EF4-FFF2-40B4-BE49-F238E27FC236}">
                  <a16:creationId xmlns:a16="http://schemas.microsoft.com/office/drawing/2014/main" id="{F88D3D0A-AFD6-4DE8-B595-E2BC48EE9C56}"/>
                </a:ext>
              </a:extLst>
            </p:cNvPr>
            <p:cNvSpPr/>
            <p:nvPr/>
          </p:nvSpPr>
          <p:spPr>
            <a:xfrm>
              <a:off x="3033069" y="1716417"/>
              <a:ext cx="393491" cy="127051"/>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20;p72">
              <a:extLst>
                <a:ext uri="{FF2B5EF4-FFF2-40B4-BE49-F238E27FC236}">
                  <a16:creationId xmlns:a16="http://schemas.microsoft.com/office/drawing/2014/main" id="{AC19D658-2C8D-4A92-A9CE-080430363848}"/>
                </a:ext>
              </a:extLst>
            </p:cNvPr>
            <p:cNvSpPr/>
            <p:nvPr/>
          </p:nvSpPr>
          <p:spPr>
            <a:xfrm>
              <a:off x="3132699" y="1464976"/>
              <a:ext cx="195531" cy="321151"/>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21;p72">
              <a:extLst>
                <a:ext uri="{FF2B5EF4-FFF2-40B4-BE49-F238E27FC236}">
                  <a16:creationId xmlns:a16="http://schemas.microsoft.com/office/drawing/2014/main" id="{6EEE19DD-60B2-4AAC-B7D1-BA95050B14F4}"/>
                </a:ext>
              </a:extLst>
            </p:cNvPr>
            <p:cNvSpPr/>
            <p:nvPr/>
          </p:nvSpPr>
          <p:spPr>
            <a:xfrm>
              <a:off x="3132699" y="1457158"/>
              <a:ext cx="195531" cy="321802"/>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22;p72">
              <a:extLst>
                <a:ext uri="{FF2B5EF4-FFF2-40B4-BE49-F238E27FC236}">
                  <a16:creationId xmlns:a16="http://schemas.microsoft.com/office/drawing/2014/main" id="{D5ABDAB3-8636-40AB-BCFC-297A7B0E0A07}"/>
                </a:ext>
              </a:extLst>
            </p:cNvPr>
            <p:cNvSpPr/>
            <p:nvPr/>
          </p:nvSpPr>
          <p:spPr>
            <a:xfrm>
              <a:off x="3415416" y="1526341"/>
              <a:ext cx="30683" cy="182965"/>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23;p72">
              <a:extLst>
                <a:ext uri="{FF2B5EF4-FFF2-40B4-BE49-F238E27FC236}">
                  <a16:creationId xmlns:a16="http://schemas.microsoft.com/office/drawing/2014/main" id="{BD7226D3-BE4A-4D02-8DC6-D5682812F370}"/>
                </a:ext>
              </a:extLst>
            </p:cNvPr>
            <p:cNvSpPr/>
            <p:nvPr/>
          </p:nvSpPr>
          <p:spPr>
            <a:xfrm>
              <a:off x="3013523" y="1526341"/>
              <a:ext cx="30683" cy="182965"/>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2624;p72">
            <a:extLst>
              <a:ext uri="{FF2B5EF4-FFF2-40B4-BE49-F238E27FC236}">
                <a16:creationId xmlns:a16="http://schemas.microsoft.com/office/drawing/2014/main" id="{49927726-650B-4F9E-9FD7-62395B8A1920}"/>
              </a:ext>
            </a:extLst>
          </p:cNvPr>
          <p:cNvGrpSpPr/>
          <p:nvPr/>
        </p:nvGrpSpPr>
        <p:grpSpPr>
          <a:xfrm rot="-667158">
            <a:off x="5862775" y="302713"/>
            <a:ext cx="365741" cy="365710"/>
            <a:chOff x="2964656" y="1352909"/>
            <a:chExt cx="530331" cy="530286"/>
          </a:xfrm>
        </p:grpSpPr>
        <p:sp>
          <p:nvSpPr>
            <p:cNvPr id="55" name="Google Shape;2625;p72">
              <a:extLst>
                <a:ext uri="{FF2B5EF4-FFF2-40B4-BE49-F238E27FC236}">
                  <a16:creationId xmlns:a16="http://schemas.microsoft.com/office/drawing/2014/main" id="{6097E03E-52A0-4C62-9599-2DEE0F082894}"/>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26;p72">
              <a:extLst>
                <a:ext uri="{FF2B5EF4-FFF2-40B4-BE49-F238E27FC236}">
                  <a16:creationId xmlns:a16="http://schemas.microsoft.com/office/drawing/2014/main" id="{D0EE8EDB-D7B8-4886-8C55-606F8868A80E}"/>
                </a:ext>
              </a:extLst>
            </p:cNvPr>
            <p:cNvSpPr/>
            <p:nvPr/>
          </p:nvSpPr>
          <p:spPr>
            <a:xfrm>
              <a:off x="2964656" y="1352909"/>
              <a:ext cx="530331" cy="530286"/>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27;p72">
              <a:extLst>
                <a:ext uri="{FF2B5EF4-FFF2-40B4-BE49-F238E27FC236}">
                  <a16:creationId xmlns:a16="http://schemas.microsoft.com/office/drawing/2014/main" id="{1DE656E6-1178-4DA5-A4C5-BB3C778AE61C}"/>
                </a:ext>
              </a:extLst>
            </p:cNvPr>
            <p:cNvSpPr/>
            <p:nvPr/>
          </p:nvSpPr>
          <p:spPr>
            <a:xfrm>
              <a:off x="2993976" y="1382229"/>
              <a:ext cx="471688" cy="471648"/>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28;p72">
              <a:extLst>
                <a:ext uri="{FF2B5EF4-FFF2-40B4-BE49-F238E27FC236}">
                  <a16:creationId xmlns:a16="http://schemas.microsoft.com/office/drawing/2014/main" id="{894A4D92-6301-4882-87F5-FAE4131D68CD}"/>
                </a:ext>
              </a:extLst>
            </p:cNvPr>
            <p:cNvSpPr/>
            <p:nvPr/>
          </p:nvSpPr>
          <p:spPr>
            <a:xfrm>
              <a:off x="3060435" y="1382229"/>
              <a:ext cx="338765" cy="88430"/>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29;p72">
              <a:extLst>
                <a:ext uri="{FF2B5EF4-FFF2-40B4-BE49-F238E27FC236}">
                  <a16:creationId xmlns:a16="http://schemas.microsoft.com/office/drawing/2014/main" id="{F500EC40-01EB-435B-B281-418942802A4E}"/>
                </a:ext>
              </a:extLst>
            </p:cNvPr>
            <p:cNvSpPr/>
            <p:nvPr/>
          </p:nvSpPr>
          <p:spPr>
            <a:xfrm>
              <a:off x="3033069" y="1716417"/>
              <a:ext cx="393498" cy="127048"/>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30;p72">
              <a:extLst>
                <a:ext uri="{FF2B5EF4-FFF2-40B4-BE49-F238E27FC236}">
                  <a16:creationId xmlns:a16="http://schemas.microsoft.com/office/drawing/2014/main" id="{3EB47BBE-1B2F-4715-9249-87C9217D7F1B}"/>
                </a:ext>
              </a:extLst>
            </p:cNvPr>
            <p:cNvSpPr/>
            <p:nvPr/>
          </p:nvSpPr>
          <p:spPr>
            <a:xfrm>
              <a:off x="3132699" y="1464976"/>
              <a:ext cx="195535" cy="321145"/>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31;p72">
              <a:extLst>
                <a:ext uri="{FF2B5EF4-FFF2-40B4-BE49-F238E27FC236}">
                  <a16:creationId xmlns:a16="http://schemas.microsoft.com/office/drawing/2014/main" id="{B44B3DF5-C6E1-4A83-B2E1-CAA1EF12A3C3}"/>
                </a:ext>
              </a:extLst>
            </p:cNvPr>
            <p:cNvSpPr/>
            <p:nvPr/>
          </p:nvSpPr>
          <p:spPr>
            <a:xfrm>
              <a:off x="3132699" y="1457158"/>
              <a:ext cx="195535" cy="321797"/>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32;p72">
              <a:extLst>
                <a:ext uri="{FF2B5EF4-FFF2-40B4-BE49-F238E27FC236}">
                  <a16:creationId xmlns:a16="http://schemas.microsoft.com/office/drawing/2014/main" id="{89A14648-F736-43A0-85E0-F14C7C9694E7}"/>
                </a:ext>
              </a:extLst>
            </p:cNvPr>
            <p:cNvSpPr/>
            <p:nvPr/>
          </p:nvSpPr>
          <p:spPr>
            <a:xfrm>
              <a:off x="3415416" y="1526341"/>
              <a:ext cx="30684" cy="18296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33;p72">
              <a:extLst>
                <a:ext uri="{FF2B5EF4-FFF2-40B4-BE49-F238E27FC236}">
                  <a16:creationId xmlns:a16="http://schemas.microsoft.com/office/drawing/2014/main" id="{D583AD31-2CCC-4941-8E6C-12DB22DFC12C}"/>
                </a:ext>
              </a:extLst>
            </p:cNvPr>
            <p:cNvSpPr/>
            <p:nvPr/>
          </p:nvSpPr>
          <p:spPr>
            <a:xfrm>
              <a:off x="3013523" y="1526341"/>
              <a:ext cx="30684" cy="18296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645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r>
              <a:rPr lang="en-US" sz="2400" dirty="0">
                <a:solidFill>
                  <a:schemeClr val="accent1"/>
                </a:solidFill>
              </a:rPr>
              <a:t>Objective</a:t>
            </a:r>
            <a:endParaRPr sz="2400" dirty="0">
              <a:solidFill>
                <a:schemeClr val="accent1"/>
              </a:solidFill>
            </a:endParaRPr>
          </a:p>
        </p:txBody>
      </p:sp>
      <p:sp>
        <p:nvSpPr>
          <p:cNvPr id="1731" name="Google Shape;1731;p39"/>
          <p:cNvSpPr txBox="1"/>
          <p:nvPr/>
        </p:nvSpPr>
        <p:spPr>
          <a:xfrm>
            <a:off x="1003050" y="1725662"/>
            <a:ext cx="7137900" cy="1974468"/>
          </a:xfrm>
          <a:prstGeom prst="rect">
            <a:avLst/>
          </a:prstGeom>
          <a:noFill/>
          <a:ln>
            <a:noFill/>
          </a:ln>
        </p:spPr>
        <p:txBody>
          <a:bodyPr spcFirstLastPara="1" wrap="square" lIns="91425" tIns="91425" rIns="0" bIns="91425" anchor="t" anchorCtr="0">
            <a:noAutofit/>
          </a:bodyPr>
          <a:lstStyle/>
          <a:p>
            <a:pPr lvl="0" algn="ctr" rtl="0">
              <a:spcBef>
                <a:spcPts val="0"/>
              </a:spcBef>
              <a:spcAft>
                <a:spcPts val="0"/>
              </a:spcAft>
            </a:pPr>
            <a:r>
              <a:rPr lang="en-US" sz="1800" b="1" dirty="0">
                <a:solidFill>
                  <a:schemeClr val="accent1"/>
                </a:solidFill>
                <a:latin typeface="Inter"/>
                <a:ea typeface="Inter"/>
                <a:cs typeface="Inter"/>
                <a:sym typeface="Inter"/>
              </a:rPr>
              <a:t>Our Client wants to know the salary for different positions and Salary trends so they decide to better Plan and run a Smooth Business and how to make it Profitable.</a:t>
            </a:r>
          </a:p>
          <a:p>
            <a:pPr lvl="0" algn="ctr" rtl="0">
              <a:spcBef>
                <a:spcPts val="0"/>
              </a:spcBef>
              <a:spcAft>
                <a:spcPts val="0"/>
              </a:spcAft>
            </a:pPr>
            <a:r>
              <a:rPr lang="en-US" sz="1800" b="1" dirty="0">
                <a:solidFill>
                  <a:schemeClr val="accent1"/>
                </a:solidFill>
                <a:latin typeface="Inter"/>
                <a:ea typeface="Inter"/>
                <a:cs typeface="Inter"/>
                <a:sym typeface="Inter"/>
              </a:rPr>
              <a:t>In the Competitive world employees are the asset of the company. If we don’t care about our employees so our competitors will. Analyze the Salary of every employee and how to improve it. </a:t>
            </a:r>
          </a:p>
        </p:txBody>
      </p:sp>
    </p:spTree>
    <p:extLst>
      <p:ext uri="{BB962C8B-B14F-4D97-AF65-F5344CB8AC3E}">
        <p14:creationId xmlns:p14="http://schemas.microsoft.com/office/powerpoint/2010/main" val="359988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r>
              <a:rPr lang="en-US" sz="2400" dirty="0">
                <a:solidFill>
                  <a:schemeClr val="accent1"/>
                </a:solidFill>
              </a:rPr>
              <a:t>-- 1 select all columns and rows in the table.</a:t>
            </a:r>
            <a:br>
              <a:rPr lang="en-US" sz="2400" dirty="0">
                <a:solidFill>
                  <a:schemeClr val="accent1"/>
                </a:solidFill>
              </a:rPr>
            </a:br>
            <a:r>
              <a:rPr lang="en-US" sz="2400" dirty="0">
                <a:solidFill>
                  <a:schemeClr val="accent1"/>
                </a:solidFill>
              </a:rPr>
              <a:t>select * from salary;</a:t>
            </a:r>
            <a:br>
              <a:rPr lang="en-US" sz="2400" dirty="0">
                <a:solidFill>
                  <a:schemeClr val="accent1"/>
                </a:solidFill>
              </a:rPr>
            </a:br>
            <a:br>
              <a:rPr lang="en-US" sz="2400" dirty="0">
                <a:solidFill>
                  <a:schemeClr val="accent1"/>
                </a:solidFill>
              </a:rPr>
            </a:br>
            <a:r>
              <a:rPr lang="en-US" sz="2400" dirty="0">
                <a:solidFill>
                  <a:schemeClr val="accent1"/>
                </a:solidFill>
              </a:rPr>
              <a:t>-- 2 shows only the employee name and job title columns.</a:t>
            </a:r>
            <a:br>
              <a:rPr lang="en-US" sz="2400" dirty="0">
                <a:solidFill>
                  <a:schemeClr val="accent1"/>
                </a:solidFill>
              </a:rPr>
            </a:br>
            <a:r>
              <a:rPr lang="en-US" sz="2400" dirty="0">
                <a:solidFill>
                  <a:schemeClr val="accent1"/>
                </a:solidFill>
              </a:rPr>
              <a:t> select EmployeeName, JobTitle from salary; </a:t>
            </a:r>
            <a:br>
              <a:rPr lang="en-US" sz="2400" dirty="0">
                <a:solidFill>
                  <a:schemeClr val="accent1"/>
                </a:solidFill>
              </a:rPr>
            </a:br>
            <a:br>
              <a:rPr lang="en-US" sz="2400" dirty="0">
                <a:solidFill>
                  <a:schemeClr val="accent1"/>
                </a:solidFill>
              </a:rPr>
            </a:br>
            <a:r>
              <a:rPr lang="en-US" sz="2400" dirty="0">
                <a:solidFill>
                  <a:schemeClr val="accent1"/>
                </a:solidFill>
              </a:rPr>
              <a:t> -- 3 Show the number of employees in the table.</a:t>
            </a:r>
            <a:br>
              <a:rPr lang="en-US" sz="2400" dirty="0">
                <a:solidFill>
                  <a:schemeClr val="accent1"/>
                </a:solidFill>
              </a:rPr>
            </a:br>
            <a:r>
              <a:rPr lang="en-US" sz="2400" dirty="0">
                <a:solidFill>
                  <a:schemeClr val="accent1"/>
                </a:solidFill>
              </a:rPr>
              <a:t>select count(*)from salary;</a:t>
            </a:r>
            <a:endParaRPr sz="2400" dirty="0">
              <a:solidFill>
                <a:schemeClr val="accent1"/>
              </a:solidFill>
            </a:endParaRPr>
          </a:p>
        </p:txBody>
      </p:sp>
    </p:spTree>
    <p:extLst>
      <p:ext uri="{BB962C8B-B14F-4D97-AF65-F5344CB8AC3E}">
        <p14:creationId xmlns:p14="http://schemas.microsoft.com/office/powerpoint/2010/main" val="348495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r>
              <a:rPr lang="en-US" sz="2400" dirty="0">
                <a:solidFill>
                  <a:schemeClr val="accent1"/>
                </a:solidFill>
              </a:rPr>
              <a:t>-- 4 shows the unique job titles in the table. </a:t>
            </a:r>
            <a:br>
              <a:rPr lang="en-US" sz="2400" dirty="0">
                <a:solidFill>
                  <a:schemeClr val="accent1"/>
                </a:solidFill>
              </a:rPr>
            </a:br>
            <a:r>
              <a:rPr lang="en-US" sz="2400" dirty="0">
                <a:solidFill>
                  <a:schemeClr val="accent1"/>
                </a:solidFill>
              </a:rPr>
              <a:t>select distinct(JobTitle) from salary;</a:t>
            </a:r>
            <a:br>
              <a:rPr lang="en-US" sz="2400" dirty="0">
                <a:solidFill>
                  <a:schemeClr val="accent1"/>
                </a:solidFill>
              </a:rPr>
            </a:br>
            <a:r>
              <a:rPr lang="en-US" sz="2400" dirty="0">
                <a:solidFill>
                  <a:schemeClr val="accent1"/>
                </a:solidFill>
              </a:rPr>
              <a:t>select count(distinct JobTitle) from salary;</a:t>
            </a:r>
            <a:br>
              <a:rPr lang="en-US" sz="2400" dirty="0">
                <a:solidFill>
                  <a:schemeClr val="accent1"/>
                </a:solidFill>
              </a:rPr>
            </a:br>
            <a:br>
              <a:rPr lang="en-US" sz="2400" dirty="0">
                <a:solidFill>
                  <a:schemeClr val="accent1"/>
                </a:solidFill>
              </a:rPr>
            </a:br>
            <a:r>
              <a:rPr lang="en-US" sz="2400" dirty="0">
                <a:solidFill>
                  <a:schemeClr val="accent1"/>
                </a:solidFill>
              </a:rPr>
              <a:t>-- 5 shows the job title and overtime pay for all employees with -- overtime pay greater than 50000.  </a:t>
            </a:r>
            <a:br>
              <a:rPr lang="en-US" sz="2400" dirty="0">
                <a:solidFill>
                  <a:schemeClr val="accent1"/>
                </a:solidFill>
              </a:rPr>
            </a:br>
            <a:r>
              <a:rPr lang="en-US" sz="2400" dirty="0">
                <a:solidFill>
                  <a:schemeClr val="accent1"/>
                </a:solidFill>
              </a:rPr>
              <a:t>select  * from salary; select JobTitle, OvertimePay from salary where OvertimePay &gt;= 50000;</a:t>
            </a:r>
            <a:endParaRPr sz="2400" dirty="0">
              <a:solidFill>
                <a:schemeClr val="accent1"/>
              </a:solidFill>
            </a:endParaRPr>
          </a:p>
        </p:txBody>
      </p:sp>
    </p:spTree>
    <p:extLst>
      <p:ext uri="{BB962C8B-B14F-4D97-AF65-F5344CB8AC3E}">
        <p14:creationId xmlns:p14="http://schemas.microsoft.com/office/powerpoint/2010/main" val="112432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br>
              <a:rPr lang="en-US" sz="2400" b="1" dirty="0">
                <a:solidFill>
                  <a:schemeClr val="accent1"/>
                </a:solidFill>
              </a:rPr>
            </a:br>
            <a:r>
              <a:rPr lang="en-US" sz="2400" b="1" dirty="0">
                <a:solidFill>
                  <a:schemeClr val="accent1"/>
                </a:solidFill>
              </a:rPr>
              <a:t> </a:t>
            </a:r>
            <a:r>
              <a:rPr lang="en-US" sz="1800" dirty="0">
                <a:solidFill>
                  <a:schemeClr val="accent1"/>
                </a:solidFill>
              </a:rPr>
              <a:t>--  6 Show the average base pay for all employees.   </a:t>
            </a:r>
            <a:br>
              <a:rPr lang="en-US" sz="1800" dirty="0">
                <a:solidFill>
                  <a:schemeClr val="accent1"/>
                </a:solidFill>
              </a:rPr>
            </a:br>
            <a:r>
              <a:rPr lang="en-US" sz="1800" dirty="0">
                <a:solidFill>
                  <a:schemeClr val="accent1"/>
                </a:solidFill>
              </a:rPr>
              <a:t>select avg(base pay) as "Avg Base Pay" from salary;</a:t>
            </a:r>
            <a:br>
              <a:rPr lang="en-US" sz="1800" dirty="0">
                <a:solidFill>
                  <a:schemeClr val="accent1"/>
                </a:solidFill>
              </a:rPr>
            </a:br>
            <a:br>
              <a:rPr lang="en-US" sz="1800" dirty="0">
                <a:solidFill>
                  <a:schemeClr val="accent1"/>
                </a:solidFill>
              </a:rPr>
            </a:br>
            <a:r>
              <a:rPr lang="en-US" sz="1800" dirty="0">
                <a:solidFill>
                  <a:schemeClr val="accent1"/>
                </a:solidFill>
              </a:rPr>
              <a:t>  -- 7 shows the top 10 highest-paid employees. </a:t>
            </a:r>
            <a:br>
              <a:rPr lang="en-US" sz="1800" dirty="0">
                <a:solidFill>
                  <a:schemeClr val="accent1"/>
                </a:solidFill>
              </a:rPr>
            </a:br>
            <a:r>
              <a:rPr lang="en-US" sz="1800" dirty="0">
                <a:solidFill>
                  <a:schemeClr val="accent1"/>
                </a:solidFill>
              </a:rPr>
              <a:t>select EmployeeName, TotalPay from salary order by TotalPay desc limit 10; </a:t>
            </a:r>
            <a:br>
              <a:rPr lang="en-US" sz="1800" dirty="0">
                <a:solidFill>
                  <a:schemeClr val="accent1"/>
                </a:solidFill>
              </a:rPr>
            </a:br>
            <a:br>
              <a:rPr lang="en-US" sz="1800" dirty="0">
                <a:solidFill>
                  <a:schemeClr val="accent1"/>
                </a:solidFill>
              </a:rPr>
            </a:br>
            <a:r>
              <a:rPr lang="en-US" sz="1800" dirty="0">
                <a:solidFill>
                  <a:schemeClr val="accent1"/>
                </a:solidFill>
              </a:rPr>
              <a:t> -- 8 shows the average of base pay, overtime pay, and other pay for each employees. </a:t>
            </a:r>
            <a:br>
              <a:rPr lang="en-US" sz="1800" dirty="0">
                <a:solidFill>
                  <a:schemeClr val="accent1"/>
                </a:solidFill>
              </a:rPr>
            </a:br>
            <a:r>
              <a:rPr lang="en-US" sz="1800" dirty="0">
                <a:solidFill>
                  <a:schemeClr val="accent1"/>
                </a:solidFill>
              </a:rPr>
              <a:t> Select EmployeeName,(Basepay+OvertimePay+OtherPay)/3 from salary;</a:t>
            </a:r>
            <a:endParaRPr sz="2400" dirty="0">
              <a:solidFill>
                <a:schemeClr val="accent1"/>
              </a:solidFill>
            </a:endParaRPr>
          </a:p>
        </p:txBody>
      </p:sp>
    </p:spTree>
    <p:extLst>
      <p:ext uri="{BB962C8B-B14F-4D97-AF65-F5344CB8AC3E}">
        <p14:creationId xmlns:p14="http://schemas.microsoft.com/office/powerpoint/2010/main" val="30531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r>
              <a:rPr lang="en-US" sz="2400" dirty="0">
                <a:solidFill>
                  <a:schemeClr val="accent1"/>
                </a:solidFill>
              </a:rPr>
              <a:t> -- 9 Show all employees who have the word "Manager" in their job title. </a:t>
            </a:r>
            <a:br>
              <a:rPr lang="en-US" sz="2400" dirty="0">
                <a:solidFill>
                  <a:schemeClr val="accent1"/>
                </a:solidFill>
              </a:rPr>
            </a:br>
            <a:r>
              <a:rPr lang="en-US" sz="2400" dirty="0">
                <a:solidFill>
                  <a:schemeClr val="accent1"/>
                </a:solidFill>
              </a:rPr>
              <a:t>select employee name, JobTitle from salary where Jobtitle like "%Manager%";  </a:t>
            </a:r>
            <a:br>
              <a:rPr lang="en-US" sz="2400" dirty="0">
                <a:solidFill>
                  <a:schemeClr val="accent1"/>
                </a:solidFill>
              </a:rPr>
            </a:br>
            <a:br>
              <a:rPr lang="en-US" sz="2400" dirty="0">
                <a:solidFill>
                  <a:schemeClr val="accent1"/>
                </a:solidFill>
              </a:rPr>
            </a:br>
            <a:br>
              <a:rPr lang="en-US" sz="2400" dirty="0">
                <a:solidFill>
                  <a:schemeClr val="accent1"/>
                </a:solidFill>
              </a:rPr>
            </a:br>
            <a:r>
              <a:rPr lang="en-US" sz="2400" dirty="0">
                <a:solidFill>
                  <a:schemeClr val="accent1"/>
                </a:solidFill>
              </a:rPr>
              <a:t>-- 10 show all employees with a job title not equal to "Manager".   select employee name,jobTitle from salary where job title &lt;&gt; "Manager";</a:t>
            </a:r>
            <a:endParaRPr sz="2400" dirty="0">
              <a:solidFill>
                <a:schemeClr val="accent1"/>
              </a:solidFill>
            </a:endParaRPr>
          </a:p>
        </p:txBody>
      </p:sp>
    </p:spTree>
    <p:extLst>
      <p:ext uri="{BB962C8B-B14F-4D97-AF65-F5344CB8AC3E}">
        <p14:creationId xmlns:p14="http://schemas.microsoft.com/office/powerpoint/2010/main" val="16675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r>
              <a:rPr lang="en-US" sz="2400" dirty="0">
                <a:solidFill>
                  <a:schemeClr val="accent1"/>
                </a:solidFill>
              </a:rPr>
              <a:t> -- 11 shows all employees with a total pay between 50000 and 75000. </a:t>
            </a:r>
            <a:br>
              <a:rPr lang="en-US" sz="2400" dirty="0">
                <a:solidFill>
                  <a:schemeClr val="accent1"/>
                </a:solidFill>
              </a:rPr>
            </a:br>
            <a:r>
              <a:rPr lang="en-US" sz="2400" dirty="0">
                <a:solidFill>
                  <a:schemeClr val="accent1"/>
                </a:solidFill>
              </a:rPr>
              <a:t>select employeename from salary where totalpay &gt;=50000 and totalpay &lt;=75000;  </a:t>
            </a:r>
            <a:br>
              <a:rPr lang="en-US" sz="2400" dirty="0">
                <a:solidFill>
                  <a:schemeClr val="accent1"/>
                </a:solidFill>
              </a:rPr>
            </a:br>
            <a:r>
              <a:rPr lang="en-US" sz="2400" dirty="0">
                <a:solidFill>
                  <a:schemeClr val="accent1"/>
                </a:solidFill>
              </a:rPr>
              <a:t>select * from salary where totalpay between 50000 and 75000; </a:t>
            </a:r>
            <a:br>
              <a:rPr lang="en-US" sz="2400" dirty="0">
                <a:solidFill>
                  <a:schemeClr val="accent1"/>
                </a:solidFill>
              </a:rPr>
            </a:br>
            <a:r>
              <a:rPr lang="en-US" sz="2400" dirty="0">
                <a:solidFill>
                  <a:schemeClr val="accent1"/>
                </a:solidFill>
              </a:rPr>
              <a:t> -- 12 shows all employees with a base pay less than 50,000 or -- or a total pay greater than 100,000. </a:t>
            </a:r>
            <a:br>
              <a:rPr lang="en-US" sz="2400" dirty="0">
                <a:solidFill>
                  <a:schemeClr val="accent1"/>
                </a:solidFill>
              </a:rPr>
            </a:br>
            <a:r>
              <a:rPr lang="en-US" sz="2400" dirty="0">
                <a:solidFill>
                  <a:schemeClr val="accent1"/>
                </a:solidFill>
              </a:rPr>
              <a:t>select * from salary where basepay &lt;=50000 or basepay&gt;=100000;</a:t>
            </a:r>
            <a:endParaRPr sz="2400" dirty="0">
              <a:solidFill>
                <a:schemeClr val="accent1"/>
              </a:solidFill>
            </a:endParaRPr>
          </a:p>
        </p:txBody>
      </p:sp>
    </p:spTree>
    <p:extLst>
      <p:ext uri="{BB962C8B-B14F-4D97-AF65-F5344CB8AC3E}">
        <p14:creationId xmlns:p14="http://schemas.microsoft.com/office/powerpoint/2010/main" val="1343156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br>
              <a:rPr lang="en-US" sz="2400" dirty="0">
                <a:solidFill>
                  <a:schemeClr val="accent1"/>
                </a:solidFill>
              </a:rPr>
            </a:br>
            <a:r>
              <a:rPr lang="en-US" sz="2400" dirty="0">
                <a:solidFill>
                  <a:schemeClr val="accent1"/>
                </a:solidFill>
              </a:rPr>
              <a:t> -- 13 shows all employees with a total pay benefits value between  -- 125,000 and 15000 and a job title containing the word "Director".  </a:t>
            </a:r>
            <a:br>
              <a:rPr lang="en-US" sz="2400" dirty="0">
                <a:solidFill>
                  <a:schemeClr val="accent1"/>
                </a:solidFill>
              </a:rPr>
            </a:br>
            <a:br>
              <a:rPr lang="en-US" sz="2400" dirty="0">
                <a:solidFill>
                  <a:schemeClr val="accent1"/>
                </a:solidFill>
              </a:rPr>
            </a:br>
            <a:r>
              <a:rPr lang="en-US" sz="2400" dirty="0">
                <a:solidFill>
                  <a:schemeClr val="accent1"/>
                </a:solidFill>
              </a:rPr>
              <a:t>select * from salary where TotalPayBenefits between 125000 and 150000 and  jobTitle like "%Director%";</a:t>
            </a:r>
            <a:endParaRPr sz="2400" dirty="0">
              <a:solidFill>
                <a:schemeClr val="accent1"/>
              </a:solidFill>
            </a:endParaRPr>
          </a:p>
        </p:txBody>
      </p:sp>
    </p:spTree>
    <p:extLst>
      <p:ext uri="{BB962C8B-B14F-4D97-AF65-F5344CB8AC3E}">
        <p14:creationId xmlns:p14="http://schemas.microsoft.com/office/powerpoint/2010/main" val="1821391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421240" y="520924"/>
            <a:ext cx="8578922" cy="4174365"/>
          </a:xfrm>
          <a:prstGeom prst="rect">
            <a:avLst/>
          </a:prstGeom>
        </p:spPr>
        <p:txBody>
          <a:bodyPr spcFirstLastPara="1" wrap="square" lIns="91425" tIns="91425" rIns="91425" bIns="91425" anchor="t" anchorCtr="0">
            <a:noAutofit/>
          </a:bodyPr>
          <a:lstStyle/>
          <a:p>
            <a:r>
              <a:rPr lang="en-US" sz="2400" dirty="0">
                <a:solidFill>
                  <a:schemeClr val="accent1"/>
                </a:solidFill>
              </a:rPr>
              <a:t>-- 14 shows all employees ordered by their total pay benefits in descending order.  select * from salary  order by totalpaybenefits desc;   </a:t>
            </a:r>
            <a:br>
              <a:rPr lang="en-US" sz="2400" dirty="0">
                <a:solidFill>
                  <a:schemeClr val="accent1"/>
                </a:solidFill>
              </a:rPr>
            </a:br>
            <a:br>
              <a:rPr lang="en-US" sz="2400" dirty="0">
                <a:solidFill>
                  <a:schemeClr val="accent1"/>
                </a:solidFill>
              </a:rPr>
            </a:br>
            <a:r>
              <a:rPr lang="en-US" sz="2400" dirty="0">
                <a:solidFill>
                  <a:schemeClr val="accent1"/>
                </a:solidFill>
              </a:rPr>
              <a:t>-- 15 show all job titles with an average base pay of  -- at least 100000, and order them by the average base pay in descending order. select job </a:t>
            </a:r>
            <a:r>
              <a:rPr lang="en-US" sz="2400" dirty="0" err="1">
                <a:solidFill>
                  <a:schemeClr val="accent1"/>
                </a:solidFill>
              </a:rPr>
              <a:t>title,avg</a:t>
            </a:r>
            <a:r>
              <a:rPr lang="en-US" sz="2400" dirty="0">
                <a:solidFill>
                  <a:schemeClr val="accent1"/>
                </a:solidFill>
              </a:rPr>
              <a:t>(base pay) as "avgbasepay" from salary group by job title having avg(base pay)&gt;=100000 order by avgbasepay desc;</a:t>
            </a:r>
            <a:endParaRPr sz="2400" dirty="0">
              <a:solidFill>
                <a:schemeClr val="accent1"/>
              </a:solidFill>
            </a:endParaRPr>
          </a:p>
        </p:txBody>
      </p:sp>
    </p:spTree>
    <p:extLst>
      <p:ext uri="{BB962C8B-B14F-4D97-AF65-F5344CB8AC3E}">
        <p14:creationId xmlns:p14="http://schemas.microsoft.com/office/powerpoint/2010/main" val="1807163822"/>
      </p:ext>
    </p:extLst>
  </p:cSld>
  <p:clrMapOvr>
    <a:masterClrMapping/>
  </p:clrMapOvr>
</p:sld>
</file>

<file path=ppt/theme/theme1.xml><?xml version="1.0" encoding="utf-8"?>
<a:theme xmlns:a="http://schemas.openxmlformats.org/drawingml/2006/main"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371</TotalTime>
  <Words>652</Words>
  <Application>Microsoft Office PowerPoint</Application>
  <PresentationFormat>On-screen Show (16:9)</PresentationFormat>
  <Paragraphs>16</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zeitung</vt:lpstr>
      <vt:lpstr>Ink Free</vt:lpstr>
      <vt:lpstr>Arial</vt:lpstr>
      <vt:lpstr>Inter</vt:lpstr>
      <vt:lpstr>inherit</vt:lpstr>
      <vt:lpstr>Manrope Medium</vt:lpstr>
      <vt:lpstr>Business Cost Analysis by Slidesgo</vt:lpstr>
      <vt:lpstr>SF Salaries Explore San Francisco city employee salary data</vt:lpstr>
      <vt:lpstr>Objective</vt:lpstr>
      <vt:lpstr>-- 1 select all columns and rows in the table. select * from salary;  -- 2 shows only the employee name and job title columns.  select EmployeeName, JobTitle from salary;    -- 3 Show the number of employees in the table. select count(*)from salary;</vt:lpstr>
      <vt:lpstr>-- 4 shows the unique job titles in the table.  select distinct(JobTitle) from salary; select count(distinct JobTitle) from salary;  -- 5 shows the job title and overtime pay for all employees with -- overtime pay greater than 50000.   select  * from salary; select JobTitle, OvertimePay from salary where OvertimePay &gt;= 50000;</vt:lpstr>
      <vt:lpstr>  --  6 Show the average base pay for all employees.    select avg(base pay) as "Avg Base Pay" from salary;    -- 7 shows the top 10 highest-paid employees.  select EmployeeName, TotalPay from salary order by TotalPay desc limit 10;    -- 8 shows the average of base pay, overtime pay, and other pay for each employees.   Select EmployeeName,(Basepay+OvertimePay+OtherPay)/3 from salary;</vt:lpstr>
      <vt:lpstr> -- 9 Show all employees who have the word "Manager" in their job title.  select employee name, JobTitle from salary where Jobtitle like "%Manager%";     -- 10 show all employees with a job title not equal to "Manager".   select employee name,jobTitle from salary where job title &lt;&gt; "Manager";</vt:lpstr>
      <vt:lpstr> -- 11 shows all employees with a total pay between 50000 and 75000.  select employeename from salary where totalpay &gt;=50000 and totalpay &lt;=75000;   select * from salary where totalpay between 50000 and 75000;   -- 12 shows all employees with a base pay less than 50,000 or -- or a total pay greater than 100,000.  select * from salary where basepay &lt;=50000 or basepay&gt;=100000;</vt:lpstr>
      <vt:lpstr>  -- 13 shows all employees with a total pay benefits value between  -- 125,000 and 15000 and a job title containing the word "Director".    select * from salary where TotalPayBenefits between 125000 and 150000 and  jobTitle like "%Director%";</vt:lpstr>
      <vt:lpstr>-- 14 shows all employees ordered by their total pay benefits in descending order.  select * from salary  order by totalpaybenefits desc;     -- 15 show all job titles with an average base pay of  -- at least 100000, and order them by the average base pay in descending order. select job title,avg(base pay) as "avgbasepay" from salary group by job title having avg(base pay)&gt;=100000 order by avgbasepay desc;</vt:lpstr>
      <vt:lpstr>   -- 16 Update the base pay of all employees with -- the job title containing "Manager" by increasing it by 10 %.    update salary set basepay = basepay * 1.1 where jobtitle like "%manager%" ;</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Salaries Explore San Francisco city employee salary data</dc:title>
  <cp:lastModifiedBy>ANWAR</cp:lastModifiedBy>
  <cp:revision>34</cp:revision>
  <dcterms:modified xsi:type="dcterms:W3CDTF">2024-05-09T05:19:46Z</dcterms:modified>
</cp:coreProperties>
</file>