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57" r:id="rId3"/>
    <p:sldId id="305" r:id="rId4"/>
    <p:sldId id="272" r:id="rId5"/>
    <p:sldId id="306" r:id="rId6"/>
    <p:sldId id="307" r:id="rId7"/>
    <p:sldId id="308" r:id="rId8"/>
    <p:sldId id="309" r:id="rId9"/>
    <p:sldId id="310" r:id="rId10"/>
    <p:sldId id="311" r:id="rId11"/>
    <p:sldId id="312" r:id="rId12"/>
  </p:sldIdLst>
  <p:sldSz cx="9144000" cy="5143500" type="screen16x9"/>
  <p:notesSz cx="6858000" cy="9144000"/>
  <p:embeddedFontLst>
    <p:embeddedFont>
      <p:font typeface="Barlow Light" panose="00000400000000000000" pitchFamily="2" charset="0"/>
      <p:regular r:id="rId14"/>
      <p:bold r:id="rId15"/>
      <p:italic r:id="rId16"/>
      <p:boldItalic r:id="rId17"/>
    </p:embeddedFont>
    <p:embeddedFont>
      <p:font typeface="Barlow Semi Condensed Light" panose="00000406000000000000" pitchFamily="2" charset="0"/>
      <p:regular r:id="rId18"/>
      <p:bold r:id="rId19"/>
      <p:italic r:id="rId20"/>
      <p:boldItalic r:id="rId21"/>
    </p:embeddedFont>
    <p:embeddedFont>
      <p:font typeface="Josefin Slab SemiBold" pitchFamily="2" charset="0"/>
      <p:bold r:id="rId22"/>
      <p:boldItalic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42C1F5-D9B4-403D-84F4-EB00D35E0AF7}">
  <a:tblStyle styleId="{1A42C1F5-D9B4-403D-84F4-EB00D35E0A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57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a:t>
            </a:r>
            <a:r>
              <a:rPr lang="en-US" baseline="0" dirty="0"/>
              <a:t> by Category</a:t>
            </a:r>
          </a:p>
          <a:p>
            <a:pPr>
              <a:defRPr/>
            </a:pP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Sales by Category</c:v>
                </c:pt>
              </c:strCache>
            </c:strRef>
          </c:tx>
          <c:spPr>
            <a:solidFill>
              <a:schemeClr val="accent1"/>
            </a:solidFill>
            <a:ln>
              <a:noFill/>
            </a:ln>
            <a:effectLst/>
          </c:spPr>
          <c:invertIfNegative val="0"/>
          <c:cat>
            <c:strRef>
              <c:f>Sheet1!$A$2:$A$5</c:f>
              <c:strCache>
                <c:ptCount val="3"/>
                <c:pt idx="0">
                  <c:v>Office Supplement</c:v>
                </c:pt>
                <c:pt idx="1">
                  <c:v>Technology</c:v>
                </c:pt>
                <c:pt idx="2">
                  <c:v>Furniture</c:v>
                </c:pt>
              </c:strCache>
            </c:strRef>
          </c:cat>
          <c:val>
            <c:numRef>
              <c:f>Sheet1!$B$2:$B$5</c:f>
              <c:numCache>
                <c:formatCode>General</c:formatCode>
                <c:ptCount val="4"/>
                <c:pt idx="0">
                  <c:v>31</c:v>
                </c:pt>
                <c:pt idx="1">
                  <c:v>10</c:v>
                </c:pt>
                <c:pt idx="2">
                  <c:v>10</c:v>
                </c:pt>
              </c:numCache>
            </c:numRef>
          </c:val>
          <c:extLst>
            <c:ext xmlns:c16="http://schemas.microsoft.com/office/drawing/2014/chart" uri="{C3380CC4-5D6E-409C-BE32-E72D297353CC}">
              <c16:uniqueId val="{00000000-7E9C-40D8-9A1E-C0A195C844AA}"/>
            </c:ext>
          </c:extLst>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3"/>
                <c:pt idx="0">
                  <c:v>Office Supplement</c:v>
                </c:pt>
                <c:pt idx="1">
                  <c:v>Technology</c:v>
                </c:pt>
                <c:pt idx="2">
                  <c:v>Furniture</c:v>
                </c:pt>
              </c:strCache>
            </c:strRef>
          </c:cat>
          <c:val>
            <c:numRef>
              <c:f>Sheet1!$C$2:$C$5</c:f>
              <c:numCache>
                <c:formatCode>General</c:formatCode>
                <c:ptCount val="4"/>
              </c:numCache>
            </c:numRef>
          </c:val>
          <c:extLst>
            <c:ext xmlns:c16="http://schemas.microsoft.com/office/drawing/2014/chart" uri="{C3380CC4-5D6E-409C-BE32-E72D297353CC}">
              <c16:uniqueId val="{00000001-7E9C-40D8-9A1E-C0A195C844AA}"/>
            </c:ext>
          </c:extLst>
        </c:ser>
        <c:ser>
          <c:idx val="2"/>
          <c:order val="2"/>
          <c:tx>
            <c:strRef>
              <c:f>Sheet1!$D$1</c:f>
              <c:strCache>
                <c:ptCount val="1"/>
                <c:pt idx="0">
                  <c:v>Column2</c:v>
                </c:pt>
              </c:strCache>
            </c:strRef>
          </c:tx>
          <c:spPr>
            <a:solidFill>
              <a:schemeClr val="accent3"/>
            </a:solidFill>
            <a:ln>
              <a:noFill/>
            </a:ln>
            <a:effectLst/>
          </c:spPr>
          <c:invertIfNegative val="0"/>
          <c:cat>
            <c:strRef>
              <c:f>Sheet1!$A$2:$A$5</c:f>
              <c:strCache>
                <c:ptCount val="3"/>
                <c:pt idx="0">
                  <c:v>Office Supplement</c:v>
                </c:pt>
                <c:pt idx="1">
                  <c:v>Technology</c:v>
                </c:pt>
                <c:pt idx="2">
                  <c:v>Furniture</c:v>
                </c:pt>
              </c:strCache>
            </c:strRef>
          </c:cat>
          <c:val>
            <c:numRef>
              <c:f>Sheet1!$D$2:$D$5</c:f>
              <c:numCache>
                <c:formatCode>General</c:formatCode>
                <c:ptCount val="4"/>
              </c:numCache>
            </c:numRef>
          </c:val>
          <c:extLst>
            <c:ext xmlns:c16="http://schemas.microsoft.com/office/drawing/2014/chart" uri="{C3380CC4-5D6E-409C-BE32-E72D297353CC}">
              <c16:uniqueId val="{00000002-7E9C-40D8-9A1E-C0A195C844AA}"/>
            </c:ext>
          </c:extLst>
        </c:ser>
        <c:dLbls>
          <c:showLegendKey val="0"/>
          <c:showVal val="0"/>
          <c:showCatName val="0"/>
          <c:showSerName val="0"/>
          <c:showPercent val="0"/>
          <c:showBubbleSize val="0"/>
        </c:dLbls>
        <c:gapWidth val="219"/>
        <c:overlap val="-27"/>
        <c:axId val="1190183680"/>
        <c:axId val="1190187008"/>
      </c:barChart>
      <c:catAx>
        <c:axId val="1190183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0187008"/>
        <c:crosses val="autoZero"/>
        <c:auto val="1"/>
        <c:lblAlgn val="ctr"/>
        <c:lblOffset val="100"/>
        <c:noMultiLvlLbl val="0"/>
      </c:catAx>
      <c:valAx>
        <c:axId val="1190187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0183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a:t>
            </a:r>
            <a:r>
              <a:rPr lang="en-US" baseline="0" dirty="0"/>
              <a:t> by Sub-Category</a:t>
            </a:r>
          </a:p>
          <a:p>
            <a:pPr>
              <a:defRPr/>
            </a:pP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Sales by Sub-Category</c:v>
                </c:pt>
              </c:strCache>
            </c:strRef>
          </c:tx>
          <c:spPr>
            <a:solidFill>
              <a:schemeClr val="accent1"/>
            </a:solidFill>
            <a:ln>
              <a:noFill/>
            </a:ln>
            <a:effectLst/>
          </c:spPr>
          <c:invertIfNegative val="0"/>
          <c:cat>
            <c:strRef>
              <c:f>Sheet1!$A$2:$A$5</c:f>
              <c:strCache>
                <c:ptCount val="3"/>
                <c:pt idx="0">
                  <c:v>Bookcases</c:v>
                </c:pt>
                <c:pt idx="1">
                  <c:v>Copiers</c:v>
                </c:pt>
                <c:pt idx="2">
                  <c:v>Tables</c:v>
                </c:pt>
              </c:strCache>
            </c:strRef>
          </c:cat>
          <c:val>
            <c:numRef>
              <c:f>Sheet1!$B$2:$B$5</c:f>
              <c:numCache>
                <c:formatCode>General</c:formatCode>
                <c:ptCount val="4"/>
                <c:pt idx="0">
                  <c:v>2.4</c:v>
                </c:pt>
                <c:pt idx="1">
                  <c:v>2.2000000000000002</c:v>
                </c:pt>
                <c:pt idx="2">
                  <c:v>0.9</c:v>
                </c:pt>
              </c:numCache>
            </c:numRef>
          </c:val>
          <c:extLst>
            <c:ext xmlns:c16="http://schemas.microsoft.com/office/drawing/2014/chart" uri="{C3380CC4-5D6E-409C-BE32-E72D297353CC}">
              <c16:uniqueId val="{00000000-BA41-4FC0-8E3C-49D3B3C4085D}"/>
            </c:ext>
          </c:extLst>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3"/>
                <c:pt idx="0">
                  <c:v>Bookcases</c:v>
                </c:pt>
                <c:pt idx="1">
                  <c:v>Copiers</c:v>
                </c:pt>
                <c:pt idx="2">
                  <c:v>Tables</c:v>
                </c:pt>
              </c:strCache>
            </c:strRef>
          </c:cat>
          <c:val>
            <c:numRef>
              <c:f>Sheet1!$C$2:$C$5</c:f>
              <c:numCache>
                <c:formatCode>General</c:formatCode>
                <c:ptCount val="4"/>
              </c:numCache>
            </c:numRef>
          </c:val>
          <c:extLst>
            <c:ext xmlns:c16="http://schemas.microsoft.com/office/drawing/2014/chart" uri="{C3380CC4-5D6E-409C-BE32-E72D297353CC}">
              <c16:uniqueId val="{00000001-BA41-4FC0-8E3C-49D3B3C4085D}"/>
            </c:ext>
          </c:extLst>
        </c:ser>
        <c:ser>
          <c:idx val="2"/>
          <c:order val="2"/>
          <c:tx>
            <c:strRef>
              <c:f>Sheet1!$D$1</c:f>
              <c:strCache>
                <c:ptCount val="1"/>
                <c:pt idx="0">
                  <c:v>Column2</c:v>
                </c:pt>
              </c:strCache>
            </c:strRef>
          </c:tx>
          <c:spPr>
            <a:solidFill>
              <a:schemeClr val="accent3"/>
            </a:solidFill>
            <a:ln>
              <a:noFill/>
            </a:ln>
            <a:effectLst/>
          </c:spPr>
          <c:invertIfNegative val="0"/>
          <c:cat>
            <c:strRef>
              <c:f>Sheet1!$A$2:$A$5</c:f>
              <c:strCache>
                <c:ptCount val="3"/>
                <c:pt idx="0">
                  <c:v>Bookcases</c:v>
                </c:pt>
                <c:pt idx="1">
                  <c:v>Copiers</c:v>
                </c:pt>
                <c:pt idx="2">
                  <c:v>Tables</c:v>
                </c:pt>
              </c:strCache>
            </c:strRef>
          </c:cat>
          <c:val>
            <c:numRef>
              <c:f>Sheet1!$D$2:$D$5</c:f>
              <c:numCache>
                <c:formatCode>General</c:formatCode>
                <c:ptCount val="4"/>
              </c:numCache>
            </c:numRef>
          </c:val>
          <c:extLst>
            <c:ext xmlns:c16="http://schemas.microsoft.com/office/drawing/2014/chart" uri="{C3380CC4-5D6E-409C-BE32-E72D297353CC}">
              <c16:uniqueId val="{00000002-BA41-4FC0-8E3C-49D3B3C4085D}"/>
            </c:ext>
          </c:extLst>
        </c:ser>
        <c:dLbls>
          <c:showLegendKey val="0"/>
          <c:showVal val="0"/>
          <c:showCatName val="0"/>
          <c:showSerName val="0"/>
          <c:showPercent val="0"/>
          <c:showBubbleSize val="0"/>
        </c:dLbls>
        <c:gapWidth val="219"/>
        <c:overlap val="-27"/>
        <c:axId val="1192066576"/>
        <c:axId val="1192081552"/>
      </c:barChart>
      <c:catAx>
        <c:axId val="119206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2081552"/>
        <c:crosses val="autoZero"/>
        <c:auto val="1"/>
        <c:lblAlgn val="ctr"/>
        <c:lblOffset val="100"/>
        <c:noMultiLvlLbl val="0"/>
      </c:catAx>
      <c:valAx>
        <c:axId val="1192081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2066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a:t>
            </a:r>
            <a:r>
              <a:rPr lang="en-US" baseline="0" dirty="0"/>
              <a:t> by Ship-Mode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Sales by Ship-Mode</c:v>
                </c:pt>
              </c:strCache>
            </c:strRef>
          </c:tx>
          <c:spPr>
            <a:solidFill>
              <a:schemeClr val="accent1"/>
            </a:solidFill>
            <a:ln>
              <a:noFill/>
            </a:ln>
            <a:effectLst/>
          </c:spPr>
          <c:invertIfNegative val="0"/>
          <c:cat>
            <c:strRef>
              <c:f>Sheet1!$A$2:$A$5</c:f>
              <c:strCache>
                <c:ptCount val="4"/>
                <c:pt idx="0">
                  <c:v>Standard Class</c:v>
                </c:pt>
                <c:pt idx="1">
                  <c:v>Second Class</c:v>
                </c:pt>
                <c:pt idx="2">
                  <c:v>First Class</c:v>
                </c:pt>
                <c:pt idx="3">
                  <c:v>Same Day</c:v>
                </c:pt>
              </c:strCache>
            </c:strRef>
          </c:cat>
          <c:val>
            <c:numRef>
              <c:f>Sheet1!$B$2:$B$5</c:f>
              <c:numCache>
                <c:formatCode>General</c:formatCode>
                <c:ptCount val="4"/>
                <c:pt idx="0">
                  <c:v>31</c:v>
                </c:pt>
                <c:pt idx="1">
                  <c:v>10</c:v>
                </c:pt>
                <c:pt idx="2">
                  <c:v>8</c:v>
                </c:pt>
                <c:pt idx="3">
                  <c:v>3</c:v>
                </c:pt>
              </c:numCache>
            </c:numRef>
          </c:val>
          <c:extLst>
            <c:ext xmlns:c16="http://schemas.microsoft.com/office/drawing/2014/chart" uri="{C3380CC4-5D6E-409C-BE32-E72D297353CC}">
              <c16:uniqueId val="{00000000-AEF3-4CEF-8CCF-174982DEB5D2}"/>
            </c:ext>
          </c:extLst>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4"/>
                <c:pt idx="0">
                  <c:v>Standard Class</c:v>
                </c:pt>
                <c:pt idx="1">
                  <c:v>Second Class</c:v>
                </c:pt>
                <c:pt idx="2">
                  <c:v>First Class</c:v>
                </c:pt>
                <c:pt idx="3">
                  <c:v>Same Day</c:v>
                </c:pt>
              </c:strCache>
            </c:strRef>
          </c:cat>
          <c:val>
            <c:numRef>
              <c:f>Sheet1!$C$2:$C$5</c:f>
              <c:numCache>
                <c:formatCode>General</c:formatCode>
                <c:ptCount val="4"/>
              </c:numCache>
            </c:numRef>
          </c:val>
          <c:extLst>
            <c:ext xmlns:c16="http://schemas.microsoft.com/office/drawing/2014/chart" uri="{C3380CC4-5D6E-409C-BE32-E72D297353CC}">
              <c16:uniqueId val="{00000001-AEF3-4CEF-8CCF-174982DEB5D2}"/>
            </c:ext>
          </c:extLst>
        </c:ser>
        <c:ser>
          <c:idx val="2"/>
          <c:order val="2"/>
          <c:tx>
            <c:strRef>
              <c:f>Sheet1!$D$1</c:f>
              <c:strCache>
                <c:ptCount val="1"/>
                <c:pt idx="0">
                  <c:v>Column2</c:v>
                </c:pt>
              </c:strCache>
            </c:strRef>
          </c:tx>
          <c:spPr>
            <a:solidFill>
              <a:schemeClr val="accent3"/>
            </a:solidFill>
            <a:ln>
              <a:noFill/>
            </a:ln>
            <a:effectLst/>
          </c:spPr>
          <c:invertIfNegative val="0"/>
          <c:cat>
            <c:strRef>
              <c:f>Sheet1!$A$2:$A$5</c:f>
              <c:strCache>
                <c:ptCount val="4"/>
                <c:pt idx="0">
                  <c:v>Standard Class</c:v>
                </c:pt>
                <c:pt idx="1">
                  <c:v>Second Class</c:v>
                </c:pt>
                <c:pt idx="2">
                  <c:v>First Class</c:v>
                </c:pt>
                <c:pt idx="3">
                  <c:v>Same Day</c:v>
                </c:pt>
              </c:strCache>
            </c:strRef>
          </c:cat>
          <c:val>
            <c:numRef>
              <c:f>Sheet1!$D$2:$D$5</c:f>
              <c:numCache>
                <c:formatCode>General</c:formatCode>
                <c:ptCount val="4"/>
              </c:numCache>
            </c:numRef>
          </c:val>
          <c:extLst>
            <c:ext xmlns:c16="http://schemas.microsoft.com/office/drawing/2014/chart" uri="{C3380CC4-5D6E-409C-BE32-E72D297353CC}">
              <c16:uniqueId val="{00000002-AEF3-4CEF-8CCF-174982DEB5D2}"/>
            </c:ext>
          </c:extLst>
        </c:ser>
        <c:dLbls>
          <c:showLegendKey val="0"/>
          <c:showVal val="0"/>
          <c:showCatName val="0"/>
          <c:showSerName val="0"/>
          <c:showPercent val="0"/>
          <c:showBubbleSize val="0"/>
        </c:dLbls>
        <c:gapWidth val="219"/>
        <c:overlap val="-27"/>
        <c:axId val="1087153936"/>
        <c:axId val="1087154352"/>
      </c:barChart>
      <c:catAx>
        <c:axId val="1087153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7154352"/>
        <c:crosses val="autoZero"/>
        <c:auto val="1"/>
        <c:lblAlgn val="ctr"/>
        <c:lblOffset val="100"/>
        <c:noMultiLvlLbl val="0"/>
      </c:catAx>
      <c:valAx>
        <c:axId val="108715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7153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3"/>
                <c:pt idx="0">
                  <c:v>Home Office</c:v>
                </c:pt>
                <c:pt idx="1">
                  <c:v>Consumer</c:v>
                </c:pt>
                <c:pt idx="2">
                  <c:v>Corporate</c:v>
                </c:pt>
              </c:strCache>
            </c:strRef>
          </c:cat>
          <c:val>
            <c:numRef>
              <c:f>Sheet1!$B$2:$B$5</c:f>
              <c:numCache>
                <c:formatCode>General</c:formatCode>
                <c:ptCount val="4"/>
                <c:pt idx="0">
                  <c:v>18</c:v>
                </c:pt>
                <c:pt idx="1">
                  <c:v>52</c:v>
                </c:pt>
                <c:pt idx="2">
                  <c:v>30</c:v>
                </c:pt>
              </c:numCache>
            </c:numRef>
          </c:val>
          <c:extLst>
            <c:ext xmlns:c16="http://schemas.microsoft.com/office/drawing/2014/chart" uri="{C3380CC4-5D6E-409C-BE32-E72D297353CC}">
              <c16:uniqueId val="{00000000-E75C-48FA-8E12-85704D34E93F}"/>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28588999217478533"/>
          <c:y val="0.91497619245315764"/>
          <c:w val="0.42617244707073459"/>
          <c:h val="6.480841616477914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First Class</c:v>
                </c:pt>
                <c:pt idx="1">
                  <c:v>Second Class</c:v>
                </c:pt>
                <c:pt idx="2">
                  <c:v>Standard Class</c:v>
                </c:pt>
                <c:pt idx="3">
                  <c:v>Same Day</c:v>
                </c:pt>
              </c:strCache>
            </c:strRef>
          </c:cat>
          <c:val>
            <c:numRef>
              <c:f>Sheet1!$B$2:$B$5</c:f>
              <c:numCache>
                <c:formatCode>General</c:formatCode>
                <c:ptCount val="4"/>
                <c:pt idx="0">
                  <c:v>15</c:v>
                </c:pt>
                <c:pt idx="1">
                  <c:v>20</c:v>
                </c:pt>
                <c:pt idx="2">
                  <c:v>60</c:v>
                </c:pt>
                <c:pt idx="3">
                  <c:v>5</c:v>
                </c:pt>
              </c:numCache>
            </c:numRef>
          </c:val>
          <c:extLst>
            <c:ext xmlns:c16="http://schemas.microsoft.com/office/drawing/2014/chart" uri="{C3380CC4-5D6E-409C-BE32-E72D297353CC}">
              <c16:uniqueId val="{00000000-4C51-4594-A97F-32440C1D585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814feb9d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814feb9d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41d900745_8_1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41d900745_8_1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510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41d900745_8_1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41d900745_8_1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38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05f66ed5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05f66ed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05f66ed5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05f66ed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468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41d900745_8_1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41d900745_8_1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41d900745_8_1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41d900745_8_1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651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41d900745_8_1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41d900745_8_1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15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41d900745_8_1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41d900745_8_1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5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41d900745_8_1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41d900745_8_1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80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41d900745_8_1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41d900745_8_1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419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7230650" y="3206850"/>
            <a:ext cx="3876900" cy="38769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81949" flipH="1">
            <a:off x="-5453412" y="-398880"/>
            <a:ext cx="11088372" cy="11088372"/>
          </a:xfrm>
          <a:prstGeom prst="blockArc">
            <a:avLst>
              <a:gd name="adj1" fmla="val 10532336"/>
              <a:gd name="adj2" fmla="val 17298376"/>
              <a:gd name="adj3" fmla="val 141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572050" y="1518175"/>
            <a:ext cx="1146000" cy="1146000"/>
          </a:xfrm>
          <a:prstGeom prst="ellipse">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flipH="1">
            <a:off x="3134019" y="1518174"/>
            <a:ext cx="5294700" cy="3079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9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flipH="1">
            <a:off x="808394" y="3631350"/>
            <a:ext cx="2905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22"/>
        <p:cNvGrpSpPr/>
        <p:nvPr/>
      </p:nvGrpSpPr>
      <p:grpSpPr>
        <a:xfrm>
          <a:off x="0" y="0"/>
          <a:ext cx="0" cy="0"/>
          <a:chOff x="0" y="0"/>
          <a:chExt cx="0" cy="0"/>
        </a:xfrm>
      </p:grpSpPr>
      <p:sp>
        <p:nvSpPr>
          <p:cNvPr id="23" name="Google Shape;23;p4"/>
          <p:cNvSpPr/>
          <p:nvPr/>
        </p:nvSpPr>
        <p:spPr>
          <a:xfrm rot="10800000" flipH="1">
            <a:off x="-1941149" y="3206850"/>
            <a:ext cx="3876900" cy="38769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281949">
            <a:off x="3559740" y="-398880"/>
            <a:ext cx="11088372" cy="11088372"/>
          </a:xfrm>
          <a:prstGeom prst="blockArc">
            <a:avLst>
              <a:gd name="adj1" fmla="val 10532336"/>
              <a:gd name="adj2" fmla="val 17298376"/>
              <a:gd name="adj3" fmla="val 141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00" b="0">
                <a:latin typeface="Source Sans Pro"/>
                <a:ea typeface="Source Sans Pro"/>
                <a:cs typeface="Source Sans Pro"/>
                <a:sym typeface="Source Sans Pr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19750" y="1152475"/>
            <a:ext cx="7704600" cy="34164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rgbClr val="0C343D"/>
              </a:buClr>
              <a:buSzPts val="1000"/>
              <a:buFont typeface="Josefin Slab SemiBold"/>
              <a:buChar char="●"/>
              <a:defRPr/>
            </a:lvl1pPr>
            <a:lvl2pPr marL="914400" lvl="1" indent="-304800" rtl="0">
              <a:spcBef>
                <a:spcPts val="0"/>
              </a:spcBef>
              <a:spcAft>
                <a:spcPts val="0"/>
              </a:spcAft>
              <a:buClr>
                <a:srgbClr val="0C343D"/>
              </a:buClr>
              <a:buSzPts val="1200"/>
              <a:buFont typeface="Josefin Slab SemiBold"/>
              <a:buChar char="○"/>
              <a:defRPr/>
            </a:lvl2pPr>
            <a:lvl3pPr marL="1371600" lvl="2" indent="-304800" rtl="0">
              <a:spcBef>
                <a:spcPts val="1600"/>
              </a:spcBef>
              <a:spcAft>
                <a:spcPts val="0"/>
              </a:spcAft>
              <a:buClr>
                <a:srgbClr val="0C343D"/>
              </a:buClr>
              <a:buSzPts val="1200"/>
              <a:buFont typeface="Josefin Slab SemiBold"/>
              <a:buChar char="■"/>
              <a:defRPr/>
            </a:lvl3pPr>
            <a:lvl4pPr marL="1828800" lvl="3" indent="-304800" rtl="0">
              <a:spcBef>
                <a:spcPts val="1600"/>
              </a:spcBef>
              <a:spcAft>
                <a:spcPts val="0"/>
              </a:spcAft>
              <a:buClr>
                <a:srgbClr val="0C343D"/>
              </a:buClr>
              <a:buSzPts val="1200"/>
              <a:buFont typeface="Josefin Slab SemiBold"/>
              <a:buChar char="●"/>
              <a:defRPr/>
            </a:lvl4pPr>
            <a:lvl5pPr marL="2286000" lvl="4" indent="-304800" rtl="0">
              <a:spcBef>
                <a:spcPts val="1600"/>
              </a:spcBef>
              <a:spcAft>
                <a:spcPts val="0"/>
              </a:spcAft>
              <a:buClr>
                <a:srgbClr val="0C343D"/>
              </a:buClr>
              <a:buSzPts val="1200"/>
              <a:buFont typeface="Josefin Slab SemiBold"/>
              <a:buChar char="○"/>
              <a:defRPr/>
            </a:lvl5pPr>
            <a:lvl6pPr marL="2743200" lvl="5" indent="-304800" rtl="0">
              <a:spcBef>
                <a:spcPts val="1600"/>
              </a:spcBef>
              <a:spcAft>
                <a:spcPts val="0"/>
              </a:spcAft>
              <a:buClr>
                <a:srgbClr val="0C343D"/>
              </a:buClr>
              <a:buSzPts val="1200"/>
              <a:buFont typeface="Josefin Slab SemiBold"/>
              <a:buChar char="■"/>
              <a:defRPr/>
            </a:lvl6pPr>
            <a:lvl7pPr marL="3200400" lvl="6" indent="-304800" rtl="0">
              <a:spcBef>
                <a:spcPts val="1600"/>
              </a:spcBef>
              <a:spcAft>
                <a:spcPts val="0"/>
              </a:spcAft>
              <a:buClr>
                <a:srgbClr val="0C343D"/>
              </a:buClr>
              <a:buSzPts val="1200"/>
              <a:buFont typeface="Josefin Slab SemiBold"/>
              <a:buChar char="●"/>
              <a:defRPr/>
            </a:lvl7pPr>
            <a:lvl8pPr marL="3657600" lvl="7" indent="-304800" rtl="0">
              <a:spcBef>
                <a:spcPts val="1600"/>
              </a:spcBef>
              <a:spcAft>
                <a:spcPts val="0"/>
              </a:spcAft>
              <a:buClr>
                <a:srgbClr val="0C343D"/>
              </a:buClr>
              <a:buSzPts val="1200"/>
              <a:buFont typeface="Josefin Slab SemiBold"/>
              <a:buChar char="○"/>
              <a:defRPr/>
            </a:lvl8pPr>
            <a:lvl9pPr marL="4114800" lvl="8" indent="-304800" rtl="0">
              <a:spcBef>
                <a:spcPts val="1600"/>
              </a:spcBef>
              <a:spcAft>
                <a:spcPts val="1600"/>
              </a:spcAft>
              <a:buClr>
                <a:srgbClr val="0C343D"/>
              </a:buClr>
              <a:buSzPts val="1200"/>
              <a:buFont typeface="Josefin Slab SemiBold"/>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design 2">
  <p:cSld name="TITLE_ONLY_1_1_1_1">
    <p:bg>
      <p:bgPr>
        <a:solidFill>
          <a:schemeClr val="dk2"/>
        </a:solidFill>
        <a:effectLst/>
      </p:bgPr>
    </p:bg>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a:ea typeface="Source Sans Pro"/>
                <a:cs typeface="Source Sans Pro"/>
                <a:sym typeface="Source Sans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
    <p:bg>
      <p:bgPr>
        <a:solidFill>
          <a:schemeClr val="dk2"/>
        </a:solidFill>
        <a:effectLst/>
      </p:bgPr>
    </p:bg>
    <p:spTree>
      <p:nvGrpSpPr>
        <p:cNvPr id="1" name="Shape 17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Source Sans Pro"/>
              <a:buNone/>
              <a:defRPr sz="2800">
                <a:solidFill>
                  <a:srgbClr val="F3F3F3"/>
                </a:solidFill>
                <a:latin typeface="Source Sans Pro"/>
                <a:ea typeface="Source Sans Pro"/>
                <a:cs typeface="Source Sans Pro"/>
                <a:sym typeface="Source Sans Pro"/>
              </a:defRPr>
            </a:lvl1pPr>
            <a:lvl2pPr lvl="1">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2pPr>
            <a:lvl3pPr lvl="2">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3pPr>
            <a:lvl4pPr lvl="3">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4pPr>
            <a:lvl5pPr lvl="4">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5pPr>
            <a:lvl6pPr lvl="5">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6pPr>
            <a:lvl7pPr lvl="6">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7pPr>
            <a:lvl8pPr lvl="7">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8pPr>
            <a:lvl9pPr lvl="8">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1pPr>
            <a:lvl2pPr marL="914400" lvl="1"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2pPr>
            <a:lvl3pPr marL="1371600" lvl="2"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3pPr>
            <a:lvl4pPr marL="1828800" lvl="3"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4pPr>
            <a:lvl5pPr marL="2286000" lvl="4"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5pPr>
            <a:lvl6pPr marL="2743200" lvl="5"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6pPr>
            <a:lvl7pPr marL="3200400" lvl="6"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7pPr>
            <a:lvl8pPr marL="3657600" lvl="7"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8pPr>
            <a:lvl9pPr marL="4114800" lvl="8" indent="-304800">
              <a:lnSpc>
                <a:spcPct val="100000"/>
              </a:lnSpc>
              <a:spcBef>
                <a:spcPts val="1600"/>
              </a:spcBef>
              <a:spcAft>
                <a:spcPts val="1600"/>
              </a:spcAft>
              <a:buClr>
                <a:srgbClr val="F3F3F3"/>
              </a:buClr>
              <a:buSzPts val="1200"/>
              <a:buFont typeface="Barlow Light"/>
              <a:buChar char="■"/>
              <a:defRPr sz="1200">
                <a:solidFill>
                  <a:srgbClr val="F3F3F3"/>
                </a:solidFill>
                <a:latin typeface="Barlow Light"/>
                <a:ea typeface="Barlow Light"/>
                <a:cs typeface="Barlow Light"/>
                <a:sym typeface="Barlow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7"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www.pngarts.com/explore/7176" TargetMode="External"/><Relationship Id="rId5" Type="http://schemas.openxmlformats.org/officeDocument/2006/relationships/image" Target="../media/image2.png"/><Relationship Id="rId4" Type="http://schemas.openxmlformats.org/officeDocument/2006/relationships/hyperlink" Target="https://www.pngmart.com/image/115827"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p:cNvGrpSpPr/>
        <p:nvPr/>
      </p:nvGrpSpPr>
      <p:grpSpPr>
        <a:xfrm>
          <a:off x="0" y="0"/>
          <a:ext cx="0" cy="0"/>
          <a:chOff x="0" y="0"/>
          <a:chExt cx="0" cy="0"/>
        </a:xfrm>
      </p:grpSpPr>
      <p:sp>
        <p:nvSpPr>
          <p:cNvPr id="185" name="Google Shape;185;p32"/>
          <p:cNvSpPr txBox="1">
            <a:spLocks noGrp="1"/>
          </p:cNvSpPr>
          <p:nvPr>
            <p:ph type="ctrTitle"/>
          </p:nvPr>
        </p:nvSpPr>
        <p:spPr>
          <a:xfrm flipH="1">
            <a:off x="2721935" y="263532"/>
            <a:ext cx="6238412" cy="307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600" dirty="0"/>
              <a:t>Sample Superstore Sales</a:t>
            </a:r>
            <a:endParaRPr lang="en-IN" sz="6600" dirty="0"/>
          </a:p>
        </p:txBody>
      </p:sp>
      <p:sp>
        <p:nvSpPr>
          <p:cNvPr id="186" name="Google Shape;186;p32"/>
          <p:cNvSpPr txBox="1">
            <a:spLocks noGrp="1"/>
          </p:cNvSpPr>
          <p:nvPr>
            <p:ph type="subTitle" idx="1"/>
          </p:nvPr>
        </p:nvSpPr>
        <p:spPr>
          <a:xfrm flipH="1">
            <a:off x="287398" y="4003490"/>
            <a:ext cx="8151953"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Light"/>
                <a:ea typeface="Barlow Semi Condensed Light"/>
                <a:cs typeface="Barlow Semi Condensed Light"/>
                <a:sym typeface="Barlow Semi Condensed Light"/>
              </a:rPr>
              <a:t>This Data is taken  From Kaggle:- https://www.kaggle.com/datasets/bravehart101/sample-supermarket-dataset</a:t>
            </a:r>
            <a:endParaRPr dirty="0">
              <a:latin typeface="Barlow Semi Condensed Light"/>
              <a:ea typeface="Barlow Semi Condensed Light"/>
              <a:cs typeface="Barlow Semi Condensed Light"/>
              <a:sym typeface="Barlow Semi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243191" y="445024"/>
            <a:ext cx="8181059" cy="41853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3200" dirty="0">
                <a:solidFill>
                  <a:schemeClr val="tx1"/>
                </a:solidFill>
              </a:rPr>
            </a:br>
            <a:r>
              <a:rPr lang="en-US" sz="3200" dirty="0">
                <a:solidFill>
                  <a:schemeClr val="tx1"/>
                </a:solidFill>
              </a:rPr>
              <a:t>Conclusion</a:t>
            </a:r>
            <a:br>
              <a:rPr lang="en-US" sz="3200" dirty="0">
                <a:solidFill>
                  <a:schemeClr val="tx1"/>
                </a:solidFill>
              </a:rPr>
            </a:br>
            <a:br>
              <a:rPr lang="en-US" sz="3200" dirty="0">
                <a:solidFill>
                  <a:schemeClr val="tx1"/>
                </a:solidFill>
              </a:rPr>
            </a:br>
            <a:br>
              <a:rPr lang="en-US" sz="3200" dirty="0">
                <a:solidFill>
                  <a:schemeClr val="tx1"/>
                </a:solidFill>
              </a:rPr>
            </a:br>
            <a:r>
              <a:rPr lang="en-US" sz="1400" dirty="0">
                <a:solidFill>
                  <a:schemeClr val="bg1">
                    <a:lumMod val="10000"/>
                    <a:lumOff val="90000"/>
                  </a:schemeClr>
                </a:solidFill>
              </a:rPr>
              <a:t>Year on Year our Profit and sales are increasing that is a remarkable point. We need to reduce the average Delivery time and Focus on generating more Profit. Office Supply is our most demanding Product in the category.  Bookcases, Copiers, and Tables are the most Selling items in the sub-category. Most of the customers prefer Standard Class and their percentage is 60%. The Percentage of Consumer category is very high.</a:t>
            </a:r>
            <a:endParaRPr sz="3200" dirty="0">
              <a:solidFill>
                <a:schemeClr val="tx1"/>
              </a:solidFill>
            </a:endParaRPr>
          </a:p>
        </p:txBody>
      </p:sp>
    </p:spTree>
    <p:extLst>
      <p:ext uri="{BB962C8B-B14F-4D97-AF65-F5344CB8AC3E}">
        <p14:creationId xmlns:p14="http://schemas.microsoft.com/office/powerpoint/2010/main" val="362190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243191" y="445024"/>
            <a:ext cx="8181059" cy="41853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9600" b="1" dirty="0">
                <a:solidFill>
                  <a:schemeClr val="tx1"/>
                </a:solidFill>
              </a:rPr>
            </a:br>
            <a:r>
              <a:rPr lang="en-US" sz="9600" b="1" dirty="0">
                <a:solidFill>
                  <a:schemeClr val="tx1"/>
                </a:solidFill>
              </a:rPr>
              <a:t>Thank you</a:t>
            </a:r>
            <a:endParaRPr sz="9600" b="1" dirty="0">
              <a:solidFill>
                <a:schemeClr val="tx1"/>
              </a:solidFill>
            </a:endParaRPr>
          </a:p>
        </p:txBody>
      </p:sp>
    </p:spTree>
    <p:extLst>
      <p:ext uri="{BB962C8B-B14F-4D97-AF65-F5344CB8AC3E}">
        <p14:creationId xmlns:p14="http://schemas.microsoft.com/office/powerpoint/2010/main" val="416837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1" y="445025"/>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chemeClr val="bg1">
                    <a:lumMod val="10000"/>
                    <a:lumOff val="90000"/>
                  </a:schemeClr>
                </a:solidFill>
              </a:rPr>
              <a:t>Problem Statement</a:t>
            </a:r>
            <a:endParaRPr sz="3200" dirty="0">
              <a:solidFill>
                <a:schemeClr val="bg1">
                  <a:lumMod val="10000"/>
                  <a:lumOff val="90000"/>
                </a:schemeClr>
              </a:solidFill>
            </a:endParaRPr>
          </a:p>
        </p:txBody>
      </p:sp>
      <p:sp>
        <p:nvSpPr>
          <p:cNvPr id="192" name="Google Shape;192;p33"/>
          <p:cNvSpPr txBox="1">
            <a:spLocks noGrp="1"/>
          </p:cNvSpPr>
          <p:nvPr>
            <p:ph type="body" idx="1"/>
          </p:nvPr>
        </p:nvSpPr>
        <p:spPr>
          <a:xfrm>
            <a:off x="719750" y="1152475"/>
            <a:ext cx="7704600" cy="38979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rgbClr val="F3F3F3"/>
                </a:solidFill>
              </a:rPr>
              <a:t>Calculate the total sales amount, quantity, profit, and average delivery date. Which category and sub-category have the highes</a:t>
            </a:r>
            <a:r>
              <a:rPr lang="en-US" sz="2800" dirty="0"/>
              <a:t>t sales? Which mode is preferred by the customer? Find out monthly and yearly sales on a year-on-year basis. Find the percentage of sales by category and sales by segment.</a:t>
            </a:r>
            <a:endParaRPr sz="2800" dirty="0">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33"/>
          <p:cNvSpPr txBox="1">
            <a:spLocks noGrp="1"/>
          </p:cNvSpPr>
          <p:nvPr>
            <p:ph type="body" idx="1"/>
          </p:nvPr>
        </p:nvSpPr>
        <p:spPr>
          <a:xfrm>
            <a:off x="191387" y="340242"/>
            <a:ext cx="8697432" cy="46889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sz="1600" b="1" dirty="0">
              <a:solidFill>
                <a:schemeClr val="bg1">
                  <a:lumMod val="10000"/>
                  <a:lumOff val="90000"/>
                </a:schemeClr>
              </a:solidFill>
            </a:endParaRPr>
          </a:p>
          <a:p>
            <a:pPr marL="0" lvl="0" indent="0" algn="l" rtl="0">
              <a:spcBef>
                <a:spcPts val="0"/>
              </a:spcBef>
              <a:spcAft>
                <a:spcPts val="0"/>
              </a:spcAft>
              <a:buNone/>
            </a:pPr>
            <a:r>
              <a:rPr lang="en-US" sz="2800" b="1" dirty="0">
                <a:solidFill>
                  <a:schemeClr val="bg1">
                    <a:lumMod val="10000"/>
                    <a:lumOff val="90000"/>
                  </a:schemeClr>
                </a:solidFill>
              </a:rPr>
              <a:t>KPI</a:t>
            </a:r>
            <a:endParaRPr sz="2800" b="1" dirty="0">
              <a:solidFill>
                <a:schemeClr val="bg1">
                  <a:lumMod val="10000"/>
                  <a:lumOff val="90000"/>
                </a:schemeClr>
              </a:solidFill>
            </a:endParaRPr>
          </a:p>
        </p:txBody>
      </p:sp>
      <p:sp>
        <p:nvSpPr>
          <p:cNvPr id="2" name="TextBox 1">
            <a:extLst>
              <a:ext uri="{FF2B5EF4-FFF2-40B4-BE49-F238E27FC236}">
                <a16:creationId xmlns:a16="http://schemas.microsoft.com/office/drawing/2014/main" id="{3A2812E3-8796-4A47-8C90-86B8987B8A1F}"/>
              </a:ext>
            </a:extLst>
          </p:cNvPr>
          <p:cNvSpPr txBox="1"/>
          <p:nvPr/>
        </p:nvSpPr>
        <p:spPr>
          <a:xfrm>
            <a:off x="388712" y="1545103"/>
            <a:ext cx="1612190" cy="769441"/>
          </a:xfrm>
          <a:prstGeom prst="rect">
            <a:avLst/>
          </a:prstGeom>
          <a:noFill/>
        </p:spPr>
        <p:txBody>
          <a:bodyPr wrap="square" rtlCol="0">
            <a:spAutoFit/>
          </a:bodyPr>
          <a:lstStyle/>
          <a:p>
            <a:pPr algn="ctr"/>
            <a:r>
              <a:rPr lang="en-US" sz="1600" dirty="0">
                <a:solidFill>
                  <a:schemeClr val="bg1">
                    <a:lumMod val="10000"/>
                    <a:lumOff val="90000"/>
                  </a:schemeClr>
                </a:solidFill>
              </a:rPr>
              <a:t>Sales Amount</a:t>
            </a:r>
          </a:p>
          <a:p>
            <a:pPr algn="ctr"/>
            <a:r>
              <a:rPr lang="en-US" sz="2800" dirty="0">
                <a:solidFill>
                  <a:schemeClr val="tx1"/>
                </a:solidFill>
              </a:rPr>
              <a:t>13M</a:t>
            </a:r>
            <a:endParaRPr lang="en-IN" sz="2800" dirty="0">
              <a:solidFill>
                <a:schemeClr val="tx1"/>
              </a:solidFill>
            </a:endParaRPr>
          </a:p>
        </p:txBody>
      </p:sp>
      <p:sp>
        <p:nvSpPr>
          <p:cNvPr id="3" name="TextBox 2">
            <a:extLst>
              <a:ext uri="{FF2B5EF4-FFF2-40B4-BE49-F238E27FC236}">
                <a16:creationId xmlns:a16="http://schemas.microsoft.com/office/drawing/2014/main" id="{515245B2-DF7D-48E6-9B7E-7E7CFED4C3C9}"/>
              </a:ext>
            </a:extLst>
          </p:cNvPr>
          <p:cNvSpPr txBox="1"/>
          <p:nvPr/>
        </p:nvSpPr>
        <p:spPr>
          <a:xfrm>
            <a:off x="2970217" y="1568625"/>
            <a:ext cx="1172183" cy="769441"/>
          </a:xfrm>
          <a:prstGeom prst="rect">
            <a:avLst/>
          </a:prstGeom>
          <a:noFill/>
        </p:spPr>
        <p:txBody>
          <a:bodyPr wrap="square" rtlCol="0">
            <a:spAutoFit/>
          </a:bodyPr>
          <a:lstStyle/>
          <a:p>
            <a:r>
              <a:rPr lang="en-US" sz="1600" dirty="0">
                <a:solidFill>
                  <a:schemeClr val="bg1">
                    <a:lumMod val="10000"/>
                    <a:lumOff val="90000"/>
                  </a:schemeClr>
                </a:solidFill>
              </a:rPr>
              <a:t>Quantity</a:t>
            </a:r>
          </a:p>
          <a:p>
            <a:r>
              <a:rPr lang="en-US" sz="2800" dirty="0">
                <a:solidFill>
                  <a:schemeClr val="tx1"/>
                </a:solidFill>
              </a:rPr>
              <a:t>178k</a:t>
            </a:r>
            <a:endParaRPr lang="en-IN" sz="2800" dirty="0">
              <a:solidFill>
                <a:schemeClr val="tx1"/>
              </a:solidFill>
            </a:endParaRPr>
          </a:p>
        </p:txBody>
      </p:sp>
      <p:sp>
        <p:nvSpPr>
          <p:cNvPr id="7" name="TextBox 6">
            <a:extLst>
              <a:ext uri="{FF2B5EF4-FFF2-40B4-BE49-F238E27FC236}">
                <a16:creationId xmlns:a16="http://schemas.microsoft.com/office/drawing/2014/main" id="{FBA4B984-0861-4173-8944-2B7D811F1DA0}"/>
              </a:ext>
            </a:extLst>
          </p:cNvPr>
          <p:cNvSpPr txBox="1"/>
          <p:nvPr/>
        </p:nvSpPr>
        <p:spPr>
          <a:xfrm>
            <a:off x="5407447" y="1545103"/>
            <a:ext cx="914400" cy="707886"/>
          </a:xfrm>
          <a:prstGeom prst="rect">
            <a:avLst/>
          </a:prstGeom>
          <a:noFill/>
        </p:spPr>
        <p:txBody>
          <a:bodyPr wrap="square" rtlCol="0">
            <a:spAutoFit/>
          </a:bodyPr>
          <a:lstStyle/>
          <a:p>
            <a:r>
              <a:rPr lang="en-US" sz="1600" dirty="0">
                <a:solidFill>
                  <a:schemeClr val="bg1">
                    <a:lumMod val="10000"/>
                    <a:lumOff val="90000"/>
                  </a:schemeClr>
                </a:solidFill>
              </a:rPr>
              <a:t>Profit</a:t>
            </a:r>
          </a:p>
          <a:p>
            <a:r>
              <a:rPr lang="en-US" sz="2400" dirty="0">
                <a:solidFill>
                  <a:schemeClr val="tx1"/>
                </a:solidFill>
              </a:rPr>
              <a:t>1M</a:t>
            </a:r>
            <a:endParaRPr lang="en-IN" sz="2400" dirty="0">
              <a:solidFill>
                <a:schemeClr val="tx1"/>
              </a:solidFill>
            </a:endParaRPr>
          </a:p>
        </p:txBody>
      </p:sp>
      <p:sp>
        <p:nvSpPr>
          <p:cNvPr id="8" name="TextBox 7">
            <a:extLst>
              <a:ext uri="{FF2B5EF4-FFF2-40B4-BE49-F238E27FC236}">
                <a16:creationId xmlns:a16="http://schemas.microsoft.com/office/drawing/2014/main" id="{F972FDD3-7242-42E4-B1A2-0C75AEFFB8CA}"/>
              </a:ext>
            </a:extLst>
          </p:cNvPr>
          <p:cNvSpPr txBox="1"/>
          <p:nvPr/>
        </p:nvSpPr>
        <p:spPr>
          <a:xfrm>
            <a:off x="7076872" y="1568625"/>
            <a:ext cx="1875741" cy="738664"/>
          </a:xfrm>
          <a:prstGeom prst="rect">
            <a:avLst/>
          </a:prstGeom>
          <a:noFill/>
        </p:spPr>
        <p:txBody>
          <a:bodyPr wrap="square" rtlCol="0">
            <a:spAutoFit/>
          </a:bodyPr>
          <a:lstStyle/>
          <a:p>
            <a:r>
              <a:rPr lang="en-US" dirty="0">
                <a:solidFill>
                  <a:schemeClr val="bg1">
                    <a:lumMod val="10000"/>
                    <a:lumOff val="90000"/>
                  </a:schemeClr>
                </a:solidFill>
              </a:rPr>
              <a:t>Avg. Delivery Date </a:t>
            </a:r>
          </a:p>
          <a:p>
            <a:pPr algn="ctr"/>
            <a:r>
              <a:rPr lang="en-US" sz="2800" dirty="0">
                <a:solidFill>
                  <a:schemeClr val="tx1"/>
                </a:solidFill>
              </a:rPr>
              <a:t>5.08</a:t>
            </a:r>
            <a:endParaRPr lang="en-IN" sz="2800" dirty="0">
              <a:solidFill>
                <a:schemeClr val="tx1"/>
              </a:solidFill>
            </a:endParaRPr>
          </a:p>
        </p:txBody>
      </p:sp>
    </p:spTree>
    <p:extLst>
      <p:ext uri="{BB962C8B-B14F-4D97-AF65-F5344CB8AC3E}">
        <p14:creationId xmlns:p14="http://schemas.microsoft.com/office/powerpoint/2010/main" val="183360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243191" y="445024"/>
            <a:ext cx="8181059" cy="41853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Sales</a:t>
            </a:r>
            <a:endParaRPr dirty="0">
              <a:solidFill>
                <a:srgbClr val="F3F3F3"/>
              </a:solidFill>
            </a:endParaRPr>
          </a:p>
        </p:txBody>
      </p:sp>
      <p:graphicFrame>
        <p:nvGraphicFramePr>
          <p:cNvPr id="4" name="Chart 3">
            <a:extLst>
              <a:ext uri="{FF2B5EF4-FFF2-40B4-BE49-F238E27FC236}">
                <a16:creationId xmlns:a16="http://schemas.microsoft.com/office/drawing/2014/main" id="{E2B96F2B-EAA4-4BB1-B096-5993E429783D}"/>
              </a:ext>
            </a:extLst>
          </p:cNvPr>
          <p:cNvGraphicFramePr/>
          <p:nvPr>
            <p:extLst>
              <p:ext uri="{D42A27DB-BD31-4B8C-83A1-F6EECF244321}">
                <p14:modId xmlns:p14="http://schemas.microsoft.com/office/powerpoint/2010/main" val="1413516194"/>
              </p:ext>
            </p:extLst>
          </p:nvPr>
        </p:nvGraphicFramePr>
        <p:xfrm>
          <a:off x="179913" y="513134"/>
          <a:ext cx="8555525" cy="37767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243191" y="445024"/>
            <a:ext cx="8181059" cy="41853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Sales</a:t>
            </a:r>
            <a:endParaRPr dirty="0">
              <a:solidFill>
                <a:srgbClr val="F3F3F3"/>
              </a:solidFill>
            </a:endParaRPr>
          </a:p>
        </p:txBody>
      </p:sp>
      <p:graphicFrame>
        <p:nvGraphicFramePr>
          <p:cNvPr id="3" name="Chart 2">
            <a:extLst>
              <a:ext uri="{FF2B5EF4-FFF2-40B4-BE49-F238E27FC236}">
                <a16:creationId xmlns:a16="http://schemas.microsoft.com/office/drawing/2014/main" id="{9408BC16-9DE7-4802-B643-4900122680AD}"/>
              </a:ext>
            </a:extLst>
          </p:cNvPr>
          <p:cNvGraphicFramePr/>
          <p:nvPr>
            <p:extLst>
              <p:ext uri="{D42A27DB-BD31-4B8C-83A1-F6EECF244321}">
                <p14:modId xmlns:p14="http://schemas.microsoft.com/office/powerpoint/2010/main" val="546640715"/>
              </p:ext>
            </p:extLst>
          </p:nvPr>
        </p:nvGraphicFramePr>
        <p:xfrm>
          <a:off x="544749" y="539750"/>
          <a:ext cx="8268511"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192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243191" y="445024"/>
            <a:ext cx="8181059" cy="41853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r>
              <a:rPr lang="en-US" dirty="0">
                <a:solidFill>
                  <a:srgbClr val="F3F3F3"/>
                </a:solidFill>
              </a:rPr>
              <a:t>Sales</a:t>
            </a:r>
            <a:endParaRPr dirty="0">
              <a:solidFill>
                <a:srgbClr val="F3F3F3"/>
              </a:solidFill>
            </a:endParaRPr>
          </a:p>
        </p:txBody>
      </p:sp>
      <p:graphicFrame>
        <p:nvGraphicFramePr>
          <p:cNvPr id="4" name="Chart 3">
            <a:extLst>
              <a:ext uri="{FF2B5EF4-FFF2-40B4-BE49-F238E27FC236}">
                <a16:creationId xmlns:a16="http://schemas.microsoft.com/office/drawing/2014/main" id="{4D7DF555-3CF8-4686-A733-BE41A2281C19}"/>
              </a:ext>
            </a:extLst>
          </p:cNvPr>
          <p:cNvGraphicFramePr/>
          <p:nvPr>
            <p:extLst>
              <p:ext uri="{D42A27DB-BD31-4B8C-83A1-F6EECF244321}">
                <p14:modId xmlns:p14="http://schemas.microsoft.com/office/powerpoint/2010/main" val="3031607772"/>
              </p:ext>
            </p:extLst>
          </p:nvPr>
        </p:nvGraphicFramePr>
        <p:xfrm>
          <a:off x="719751" y="539749"/>
          <a:ext cx="7928138" cy="40906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844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243191" y="445024"/>
            <a:ext cx="8677073" cy="43604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dirty="0">
                <a:solidFill>
                  <a:srgbClr val="F3F3F3"/>
                </a:solidFill>
              </a:rPr>
            </a:br>
            <a:br>
              <a:rPr lang="en-IN" dirty="0">
                <a:solidFill>
                  <a:srgbClr val="F3F3F3"/>
                </a:solidFill>
              </a:rPr>
            </a:br>
            <a:br>
              <a:rPr lang="en-IN" dirty="0">
                <a:solidFill>
                  <a:srgbClr val="F3F3F3"/>
                </a:solidFill>
              </a:rPr>
            </a:br>
            <a:br>
              <a:rPr lang="en-IN" dirty="0">
                <a:solidFill>
                  <a:srgbClr val="F3F3F3"/>
                </a:solidFill>
              </a:rPr>
            </a:br>
            <a:br>
              <a:rPr lang="en-IN" dirty="0">
                <a:solidFill>
                  <a:srgbClr val="F3F3F3"/>
                </a:solidFill>
              </a:rPr>
            </a:br>
            <a:br>
              <a:rPr lang="en-IN" dirty="0">
                <a:solidFill>
                  <a:srgbClr val="F3F3F3"/>
                </a:solidFill>
              </a:rPr>
            </a:br>
            <a:br>
              <a:rPr lang="en-IN" dirty="0">
                <a:solidFill>
                  <a:srgbClr val="F3F3F3"/>
                </a:solidFill>
              </a:rPr>
            </a:br>
            <a:br>
              <a:rPr lang="en-IN" dirty="0">
                <a:solidFill>
                  <a:srgbClr val="F3F3F3"/>
                </a:solidFill>
              </a:rPr>
            </a:br>
            <a:br>
              <a:rPr lang="en-IN" dirty="0">
                <a:solidFill>
                  <a:srgbClr val="F3F3F3"/>
                </a:solidFill>
              </a:rPr>
            </a:br>
            <a:br>
              <a:rPr lang="en-IN" dirty="0">
                <a:solidFill>
                  <a:srgbClr val="F3F3F3"/>
                </a:solidFill>
              </a:rPr>
            </a:br>
            <a:br>
              <a:rPr lang="en-IN" dirty="0">
                <a:solidFill>
                  <a:srgbClr val="F3F3F3"/>
                </a:solidFill>
              </a:rPr>
            </a:br>
            <a:r>
              <a:rPr lang="en-IN" dirty="0">
                <a:solidFill>
                  <a:srgbClr val="F3F3F3"/>
                </a:solidFill>
              </a:rPr>
              <a:t>Clearly, We can see the profit and sales increase year on year.</a:t>
            </a:r>
            <a:br>
              <a:rPr lang="en-IN" dirty="0">
                <a:solidFill>
                  <a:srgbClr val="F3F3F3"/>
                </a:solidFill>
              </a:rPr>
            </a:br>
            <a:endParaRPr dirty="0">
              <a:solidFill>
                <a:srgbClr val="F3F3F3"/>
              </a:solidFill>
            </a:endParaRPr>
          </a:p>
        </p:txBody>
      </p:sp>
      <p:pic>
        <p:nvPicPr>
          <p:cNvPr id="3" name="Picture 2">
            <a:extLst>
              <a:ext uri="{FF2B5EF4-FFF2-40B4-BE49-F238E27FC236}">
                <a16:creationId xmlns:a16="http://schemas.microsoft.com/office/drawing/2014/main" id="{10CDE4B2-40E4-40A2-8299-9B53DFD3797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27493" y="680935"/>
            <a:ext cx="5143500" cy="1605064"/>
          </a:xfrm>
          <a:prstGeom prst="rect">
            <a:avLst/>
          </a:prstGeom>
        </p:spPr>
      </p:pic>
      <p:pic>
        <p:nvPicPr>
          <p:cNvPr id="5" name="Picture 4">
            <a:extLst>
              <a:ext uri="{FF2B5EF4-FFF2-40B4-BE49-F238E27FC236}">
                <a16:creationId xmlns:a16="http://schemas.microsoft.com/office/drawing/2014/main" id="{DB6820F2-A337-423D-A94C-EB8AA4D8E68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94553" y="1534167"/>
            <a:ext cx="3599234" cy="1924015"/>
          </a:xfrm>
          <a:prstGeom prst="rect">
            <a:avLst/>
          </a:prstGeom>
        </p:spPr>
      </p:pic>
    </p:spTree>
    <p:extLst>
      <p:ext uri="{BB962C8B-B14F-4D97-AF65-F5344CB8AC3E}">
        <p14:creationId xmlns:p14="http://schemas.microsoft.com/office/powerpoint/2010/main" val="149324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243191" y="445024"/>
            <a:ext cx="8181059" cy="41853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r>
              <a:rPr lang="en-US" dirty="0">
                <a:solidFill>
                  <a:srgbClr val="F3F3F3"/>
                </a:solidFill>
              </a:rPr>
              <a:t>Percentage of Sales by Category</a:t>
            </a:r>
            <a:endParaRPr dirty="0">
              <a:solidFill>
                <a:srgbClr val="F3F3F3"/>
              </a:solidFill>
            </a:endParaRPr>
          </a:p>
        </p:txBody>
      </p:sp>
      <p:graphicFrame>
        <p:nvGraphicFramePr>
          <p:cNvPr id="4" name="Chart 3">
            <a:extLst>
              <a:ext uri="{FF2B5EF4-FFF2-40B4-BE49-F238E27FC236}">
                <a16:creationId xmlns:a16="http://schemas.microsoft.com/office/drawing/2014/main" id="{2372232A-496F-4A71-8388-CC7FB661FBE9}"/>
              </a:ext>
            </a:extLst>
          </p:cNvPr>
          <p:cNvGraphicFramePr/>
          <p:nvPr>
            <p:extLst>
              <p:ext uri="{D42A27DB-BD31-4B8C-83A1-F6EECF244321}">
                <p14:modId xmlns:p14="http://schemas.microsoft.com/office/powerpoint/2010/main" val="3751877285"/>
              </p:ext>
            </p:extLst>
          </p:nvPr>
        </p:nvGraphicFramePr>
        <p:xfrm>
          <a:off x="447472" y="539749"/>
          <a:ext cx="7976778" cy="37696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239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243191" y="445024"/>
            <a:ext cx="8181059" cy="41853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br>
              <a:rPr lang="en-US" dirty="0">
                <a:solidFill>
                  <a:srgbClr val="F3F3F3"/>
                </a:solidFill>
              </a:rPr>
            </a:br>
            <a:r>
              <a:rPr lang="en-US" dirty="0">
                <a:solidFill>
                  <a:srgbClr val="F3F3F3"/>
                </a:solidFill>
              </a:rPr>
              <a:t>Sales By Segment</a:t>
            </a:r>
            <a:endParaRPr dirty="0">
              <a:solidFill>
                <a:srgbClr val="F3F3F3"/>
              </a:solidFill>
            </a:endParaRPr>
          </a:p>
        </p:txBody>
      </p:sp>
      <p:graphicFrame>
        <p:nvGraphicFramePr>
          <p:cNvPr id="4" name="Chart 3">
            <a:extLst>
              <a:ext uri="{FF2B5EF4-FFF2-40B4-BE49-F238E27FC236}">
                <a16:creationId xmlns:a16="http://schemas.microsoft.com/office/drawing/2014/main" id="{7658DF3A-13FA-4D6D-8DE6-B3F7A104018B}"/>
              </a:ext>
            </a:extLst>
          </p:cNvPr>
          <p:cNvGraphicFramePr/>
          <p:nvPr>
            <p:extLst>
              <p:ext uri="{D42A27DB-BD31-4B8C-83A1-F6EECF244321}">
                <p14:modId xmlns:p14="http://schemas.microsoft.com/office/powerpoint/2010/main" val="998002402"/>
              </p:ext>
            </p:extLst>
          </p:nvPr>
        </p:nvGraphicFramePr>
        <p:xfrm>
          <a:off x="437745" y="539749"/>
          <a:ext cx="8463063" cy="39447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4213715"/>
      </p:ext>
    </p:extLst>
  </p:cSld>
  <p:clrMapOvr>
    <a:masterClrMapping/>
  </p:clrMapOvr>
</p:sld>
</file>

<file path=ppt/theme/theme1.xml><?xml version="1.0" encoding="utf-8"?>
<a:theme xmlns:a="http://schemas.openxmlformats.org/drawingml/2006/main" name="Sales &amp; Deals by Slidesgo">
  <a:themeElements>
    <a:clrScheme name="Simple Light">
      <a:dk1>
        <a:srgbClr val="F9B317"/>
      </a:dk1>
      <a:lt1>
        <a:srgbClr val="0C343D"/>
      </a:lt1>
      <a:dk2>
        <a:srgbClr val="134F5C"/>
      </a:dk2>
      <a:lt2>
        <a:srgbClr val="6F0116"/>
      </a:lt2>
      <a:accent1>
        <a:srgbClr val="F9B317"/>
      </a:accent1>
      <a:accent2>
        <a:srgbClr val="0C343D"/>
      </a:accent2>
      <a:accent3>
        <a:srgbClr val="134F5C"/>
      </a:accent3>
      <a:accent4>
        <a:srgbClr val="6F0116"/>
      </a:accent4>
      <a:accent5>
        <a:srgbClr val="F9B317"/>
      </a:accent5>
      <a:accent6>
        <a:srgbClr val="0C343D"/>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302</Words>
  <Application>Microsoft Office PowerPoint</Application>
  <PresentationFormat>On-screen Show (16:9)</PresentationFormat>
  <Paragraphs>43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Barlow Semi Condensed Light</vt:lpstr>
      <vt:lpstr>Barlow Light</vt:lpstr>
      <vt:lpstr>Source Sans Pro</vt:lpstr>
      <vt:lpstr>Josefin Slab SemiBold</vt:lpstr>
      <vt:lpstr>Arial</vt:lpstr>
      <vt:lpstr>Sales &amp; Deals by Slidesgo</vt:lpstr>
      <vt:lpstr>Sample Superstore Sales</vt:lpstr>
      <vt:lpstr>Problem Statement</vt:lpstr>
      <vt:lpstr>PowerPoint Presentation</vt:lpstr>
      <vt:lpstr>               Sales</vt:lpstr>
      <vt:lpstr>               Sales</vt:lpstr>
      <vt:lpstr>               Sales</vt:lpstr>
      <vt:lpstr>           Clearly, We can see the profit and sales increase year on year. </vt:lpstr>
      <vt:lpstr>               Percentage of Sales by Category</vt:lpstr>
      <vt:lpstr>               Sales By Segment</vt:lpstr>
      <vt:lpstr> Conclusion   Year on Year our Profit and sales are increasing that is a remarkable point. We need to reduce the average Delivery time and Focus on generating more Profit. Office Supply is our most demanding Product in the category.  Bookcases, Copiers, and Tables are the most Selling items in the sub-category. Most of the customers prefer Standard Class and their percentage is 60%. The Percentage of Consumer category is very high.</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Superstore Sales</dc:title>
  <cp:lastModifiedBy>ANWAR</cp:lastModifiedBy>
  <cp:revision>11</cp:revision>
  <dcterms:modified xsi:type="dcterms:W3CDTF">2024-02-25T08:55:23Z</dcterms:modified>
</cp:coreProperties>
</file>