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70" r:id="rId3"/>
    <p:sldId id="308" r:id="rId4"/>
    <p:sldId id="309" r:id="rId5"/>
    <p:sldId id="31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Telecom%20Churn\telecom_customer_churn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Telecom%20Churn\telecom_customer_churn%20%20projec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Telecom%20Churn\telecom_customer_churn%20%20projec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Telecom%20Churn\telecom_customer_churn%20%20projec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Telecom%20Churn\telecom_customer_churn%20%20projec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Telecom%20Churn\telecom_customer_churn%20%20projec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Telecom%20Churn\telecom_customer_churn%20%20projec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Telecom%20Churn\telecom_customer_churn%20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Telecom%20Churn\telecom_customer_churn%20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Telecom%20Churn\telecom_customer_churn%20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Telecom%20Churn\telecom_customer_churn%20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Telecom%20Churn\telecom_customer_churn%20%20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Telecom%20Churn\telecom_customer_churn%20%20projec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Telecom%20Churn\telecom_customer_churn%20%20projec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Telecom%20Churn\telecom_customer_churn%20%20projec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Join</a:t>
            </a:r>
            <a:r>
              <a:rPr lang="en-US" baseline="0"/>
              <a:t> by </a:t>
            </a:r>
            <a:r>
              <a:rPr lang="en-US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AA-4017-8097-6740BC92196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AA-4017-8097-6740BC92196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211</c:v>
              </c:pt>
              <c:pt idx="1">
                <c:v>243</c:v>
              </c:pt>
            </c:numLit>
          </c:val>
          <c:extLst>
            <c:ext xmlns:c16="http://schemas.microsoft.com/office/drawing/2014/chart" uri="{C3380CC4-5D6E-409C-BE32-E72D297353CC}">
              <c16:uniqueId val="{00000004-6AAA-4017-8097-6740BC921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12117439"/>
        <c:axId val="2112129087"/>
      </c:barChart>
      <c:valAx>
        <c:axId val="21121290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117439"/>
        <c:crosses val="autoZero"/>
        <c:crossBetween val="between"/>
      </c:valAx>
      <c:catAx>
        <c:axId val="211211743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1290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Unlimited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2E-47E2-AC58-FE1EE64FC2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2E-47E2-AC58-FE1EE64FC2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No</c:v>
              </c:pt>
              <c:pt idx="1">
                <c:v>Yes</c:v>
              </c:pt>
            </c:strLit>
          </c:cat>
          <c:val>
            <c:numLit>
              <c:formatCode>General</c:formatCode>
              <c:ptCount val="2"/>
              <c:pt idx="0">
                <c:v>772</c:v>
              </c:pt>
              <c:pt idx="1">
                <c:v>4745</c:v>
              </c:pt>
            </c:numLit>
          </c:val>
          <c:extLst>
            <c:ext xmlns:c16="http://schemas.microsoft.com/office/drawing/2014/chart" uri="{C3380CC4-5D6E-409C-BE32-E72D297353CC}">
              <c16:uniqueId val="{00000004-092E-47E2-AC58-FE1EE64FC2C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Internet</a:t>
            </a:r>
            <a:r>
              <a:rPr lang="en-US" baseline="0"/>
              <a:t> Service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38-4F78-85E8-B083C70D52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38-4F78-85E8-B083C70D523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No</c:v>
              </c:pt>
              <c:pt idx="1">
                <c:v>Yes</c:v>
              </c:pt>
            </c:strLit>
          </c:cat>
          <c:val>
            <c:numLit>
              <c:formatCode>General</c:formatCode>
              <c:ptCount val="2"/>
              <c:pt idx="0">
                <c:v>1526</c:v>
              </c:pt>
              <c:pt idx="1">
                <c:v>5517</c:v>
              </c:pt>
            </c:numLit>
          </c:val>
          <c:extLst>
            <c:ext xmlns:c16="http://schemas.microsoft.com/office/drawing/2014/chart" uri="{C3380CC4-5D6E-409C-BE32-E72D297353CC}">
              <c16:uniqueId val="{00000004-5A38-4F78-85E8-B083C70D523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[telecom_customer_churn  project.xlsx]Q.No 3!PivotTable54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'Q.No 3'!$B$3</c:f>
              <c:strCache>
                <c:ptCount val="1"/>
                <c:pt idx="0">
                  <c:v>Churn Category No.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'Q.No 3'!$A$4:$A$9</c:f>
              <c:strCache>
                <c:ptCount val="5"/>
                <c:pt idx="0">
                  <c:v>Attitude</c:v>
                </c:pt>
                <c:pt idx="1">
                  <c:v>Competitor</c:v>
                </c:pt>
                <c:pt idx="2">
                  <c:v>Dissatisfaction</c:v>
                </c:pt>
                <c:pt idx="3">
                  <c:v>Other</c:v>
                </c:pt>
                <c:pt idx="4">
                  <c:v>Price</c:v>
                </c:pt>
              </c:strCache>
            </c:strRef>
          </c:cat>
          <c:val>
            <c:numRef>
              <c:f>'Q.No 3'!$B$4:$B$9</c:f>
              <c:numCache>
                <c:formatCode>General</c:formatCode>
                <c:ptCount val="5"/>
                <c:pt idx="0">
                  <c:v>314</c:v>
                </c:pt>
                <c:pt idx="1">
                  <c:v>841</c:v>
                </c:pt>
                <c:pt idx="2">
                  <c:v>321</c:v>
                </c:pt>
                <c:pt idx="3">
                  <c:v>182</c:v>
                </c:pt>
                <c:pt idx="4">
                  <c:v>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56-4614-8F20-9F2BAAFA07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3106528"/>
        <c:axId val="1953105696"/>
      </c:barChart>
      <c:lineChart>
        <c:grouping val="standard"/>
        <c:varyColors val="0"/>
        <c:ser>
          <c:idx val="1"/>
          <c:order val="1"/>
          <c:tx>
            <c:strRef>
              <c:f>'Q.No 3'!$C$3</c:f>
              <c:strCache>
                <c:ptCount val="1"/>
                <c:pt idx="0">
                  <c:v>Churn Category 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'Q.No 3'!$A$4:$A$9</c:f>
              <c:strCache>
                <c:ptCount val="5"/>
                <c:pt idx="0">
                  <c:v>Attitude</c:v>
                </c:pt>
                <c:pt idx="1">
                  <c:v>Competitor</c:v>
                </c:pt>
                <c:pt idx="2">
                  <c:v>Dissatisfaction</c:v>
                </c:pt>
                <c:pt idx="3">
                  <c:v>Other</c:v>
                </c:pt>
                <c:pt idx="4">
                  <c:v>Price</c:v>
                </c:pt>
              </c:strCache>
            </c:strRef>
          </c:cat>
          <c:val>
            <c:numRef>
              <c:f>'Q.No 3'!$C$4:$C$9</c:f>
              <c:numCache>
                <c:formatCode>0.00%</c:formatCode>
                <c:ptCount val="5"/>
                <c:pt idx="0">
                  <c:v>0.16800428036383092</c:v>
                </c:pt>
                <c:pt idx="1">
                  <c:v>0.44997324772605674</c:v>
                </c:pt>
                <c:pt idx="2">
                  <c:v>0.17174959871589085</c:v>
                </c:pt>
                <c:pt idx="3">
                  <c:v>9.7378277153558054E-2</c:v>
                </c:pt>
                <c:pt idx="4">
                  <c:v>0.11289459604066346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56-4614-8F20-9F2BAAFA07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3112352"/>
        <c:axId val="1953111936"/>
      </c:lineChart>
      <c:catAx>
        <c:axId val="195310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3105696"/>
        <c:crosses val="autoZero"/>
        <c:auto val="1"/>
        <c:lblAlgn val="ctr"/>
        <c:lblOffset val="100"/>
        <c:noMultiLvlLbl val="0"/>
      </c:catAx>
      <c:valAx>
        <c:axId val="195310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3106528"/>
        <c:crosses val="autoZero"/>
        <c:crossBetween val="between"/>
      </c:valAx>
      <c:valAx>
        <c:axId val="1953111936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3112352"/>
        <c:crosses val="max"/>
        <c:crossBetween val="between"/>
      </c:valAx>
      <c:catAx>
        <c:axId val="19531123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531119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[telecom_customer_churn  project.xlsx]Q.No 4!PivotTable1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'Q.No 4'!$B$3</c:f>
              <c:strCache>
                <c:ptCount val="1"/>
                <c:pt idx="0">
                  <c:v>Count of Contract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'Q.No 4'!$A$4:$A$7</c:f>
              <c:strCache>
                <c:ptCount val="3"/>
                <c:pt idx="0">
                  <c:v>Month-to-Month</c:v>
                </c:pt>
                <c:pt idx="1">
                  <c:v>One Year</c:v>
                </c:pt>
                <c:pt idx="2">
                  <c:v>Two Year</c:v>
                </c:pt>
              </c:strCache>
            </c:strRef>
          </c:cat>
          <c:val>
            <c:numRef>
              <c:f>'Q.No 4'!$B$4:$B$7</c:f>
              <c:numCache>
                <c:formatCode>General</c:formatCode>
                <c:ptCount val="3"/>
                <c:pt idx="0">
                  <c:v>1655</c:v>
                </c:pt>
                <c:pt idx="1">
                  <c:v>166</c:v>
                </c:pt>
                <c:pt idx="2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E-43E3-8C94-9BF046627B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28850911"/>
        <c:axId val="1728853407"/>
      </c:barChart>
      <c:lineChart>
        <c:grouping val="standard"/>
        <c:varyColors val="0"/>
        <c:ser>
          <c:idx val="1"/>
          <c:order val="1"/>
          <c:tx>
            <c:strRef>
              <c:f>'Q.No 4'!$C$3</c:f>
              <c:strCache>
                <c:ptCount val="1"/>
                <c:pt idx="0">
                  <c:v>Total Revenue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'Q.No 4'!$A$4:$A$7</c:f>
              <c:strCache>
                <c:ptCount val="3"/>
                <c:pt idx="0">
                  <c:v>Month-to-Month</c:v>
                </c:pt>
                <c:pt idx="1">
                  <c:v>One Year</c:v>
                </c:pt>
                <c:pt idx="2">
                  <c:v>Two Year</c:v>
                </c:pt>
              </c:strCache>
            </c:strRef>
          </c:cat>
          <c:val>
            <c:numRef>
              <c:f>'Q.No 4'!$C$4:$C$7</c:f>
              <c:numCache>
                <c:formatCode>0</c:formatCode>
                <c:ptCount val="3"/>
                <c:pt idx="0">
                  <c:v>2490105.8499999945</c:v>
                </c:pt>
                <c:pt idx="1">
                  <c:v>858489.79999999993</c:v>
                </c:pt>
                <c:pt idx="2">
                  <c:v>335864.17000000016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2E-43E3-8C94-9BF046627B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28857983"/>
        <c:axId val="1728868383"/>
      </c:lineChart>
      <c:catAx>
        <c:axId val="1728850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853407"/>
        <c:crosses val="autoZero"/>
        <c:auto val="1"/>
        <c:lblAlgn val="ctr"/>
        <c:lblOffset val="100"/>
        <c:noMultiLvlLbl val="0"/>
      </c:catAx>
      <c:valAx>
        <c:axId val="1728853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850911"/>
        <c:crosses val="autoZero"/>
        <c:crossBetween val="between"/>
      </c:valAx>
      <c:valAx>
        <c:axId val="1728868383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857983"/>
        <c:crosses val="max"/>
        <c:crossBetween val="between"/>
      </c:valAx>
      <c:catAx>
        <c:axId val="172885798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288683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[telecom_customer_churn  project.xlsx]Q.No 7!PivotTable2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City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'Q.No 7'!$B$3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'Q.No 7'!$A$4:$A$16</c:f>
              <c:strCache>
                <c:ptCount val="12"/>
                <c:pt idx="0">
                  <c:v>San Diego</c:v>
                </c:pt>
                <c:pt idx="1">
                  <c:v>Los Angeles</c:v>
                </c:pt>
                <c:pt idx="2">
                  <c:v>San Francisco</c:v>
                </c:pt>
                <c:pt idx="3">
                  <c:v>San Jose</c:v>
                </c:pt>
                <c:pt idx="4">
                  <c:v>Sacramento</c:v>
                </c:pt>
                <c:pt idx="5">
                  <c:v>Fallbrook</c:v>
                </c:pt>
                <c:pt idx="6">
                  <c:v>Temecula</c:v>
                </c:pt>
                <c:pt idx="7">
                  <c:v>Escondido</c:v>
                </c:pt>
                <c:pt idx="8">
                  <c:v>Long Beach</c:v>
                </c:pt>
                <c:pt idx="9">
                  <c:v>Glendale</c:v>
                </c:pt>
                <c:pt idx="10">
                  <c:v>Fresno</c:v>
                </c:pt>
                <c:pt idx="11">
                  <c:v>Oakland</c:v>
                </c:pt>
              </c:strCache>
            </c:strRef>
          </c:cat>
          <c:val>
            <c:numRef>
              <c:f>'Q.No 7'!$B$4:$B$16</c:f>
              <c:numCache>
                <c:formatCode>General</c:formatCode>
                <c:ptCount val="12"/>
                <c:pt idx="0">
                  <c:v>185</c:v>
                </c:pt>
                <c:pt idx="1">
                  <c:v>78</c:v>
                </c:pt>
                <c:pt idx="2">
                  <c:v>31</c:v>
                </c:pt>
                <c:pt idx="3">
                  <c:v>29</c:v>
                </c:pt>
                <c:pt idx="4">
                  <c:v>26</c:v>
                </c:pt>
                <c:pt idx="5">
                  <c:v>26</c:v>
                </c:pt>
                <c:pt idx="6">
                  <c:v>22</c:v>
                </c:pt>
                <c:pt idx="7">
                  <c:v>16</c:v>
                </c:pt>
                <c:pt idx="8">
                  <c:v>15</c:v>
                </c:pt>
                <c:pt idx="9">
                  <c:v>13</c:v>
                </c:pt>
                <c:pt idx="10">
                  <c:v>13</c:v>
                </c:pt>
                <c:pt idx="1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7C-4EF1-A87A-0107AC39ECC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28874623"/>
        <c:axId val="1728875039"/>
      </c:barChart>
      <c:catAx>
        <c:axId val="1728874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875039"/>
        <c:crosses val="autoZero"/>
        <c:auto val="1"/>
        <c:lblAlgn val="ctr"/>
        <c:lblOffset val="100"/>
        <c:noMultiLvlLbl val="0"/>
      </c:catAx>
      <c:valAx>
        <c:axId val="1728875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874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[telecom_customer_churn  project.xlsx]Q.No 8!PivotTable3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'Q.No 8'!$B$3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'Q.No 8'!$A$4:$A$10</c:f>
              <c:strCache>
                <c:ptCount val="6"/>
                <c:pt idx="0">
                  <c:v>None</c:v>
                </c:pt>
                <c:pt idx="1">
                  <c:v>Offer A</c:v>
                </c:pt>
                <c:pt idx="2">
                  <c:v>Offer B</c:v>
                </c:pt>
                <c:pt idx="3">
                  <c:v>Offer C</c:v>
                </c:pt>
                <c:pt idx="4">
                  <c:v>Offer D</c:v>
                </c:pt>
                <c:pt idx="5">
                  <c:v>Offer E</c:v>
                </c:pt>
              </c:strCache>
            </c:strRef>
          </c:cat>
          <c:val>
            <c:numRef>
              <c:f>'Q.No 8'!$B$4:$B$10</c:f>
              <c:numCache>
                <c:formatCode>General</c:formatCode>
                <c:ptCount val="6"/>
                <c:pt idx="0">
                  <c:v>1051</c:v>
                </c:pt>
                <c:pt idx="1">
                  <c:v>35</c:v>
                </c:pt>
                <c:pt idx="2">
                  <c:v>101</c:v>
                </c:pt>
                <c:pt idx="3">
                  <c:v>95</c:v>
                </c:pt>
                <c:pt idx="4">
                  <c:v>161</c:v>
                </c:pt>
                <c:pt idx="5">
                  <c:v>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28-4A88-9124-AC18227179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04808687"/>
        <c:axId val="1804804943"/>
      </c:barChart>
      <c:catAx>
        <c:axId val="180480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804943"/>
        <c:crosses val="autoZero"/>
        <c:auto val="1"/>
        <c:lblAlgn val="ctr"/>
        <c:lblOffset val="100"/>
        <c:noMultiLvlLbl val="0"/>
      </c:catAx>
      <c:valAx>
        <c:axId val="180480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808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Join</a:t>
            </a:r>
            <a:r>
              <a:rPr lang="en-US" baseline="0"/>
              <a:t> by Age Group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9C-44B7-B5F7-BBFC8B645C3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9C-44B7-B5F7-BBFC8B645C3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9C-44B7-B5F7-BBFC8B645C3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9C-44B7-B5F7-BBFC8B645C3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4"/>
              <c:pt idx="0">
                <c:v>Adult</c:v>
              </c:pt>
              <c:pt idx="1">
                <c:v>Elder</c:v>
              </c:pt>
              <c:pt idx="2">
                <c:v>Senior Citizen</c:v>
              </c:pt>
              <c:pt idx="3">
                <c:v>Teenger</c:v>
              </c:pt>
            </c:strLit>
          </c:cat>
          <c:val>
            <c:numLit>
              <c:formatCode>General</c:formatCode>
              <c:ptCount val="4"/>
              <c:pt idx="0">
                <c:v>187</c:v>
              </c:pt>
              <c:pt idx="1">
                <c:v>172</c:v>
              </c:pt>
              <c:pt idx="2">
                <c:v>29</c:v>
              </c:pt>
              <c:pt idx="3">
                <c:v>66</c:v>
              </c:pt>
            </c:numLit>
          </c:val>
          <c:extLst>
            <c:ext xmlns:c16="http://schemas.microsoft.com/office/drawing/2014/chart" uri="{C3380CC4-5D6E-409C-BE32-E72D297353CC}">
              <c16:uniqueId val="{00000008-9E9C-44B7-B5F7-BBFC8B645C3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Join</a:t>
            </a:r>
            <a:r>
              <a:rPr lang="en-US" baseline="0"/>
              <a:t> by Internet Service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F3-4330-836D-D3BAE787D0F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F3-4330-836D-D3BAE787D0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No</c:v>
              </c:pt>
              <c:pt idx="1">
                <c:v>Yes</c:v>
              </c:pt>
            </c:strLit>
          </c:cat>
          <c:val>
            <c:numLit>
              <c:formatCode>General</c:formatCode>
              <c:ptCount val="2"/>
              <c:pt idx="0">
                <c:v>182</c:v>
              </c:pt>
              <c:pt idx="1">
                <c:v>272</c:v>
              </c:pt>
            </c:numLit>
          </c:val>
          <c:extLst>
            <c:ext xmlns:c16="http://schemas.microsoft.com/office/drawing/2014/chart" uri="{C3380CC4-5D6E-409C-BE32-E72D297353CC}">
              <c16:uniqueId val="{00000004-8CF3-4330-836D-D3BAE787D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897818399"/>
        <c:axId val="1897811327"/>
      </c:barChart>
      <c:catAx>
        <c:axId val="18978183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811327"/>
        <c:crosses val="autoZero"/>
        <c:auto val="1"/>
        <c:lblAlgn val="ctr"/>
        <c:lblOffset val="100"/>
        <c:noMultiLvlLbl val="0"/>
      </c:catAx>
      <c:valAx>
        <c:axId val="1897811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818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 Unlimited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13-4B42-A4F6-E7133C84A8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813-4B42-A4F6-E7133C84A85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No</c:v>
              </c:pt>
              <c:pt idx="1">
                <c:v>Yes</c:v>
              </c:pt>
            </c:strLit>
          </c:cat>
          <c:val>
            <c:numLit>
              <c:formatCode>General</c:formatCode>
              <c:ptCount val="2"/>
              <c:pt idx="0">
                <c:v>48</c:v>
              </c:pt>
              <c:pt idx="1">
                <c:v>224</c:v>
              </c:pt>
            </c:numLit>
          </c:val>
          <c:extLst>
            <c:ext xmlns:c16="http://schemas.microsoft.com/office/drawing/2014/chart" uri="{C3380CC4-5D6E-409C-BE32-E72D297353CC}">
              <c16:uniqueId val="{00000004-9813-4B42-A4F6-E7133C84A85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Streaming</a:t>
            </a:r>
            <a:r>
              <a:rPr lang="en-US" baseline="0"/>
              <a:t> TV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8F-4061-8C67-0ECA3921480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8F-4061-8C67-0ECA392148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No</c:v>
              </c:pt>
              <c:pt idx="1">
                <c:v>Yes</c:v>
              </c:pt>
            </c:strLit>
          </c:cat>
          <c:val>
            <c:numLit>
              <c:formatCode>General</c:formatCode>
              <c:ptCount val="2"/>
              <c:pt idx="0">
                <c:v>223</c:v>
              </c:pt>
              <c:pt idx="1">
                <c:v>49</c:v>
              </c:pt>
            </c:numLit>
          </c:val>
          <c:extLst>
            <c:ext xmlns:c16="http://schemas.microsoft.com/office/drawing/2014/chart" uri="{C3380CC4-5D6E-409C-BE32-E72D297353CC}">
              <c16:uniqueId val="{00000004-068F-4061-8C67-0ECA3921480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Streaming</a:t>
            </a:r>
            <a:r>
              <a:rPr lang="en-US" baseline="0"/>
              <a:t> Movies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F8F-4734-9327-46FD5D902C9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F8F-4734-9327-46FD5D902C9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No</c:v>
              </c:pt>
              <c:pt idx="1">
                <c:v>Yes</c:v>
              </c:pt>
            </c:strLit>
          </c:cat>
          <c:val>
            <c:numLit>
              <c:formatCode>General</c:formatCode>
              <c:ptCount val="2"/>
              <c:pt idx="0">
                <c:v>223</c:v>
              </c:pt>
              <c:pt idx="1">
                <c:v>49</c:v>
              </c:pt>
            </c:numLit>
          </c:val>
          <c:extLst>
            <c:ext xmlns:c16="http://schemas.microsoft.com/office/drawing/2014/chart" uri="{C3380CC4-5D6E-409C-BE32-E72D297353CC}">
              <c16:uniqueId val="{00000004-EF8F-4734-9327-46FD5D902C9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Streaming</a:t>
            </a:r>
            <a:r>
              <a:rPr lang="en-US" baseline="0"/>
              <a:t> Music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F9-44EB-A8B0-09D9A00E0BB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F9-44EB-A8B0-09D9A00E0B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No</c:v>
              </c:pt>
              <c:pt idx="1">
                <c:v>Yes</c:v>
              </c:pt>
            </c:strLit>
          </c:cat>
          <c:val>
            <c:numLit>
              <c:formatCode>General</c:formatCode>
              <c:ptCount val="2"/>
              <c:pt idx="0">
                <c:v>220</c:v>
              </c:pt>
              <c:pt idx="1">
                <c:v>52</c:v>
              </c:pt>
            </c:numLit>
          </c:val>
          <c:extLst>
            <c:ext xmlns:c16="http://schemas.microsoft.com/office/drawing/2014/chart" uri="{C3380CC4-5D6E-409C-BE32-E72D297353CC}">
              <c16:uniqueId val="{00000004-E3F9-44EB-A8B0-09D9A00E0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871501999"/>
        <c:axId val="1871499919"/>
      </c:barChart>
      <c:valAx>
        <c:axId val="18714999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1501999"/>
        <c:crosses val="autoZero"/>
        <c:crossBetween val="between"/>
      </c:valAx>
      <c:catAx>
        <c:axId val="187150199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14999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Gender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3488</c:v>
              </c:pt>
              <c:pt idx="1">
                <c:v>3555</c:v>
              </c:pt>
            </c:numLit>
          </c:val>
          <c:extLst>
            <c:ext xmlns:c16="http://schemas.microsoft.com/office/drawing/2014/chart" uri="{C3380CC4-5D6E-409C-BE32-E72D297353CC}">
              <c16:uniqueId val="{00000000-A5EB-45F3-95BF-C415613740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97864991"/>
        <c:axId val="1897871231"/>
      </c:barChart>
      <c:catAx>
        <c:axId val="1897864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871231"/>
        <c:crosses val="autoZero"/>
        <c:auto val="1"/>
        <c:lblAlgn val="ctr"/>
        <c:lblOffset val="100"/>
        <c:noMultiLvlLbl val="0"/>
      </c:catAx>
      <c:valAx>
        <c:axId val="1897871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864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</a:t>
            </a:r>
            <a:r>
              <a:rPr lang="en-US" baseline="0"/>
              <a:t> Group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9B-4093-A443-13953A535A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9B-4093-A443-13953A535A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9B-4093-A443-13953A535A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89B-4093-A443-13953A535A4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4"/>
              <c:pt idx="0">
                <c:v>Adult</c:v>
              </c:pt>
              <c:pt idx="1">
                <c:v>Elder</c:v>
              </c:pt>
              <c:pt idx="2">
                <c:v>Senior Citizen</c:v>
              </c:pt>
              <c:pt idx="3">
                <c:v>Teenger</c:v>
              </c:pt>
            </c:strLit>
          </c:cat>
          <c:val>
            <c:numLit>
              <c:formatCode>General</c:formatCode>
              <c:ptCount val="4"/>
              <c:pt idx="0">
                <c:v>2427</c:v>
              </c:pt>
              <c:pt idx="1">
                <c:v>2636</c:v>
              </c:pt>
              <c:pt idx="2">
                <c:v>1063</c:v>
              </c:pt>
              <c:pt idx="3">
                <c:v>917</c:v>
              </c:pt>
            </c:numLit>
          </c:val>
          <c:extLst>
            <c:ext xmlns:c16="http://schemas.microsoft.com/office/drawing/2014/chart" uri="{C3380CC4-5D6E-409C-BE32-E72D297353CC}">
              <c16:uniqueId val="{00000008-D89B-4093-A443-13953A535A4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41B7F-123F-4253-9245-D88DCA7EB654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81E79-488E-465B-8E32-3B075425F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85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89f1087ede_0_2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89f1087ede_0_2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72FC-BEB1-4CFA-8770-A438247E6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C2EB8-071D-477B-A4E8-E64605D8F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E338D-24FA-47A4-AE8D-12F4759D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4B7A-858E-420E-A499-A7DC03148FB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00551-021F-47E1-83FF-B5D66762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A1C5F-61BD-4639-8E81-ECCED8C0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9BFF-394D-48CE-ABA2-5E53223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05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8380-D21B-440C-92C7-A73D8607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4D4E7-168B-4374-965E-71AB736EF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13474-4270-46B6-AB7B-9037FB1E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4B7A-858E-420E-A499-A7DC03148FB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CC5E1-0D9E-4DC8-9F27-6C2C2101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1EE1B-0668-4470-B456-992736A9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9BFF-394D-48CE-ABA2-5E53223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07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4A0B5-F4A4-4FAE-B8E3-2B6F7AE83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B69B0-99FF-49E4-A18B-32E59170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0CB9-59AF-4BC0-8476-C704CCCA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4B7A-858E-420E-A499-A7DC03148FB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0CA1E-1CBD-44F0-B09D-F5FB0547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4CA78-BEA1-4B83-9601-059FD35D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9BFF-394D-48CE-ABA2-5E53223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07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rgbClr val="00899D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15600" y="512064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950967" y="1382367"/>
            <a:ext cx="10290000" cy="5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●"/>
              <a:defRPr>
                <a:solidFill>
                  <a:schemeClr val="lt2"/>
                </a:solidFill>
              </a:defRPr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●"/>
              <a:defRPr>
                <a:solidFill>
                  <a:schemeClr val="lt2"/>
                </a:solidFill>
              </a:defRPr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48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AF5A-4B74-42AE-9BF3-4621193C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FC46-D52B-431C-A017-E624AF26A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C2543-5C2E-4E36-A216-088ED058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4B7A-858E-420E-A499-A7DC03148FB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4678A-118E-4026-9585-C8608BE9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FFB4-19DB-45D2-9352-E574C95C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9BFF-394D-48CE-ABA2-5E53223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06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FFEC-EABA-441A-8AE0-F67BB0F7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86F9B-0FCF-4E39-9235-9EA08FC19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DB11-D163-4DAD-BBA2-2EB83B4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4B7A-858E-420E-A499-A7DC03148FB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CBD62-211F-4196-A027-F2F287CD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A5D1D-5C1C-4DF3-BC29-370116C6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9BFF-394D-48CE-ABA2-5E53223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44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A915-49FE-4C00-ADD1-BA87314F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55EB-E4D7-44D7-AD7A-7767D9785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DA265-0CAF-45B5-BACE-15A330802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70C60-A383-43F2-8E90-E9E20359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4B7A-858E-420E-A499-A7DC03148FB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76031-CD54-4ACF-80EC-E700605F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33888-4E73-4F65-BB82-6F371108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9BFF-394D-48CE-ABA2-5E53223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40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1E73-DC40-4257-9D3F-35B4EE4C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42A2C-3D85-4402-A648-B5D44F18A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DF276-0083-434B-9486-181E53C16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789C8-7595-4844-8B88-E628A8BFB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57211-C032-4265-9D0C-81CA0E58D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383F0-12F6-4836-8238-19999932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4B7A-858E-420E-A499-A7DC03148FB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021A7-2DB0-435B-8C12-C13E76DB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C9A3A-9C8D-4621-9087-D52A97D0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9BFF-394D-48CE-ABA2-5E53223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3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1964-5ADF-460E-98FF-D0F2FD7F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7B94C-B4C9-42A8-BE31-4612856E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4B7A-858E-420E-A499-A7DC03148FB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656EB-8774-4741-B45D-796FD67E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4CFC3-7F10-4CE8-8DDA-8E0CAF5F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9BFF-394D-48CE-ABA2-5E53223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D8F62-514F-4407-A1FA-F8F85953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4B7A-858E-420E-A499-A7DC03148FB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0F7D9-B76B-43A4-8372-24FCD40D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71EA2-40C2-4508-A707-26CDF3E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9BFF-394D-48CE-ABA2-5E53223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25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67C2-ABAB-4A4E-8967-47300921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766A-8726-4892-82D3-9EC6B5052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BE4EA-F4F3-4895-9F47-7D2869C53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9598E-A066-4DA1-841E-F6A9E919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4B7A-858E-420E-A499-A7DC03148FB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9305F-7AA0-4C2B-9101-59749FD4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0F409-FB01-4C57-B9BC-04DD1B50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9BFF-394D-48CE-ABA2-5E53223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58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EBD2-64B2-49C3-AEFE-887514BE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23D95-E5FD-45B2-9342-9D0B042D8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7F724-818D-4F93-8825-B5B7D2CC0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B6362-2AC5-4D3F-A026-7165780A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4B7A-858E-420E-A499-A7DC03148FB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9464B-000C-4D1C-8E4E-EA0FA8DA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E5815-ABD8-454C-92C9-9F197278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9BFF-394D-48CE-ABA2-5E53223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03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588BD-FEAA-4BF3-B771-81ACD01C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9F571-232B-4B03-A165-93A49543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99C93-115B-414C-AE3B-B930B2545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14B7A-858E-420E-A499-A7DC03148FB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8FDA-BA10-4909-8C5E-600142DA6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6E8E-B0D1-4632-909E-53E4FEB3A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F9BFF-394D-48CE-ABA2-5E53223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47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1"/>
          <p:cNvSpPr txBox="1">
            <a:spLocks noGrp="1"/>
          </p:cNvSpPr>
          <p:nvPr>
            <p:ph type="ctrTitle"/>
          </p:nvPr>
        </p:nvSpPr>
        <p:spPr>
          <a:xfrm>
            <a:off x="5947247" y="1072148"/>
            <a:ext cx="5889813" cy="27876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IN" sz="5333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Telecom Customer Churn</a:t>
            </a:r>
            <a:endParaRPr lang="en-IN" sz="5333" b="1" dirty="0">
              <a:solidFill>
                <a:schemeClr val="accent1">
                  <a:lumMod val="60000"/>
                  <a:lumOff val="40000"/>
                </a:schemeClr>
              </a:solidFill>
              <a:latin typeface="zeitung"/>
            </a:endParaRPr>
          </a:p>
        </p:txBody>
      </p:sp>
      <p:sp>
        <p:nvSpPr>
          <p:cNvPr id="861" name="Google Shape;861;p41"/>
          <p:cNvSpPr txBox="1">
            <a:spLocks noGrp="1"/>
          </p:cNvSpPr>
          <p:nvPr>
            <p:ph type="subTitle" idx="1"/>
          </p:nvPr>
        </p:nvSpPr>
        <p:spPr>
          <a:xfrm>
            <a:off x="5825585" y="3727211"/>
            <a:ext cx="6244049" cy="19662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133" b="1" dirty="0">
                <a:solidFill>
                  <a:schemeClr val="accent2">
                    <a:lumMod val="75000"/>
                  </a:schemeClr>
                </a:solidFill>
              </a:rPr>
              <a:t>This Dataset is taken from Kaggle:- </a:t>
            </a:r>
          </a:p>
          <a:p>
            <a:endParaRPr lang="en-US" sz="2133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133" b="1" dirty="0">
                <a:solidFill>
                  <a:schemeClr val="accent2">
                    <a:lumMod val="75000"/>
                  </a:schemeClr>
                </a:solidFill>
              </a:rPr>
              <a:t>Data set link:- https://www.kaggle.com/datasets/johnp47/maven-churn-dataset</a:t>
            </a:r>
            <a:endParaRPr lang="en-IN" sz="2133" b="1" dirty="0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</p:txBody>
      </p:sp>
      <p:grpSp>
        <p:nvGrpSpPr>
          <p:cNvPr id="862" name="Google Shape;862;p41"/>
          <p:cNvGrpSpPr/>
          <p:nvPr/>
        </p:nvGrpSpPr>
        <p:grpSpPr>
          <a:xfrm>
            <a:off x="923123" y="453379"/>
            <a:ext cx="2290248" cy="2290800"/>
            <a:chOff x="1347125" y="349025"/>
            <a:chExt cx="4978800" cy="4980000"/>
          </a:xfrm>
        </p:grpSpPr>
        <p:sp>
          <p:nvSpPr>
            <p:cNvPr id="863" name="Google Shape;863;p4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85" name="Google Shape;885;p41"/>
          <p:cNvSpPr/>
          <p:nvPr/>
        </p:nvSpPr>
        <p:spPr>
          <a:xfrm>
            <a:off x="4565473" y="4352004"/>
            <a:ext cx="1296800" cy="12968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" name="Google Shape;886;p41"/>
          <p:cNvSpPr/>
          <p:nvPr/>
        </p:nvSpPr>
        <p:spPr>
          <a:xfrm>
            <a:off x="615332" y="1375567"/>
            <a:ext cx="446400" cy="44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" name="Google Shape;887;p41"/>
          <p:cNvSpPr/>
          <p:nvPr/>
        </p:nvSpPr>
        <p:spPr>
          <a:xfrm rot="9266724">
            <a:off x="5591369" y="4407821"/>
            <a:ext cx="334747" cy="33474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" name="Google Shape;888;p41"/>
          <p:cNvSpPr/>
          <p:nvPr/>
        </p:nvSpPr>
        <p:spPr>
          <a:xfrm>
            <a:off x="2020696" y="1590711"/>
            <a:ext cx="54520" cy="449459"/>
          </a:xfrm>
          <a:custGeom>
            <a:avLst/>
            <a:gdLst/>
            <a:ahLst/>
            <a:cxnLst/>
            <a:rect l="l" t="t" r="r" b="b"/>
            <a:pathLst>
              <a:path w="978" h="8063" extrusionOk="0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85"/>
                </a:lnTo>
                <a:cubicBezTo>
                  <a:pt x="0" y="7848"/>
                  <a:pt x="215" y="8062"/>
                  <a:pt x="477" y="8062"/>
                </a:cubicBezTo>
                <a:cubicBezTo>
                  <a:pt x="763" y="8062"/>
                  <a:pt x="978" y="7848"/>
                  <a:pt x="978" y="7585"/>
                </a:cubicBezTo>
                <a:lnTo>
                  <a:pt x="978" y="478"/>
                </a:lnTo>
                <a:cubicBezTo>
                  <a:pt x="978" y="215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" name="Google Shape;889;p41"/>
          <p:cNvSpPr/>
          <p:nvPr/>
        </p:nvSpPr>
        <p:spPr>
          <a:xfrm>
            <a:off x="2020696" y="2126504"/>
            <a:ext cx="54520" cy="448120"/>
          </a:xfrm>
          <a:custGeom>
            <a:avLst/>
            <a:gdLst/>
            <a:ahLst/>
            <a:cxnLst/>
            <a:rect l="l" t="t" r="r" b="b"/>
            <a:pathLst>
              <a:path w="978" h="8039" extrusionOk="0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61"/>
                </a:lnTo>
                <a:cubicBezTo>
                  <a:pt x="0" y="7847"/>
                  <a:pt x="215" y="8038"/>
                  <a:pt x="477" y="8038"/>
                </a:cubicBezTo>
                <a:cubicBezTo>
                  <a:pt x="763" y="8038"/>
                  <a:pt x="978" y="7800"/>
                  <a:pt x="978" y="7561"/>
                </a:cubicBezTo>
                <a:lnTo>
                  <a:pt x="978" y="478"/>
                </a:lnTo>
                <a:cubicBezTo>
                  <a:pt x="978" y="191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" name="Google Shape;890;p41"/>
          <p:cNvSpPr/>
          <p:nvPr/>
        </p:nvSpPr>
        <p:spPr>
          <a:xfrm>
            <a:off x="2036639" y="299834"/>
            <a:ext cx="2946379" cy="6029311"/>
          </a:xfrm>
          <a:custGeom>
            <a:avLst/>
            <a:gdLst/>
            <a:ahLst/>
            <a:cxnLst/>
            <a:rect l="l" t="t" r="r" b="b"/>
            <a:pathLst>
              <a:path w="52853" h="108162" extrusionOk="0">
                <a:moveTo>
                  <a:pt x="7871" y="1097"/>
                </a:moveTo>
                <a:lnTo>
                  <a:pt x="45101" y="1121"/>
                </a:lnTo>
                <a:cubicBezTo>
                  <a:pt x="48536" y="1121"/>
                  <a:pt x="51326" y="4031"/>
                  <a:pt x="51326" y="7608"/>
                </a:cubicBezTo>
                <a:lnTo>
                  <a:pt x="51255" y="100267"/>
                </a:lnTo>
                <a:cubicBezTo>
                  <a:pt x="51255" y="103845"/>
                  <a:pt x="48440" y="106707"/>
                  <a:pt x="45006" y="106707"/>
                </a:cubicBezTo>
                <a:lnTo>
                  <a:pt x="7799" y="106683"/>
                </a:lnTo>
                <a:cubicBezTo>
                  <a:pt x="4365" y="106683"/>
                  <a:pt x="1574" y="103773"/>
                  <a:pt x="1574" y="100196"/>
                </a:cubicBezTo>
                <a:lnTo>
                  <a:pt x="1646" y="7537"/>
                </a:lnTo>
                <a:cubicBezTo>
                  <a:pt x="1646" y="3959"/>
                  <a:pt x="4436" y="1097"/>
                  <a:pt x="7871" y="1097"/>
                </a:cubicBezTo>
                <a:close/>
                <a:moveTo>
                  <a:pt x="6678" y="0"/>
                </a:moveTo>
                <a:cubicBezTo>
                  <a:pt x="3029" y="0"/>
                  <a:pt x="48" y="2957"/>
                  <a:pt x="48" y="6630"/>
                </a:cubicBezTo>
                <a:lnTo>
                  <a:pt x="0" y="101508"/>
                </a:lnTo>
                <a:cubicBezTo>
                  <a:pt x="0" y="105157"/>
                  <a:pt x="2958" y="108138"/>
                  <a:pt x="6607" y="108138"/>
                </a:cubicBezTo>
                <a:lnTo>
                  <a:pt x="46175" y="108162"/>
                </a:lnTo>
                <a:cubicBezTo>
                  <a:pt x="49824" y="108162"/>
                  <a:pt x="52805" y="105204"/>
                  <a:pt x="52805" y="101555"/>
                </a:cubicBezTo>
                <a:lnTo>
                  <a:pt x="52853" y="6654"/>
                </a:lnTo>
                <a:cubicBezTo>
                  <a:pt x="52853" y="2981"/>
                  <a:pt x="49895" y="24"/>
                  <a:pt x="46246" y="24"/>
                </a:cubicBezTo>
                <a:lnTo>
                  <a:pt x="6678" y="0"/>
                </a:lnTo>
                <a:close/>
              </a:path>
            </a:pathLst>
          </a:custGeom>
          <a:solidFill>
            <a:srgbClr val="34343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1" name="Google Shape;891;p41"/>
          <p:cNvSpPr/>
          <p:nvPr/>
        </p:nvSpPr>
        <p:spPr>
          <a:xfrm>
            <a:off x="2124385" y="360983"/>
            <a:ext cx="2773564" cy="5888391"/>
          </a:xfrm>
          <a:custGeom>
            <a:avLst/>
            <a:gdLst/>
            <a:ahLst/>
            <a:cxnLst/>
            <a:rect l="l" t="t" r="r" b="b"/>
            <a:pathLst>
              <a:path w="49753" h="105634" extrusionOk="0">
                <a:moveTo>
                  <a:pt x="6273" y="0"/>
                </a:moveTo>
                <a:cubicBezTo>
                  <a:pt x="2839" y="0"/>
                  <a:pt x="24" y="2910"/>
                  <a:pt x="24" y="6440"/>
                </a:cubicBezTo>
                <a:lnTo>
                  <a:pt x="0" y="99146"/>
                </a:lnTo>
                <a:cubicBezTo>
                  <a:pt x="0" y="102724"/>
                  <a:pt x="2767" y="105586"/>
                  <a:pt x="6225" y="105610"/>
                </a:cubicBezTo>
                <a:lnTo>
                  <a:pt x="43456" y="105634"/>
                </a:lnTo>
                <a:cubicBezTo>
                  <a:pt x="46890" y="105634"/>
                  <a:pt x="49705" y="102748"/>
                  <a:pt x="49705" y="99194"/>
                </a:cubicBezTo>
                <a:lnTo>
                  <a:pt x="49752" y="6535"/>
                </a:lnTo>
                <a:cubicBezTo>
                  <a:pt x="49728" y="2934"/>
                  <a:pt x="46962" y="48"/>
                  <a:pt x="43503" y="48"/>
                </a:cubicBezTo>
                <a:lnTo>
                  <a:pt x="6273" y="0"/>
                </a:lnTo>
                <a:close/>
              </a:path>
            </a:pathLst>
          </a:custGeom>
          <a:solidFill>
            <a:srgbClr val="34343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2" name="Google Shape;892;p41"/>
          <p:cNvSpPr/>
          <p:nvPr/>
        </p:nvSpPr>
        <p:spPr>
          <a:xfrm>
            <a:off x="3087010" y="666728"/>
            <a:ext cx="79829" cy="79824"/>
          </a:xfrm>
          <a:custGeom>
            <a:avLst/>
            <a:gdLst/>
            <a:ahLst/>
            <a:cxnLst/>
            <a:rect l="l" t="t" r="r" b="b"/>
            <a:pathLst>
              <a:path w="1432" h="1432" extrusionOk="0">
                <a:moveTo>
                  <a:pt x="716" y="311"/>
                </a:moveTo>
                <a:cubicBezTo>
                  <a:pt x="835" y="311"/>
                  <a:pt x="930" y="335"/>
                  <a:pt x="1002" y="430"/>
                </a:cubicBezTo>
                <a:cubicBezTo>
                  <a:pt x="1097" y="525"/>
                  <a:pt x="1121" y="597"/>
                  <a:pt x="1121" y="716"/>
                </a:cubicBezTo>
                <a:cubicBezTo>
                  <a:pt x="1121" y="836"/>
                  <a:pt x="1097" y="931"/>
                  <a:pt x="1002" y="1026"/>
                </a:cubicBezTo>
                <a:cubicBezTo>
                  <a:pt x="930" y="1122"/>
                  <a:pt x="835" y="1146"/>
                  <a:pt x="716" y="1146"/>
                </a:cubicBezTo>
                <a:cubicBezTo>
                  <a:pt x="596" y="1146"/>
                  <a:pt x="501" y="1122"/>
                  <a:pt x="406" y="1026"/>
                </a:cubicBezTo>
                <a:cubicBezTo>
                  <a:pt x="334" y="931"/>
                  <a:pt x="286" y="836"/>
                  <a:pt x="286" y="716"/>
                </a:cubicBezTo>
                <a:cubicBezTo>
                  <a:pt x="286" y="597"/>
                  <a:pt x="334" y="525"/>
                  <a:pt x="406" y="430"/>
                </a:cubicBezTo>
                <a:cubicBezTo>
                  <a:pt x="501" y="335"/>
                  <a:pt x="596" y="311"/>
                  <a:pt x="716" y="311"/>
                </a:cubicBezTo>
                <a:close/>
                <a:moveTo>
                  <a:pt x="716" y="1"/>
                </a:moveTo>
                <a:cubicBezTo>
                  <a:pt x="525" y="1"/>
                  <a:pt x="358" y="72"/>
                  <a:pt x="215" y="215"/>
                </a:cubicBezTo>
                <a:cubicBezTo>
                  <a:pt x="95" y="335"/>
                  <a:pt x="0" y="549"/>
                  <a:pt x="0" y="716"/>
                </a:cubicBezTo>
                <a:cubicBezTo>
                  <a:pt x="0" y="907"/>
                  <a:pt x="48" y="1074"/>
                  <a:pt x="215" y="1241"/>
                </a:cubicBezTo>
                <a:cubicBezTo>
                  <a:pt x="334" y="1360"/>
                  <a:pt x="525" y="1432"/>
                  <a:pt x="716" y="1432"/>
                </a:cubicBezTo>
                <a:cubicBezTo>
                  <a:pt x="930" y="1432"/>
                  <a:pt x="1097" y="1384"/>
                  <a:pt x="1216" y="1241"/>
                </a:cubicBezTo>
                <a:cubicBezTo>
                  <a:pt x="1336" y="1122"/>
                  <a:pt x="1431" y="907"/>
                  <a:pt x="1431" y="716"/>
                </a:cubicBezTo>
                <a:cubicBezTo>
                  <a:pt x="1431" y="549"/>
                  <a:pt x="1360" y="359"/>
                  <a:pt x="1216" y="215"/>
                </a:cubicBezTo>
                <a:cubicBezTo>
                  <a:pt x="1097" y="96"/>
                  <a:pt x="883" y="1"/>
                  <a:pt x="716" y="1"/>
                </a:cubicBezTo>
                <a:close/>
              </a:path>
            </a:pathLst>
          </a:custGeom>
          <a:solidFill>
            <a:srgbClr val="D0D1DE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3" name="Google Shape;893;p41"/>
          <p:cNvSpPr/>
          <p:nvPr/>
        </p:nvSpPr>
        <p:spPr>
          <a:xfrm>
            <a:off x="2965984" y="686684"/>
            <a:ext cx="39971" cy="39968"/>
          </a:xfrm>
          <a:custGeom>
            <a:avLst/>
            <a:gdLst/>
            <a:ahLst/>
            <a:cxnLst/>
            <a:rect l="l" t="t" r="r" b="b"/>
            <a:pathLst>
              <a:path w="717" h="717" extrusionOk="0">
                <a:moveTo>
                  <a:pt x="358" y="287"/>
                </a:moveTo>
                <a:cubicBezTo>
                  <a:pt x="382" y="287"/>
                  <a:pt x="406" y="334"/>
                  <a:pt x="430" y="334"/>
                </a:cubicBezTo>
                <a:cubicBezTo>
                  <a:pt x="430" y="382"/>
                  <a:pt x="394" y="406"/>
                  <a:pt x="358" y="406"/>
                </a:cubicBezTo>
                <a:cubicBezTo>
                  <a:pt x="323" y="406"/>
                  <a:pt x="287" y="382"/>
                  <a:pt x="287" y="334"/>
                </a:cubicBezTo>
                <a:cubicBezTo>
                  <a:pt x="287" y="311"/>
                  <a:pt x="311" y="287"/>
                  <a:pt x="358" y="287"/>
                </a:cubicBezTo>
                <a:close/>
                <a:moveTo>
                  <a:pt x="358" y="1"/>
                </a:moveTo>
                <a:cubicBezTo>
                  <a:pt x="168" y="1"/>
                  <a:pt x="1" y="167"/>
                  <a:pt x="1" y="358"/>
                </a:cubicBezTo>
                <a:cubicBezTo>
                  <a:pt x="1" y="549"/>
                  <a:pt x="144" y="716"/>
                  <a:pt x="358" y="716"/>
                </a:cubicBezTo>
                <a:cubicBezTo>
                  <a:pt x="549" y="716"/>
                  <a:pt x="716" y="573"/>
                  <a:pt x="716" y="358"/>
                </a:cubicBezTo>
                <a:cubicBezTo>
                  <a:pt x="716" y="191"/>
                  <a:pt x="549" y="1"/>
                  <a:pt x="358" y="1"/>
                </a:cubicBezTo>
                <a:close/>
              </a:path>
            </a:pathLst>
          </a:custGeom>
          <a:solidFill>
            <a:srgbClr val="D0D1D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" name="Google Shape;894;p41"/>
          <p:cNvSpPr/>
          <p:nvPr/>
        </p:nvSpPr>
        <p:spPr>
          <a:xfrm>
            <a:off x="3235909" y="677377"/>
            <a:ext cx="551836" cy="59868"/>
          </a:xfrm>
          <a:custGeom>
            <a:avLst/>
            <a:gdLst/>
            <a:ahLst/>
            <a:cxnLst/>
            <a:rect l="l" t="t" r="r" b="b"/>
            <a:pathLst>
              <a:path w="9899" h="1074" extrusionOk="0">
                <a:moveTo>
                  <a:pt x="9374" y="287"/>
                </a:moveTo>
                <a:cubicBezTo>
                  <a:pt x="9469" y="287"/>
                  <a:pt x="9517" y="334"/>
                  <a:pt x="9540" y="358"/>
                </a:cubicBezTo>
                <a:cubicBezTo>
                  <a:pt x="9588" y="406"/>
                  <a:pt x="9612" y="478"/>
                  <a:pt x="9612" y="525"/>
                </a:cubicBezTo>
                <a:cubicBezTo>
                  <a:pt x="9612" y="621"/>
                  <a:pt x="9588" y="692"/>
                  <a:pt x="9540" y="716"/>
                </a:cubicBezTo>
                <a:cubicBezTo>
                  <a:pt x="9493" y="740"/>
                  <a:pt x="9421" y="764"/>
                  <a:pt x="9374" y="764"/>
                </a:cubicBezTo>
                <a:lnTo>
                  <a:pt x="549" y="764"/>
                </a:lnTo>
                <a:cubicBezTo>
                  <a:pt x="453" y="764"/>
                  <a:pt x="406" y="740"/>
                  <a:pt x="358" y="716"/>
                </a:cubicBezTo>
                <a:cubicBezTo>
                  <a:pt x="334" y="645"/>
                  <a:pt x="310" y="597"/>
                  <a:pt x="310" y="525"/>
                </a:cubicBezTo>
                <a:cubicBezTo>
                  <a:pt x="310" y="454"/>
                  <a:pt x="334" y="382"/>
                  <a:pt x="358" y="358"/>
                </a:cubicBezTo>
                <a:cubicBezTo>
                  <a:pt x="430" y="334"/>
                  <a:pt x="477" y="287"/>
                  <a:pt x="549" y="287"/>
                </a:cubicBezTo>
                <a:close/>
                <a:moveTo>
                  <a:pt x="549" y="1"/>
                </a:moveTo>
                <a:cubicBezTo>
                  <a:pt x="406" y="1"/>
                  <a:pt x="239" y="48"/>
                  <a:pt x="167" y="144"/>
                </a:cubicBezTo>
                <a:cubicBezTo>
                  <a:pt x="72" y="263"/>
                  <a:pt x="0" y="382"/>
                  <a:pt x="0" y="525"/>
                </a:cubicBezTo>
                <a:cubicBezTo>
                  <a:pt x="0" y="692"/>
                  <a:pt x="72" y="835"/>
                  <a:pt x="167" y="931"/>
                </a:cubicBezTo>
                <a:cubicBezTo>
                  <a:pt x="287" y="1002"/>
                  <a:pt x="406" y="1074"/>
                  <a:pt x="549" y="1074"/>
                </a:cubicBezTo>
                <a:lnTo>
                  <a:pt x="9374" y="1074"/>
                </a:lnTo>
                <a:cubicBezTo>
                  <a:pt x="9493" y="1074"/>
                  <a:pt x="9636" y="1002"/>
                  <a:pt x="9755" y="931"/>
                </a:cubicBezTo>
                <a:cubicBezTo>
                  <a:pt x="9851" y="811"/>
                  <a:pt x="9898" y="692"/>
                  <a:pt x="9898" y="525"/>
                </a:cubicBezTo>
                <a:cubicBezTo>
                  <a:pt x="9898" y="382"/>
                  <a:pt x="9851" y="239"/>
                  <a:pt x="9755" y="144"/>
                </a:cubicBezTo>
                <a:cubicBezTo>
                  <a:pt x="9636" y="48"/>
                  <a:pt x="9517" y="1"/>
                  <a:pt x="9374" y="1"/>
                </a:cubicBezTo>
                <a:close/>
              </a:path>
            </a:pathLst>
          </a:custGeom>
          <a:solidFill>
            <a:srgbClr val="D0D1DE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" name="Google Shape;895;p41"/>
          <p:cNvSpPr/>
          <p:nvPr/>
        </p:nvSpPr>
        <p:spPr>
          <a:xfrm>
            <a:off x="3153460" y="5867639"/>
            <a:ext cx="712721" cy="202125"/>
          </a:xfrm>
          <a:custGeom>
            <a:avLst/>
            <a:gdLst/>
            <a:ahLst/>
            <a:cxnLst/>
            <a:rect l="l" t="t" r="r" b="b"/>
            <a:pathLst>
              <a:path w="12785" h="3626" extrusionOk="0">
                <a:moveTo>
                  <a:pt x="10972" y="287"/>
                </a:moveTo>
                <a:cubicBezTo>
                  <a:pt x="11377" y="287"/>
                  <a:pt x="11735" y="430"/>
                  <a:pt x="12045" y="740"/>
                </a:cubicBezTo>
                <a:cubicBezTo>
                  <a:pt x="12331" y="1026"/>
                  <a:pt x="12498" y="1384"/>
                  <a:pt x="12498" y="1813"/>
                </a:cubicBezTo>
                <a:cubicBezTo>
                  <a:pt x="12498" y="2648"/>
                  <a:pt x="11807" y="3340"/>
                  <a:pt x="10972" y="3340"/>
                </a:cubicBezTo>
                <a:lnTo>
                  <a:pt x="1813" y="3340"/>
                </a:lnTo>
                <a:cubicBezTo>
                  <a:pt x="1408" y="3340"/>
                  <a:pt x="1050" y="3173"/>
                  <a:pt x="740" y="2887"/>
                </a:cubicBezTo>
                <a:cubicBezTo>
                  <a:pt x="454" y="2577"/>
                  <a:pt x="287" y="2219"/>
                  <a:pt x="287" y="1813"/>
                </a:cubicBezTo>
                <a:cubicBezTo>
                  <a:pt x="287" y="1384"/>
                  <a:pt x="454" y="1026"/>
                  <a:pt x="740" y="740"/>
                </a:cubicBezTo>
                <a:cubicBezTo>
                  <a:pt x="1050" y="430"/>
                  <a:pt x="1408" y="287"/>
                  <a:pt x="1813" y="287"/>
                </a:cubicBezTo>
                <a:close/>
                <a:moveTo>
                  <a:pt x="1813" y="1"/>
                </a:moveTo>
                <a:cubicBezTo>
                  <a:pt x="1336" y="1"/>
                  <a:pt x="859" y="192"/>
                  <a:pt x="525" y="525"/>
                </a:cubicBezTo>
                <a:cubicBezTo>
                  <a:pt x="168" y="859"/>
                  <a:pt x="1" y="1336"/>
                  <a:pt x="1" y="1813"/>
                </a:cubicBezTo>
                <a:cubicBezTo>
                  <a:pt x="1" y="2290"/>
                  <a:pt x="215" y="2767"/>
                  <a:pt x="525" y="3101"/>
                </a:cubicBezTo>
                <a:cubicBezTo>
                  <a:pt x="883" y="3435"/>
                  <a:pt x="1336" y="3626"/>
                  <a:pt x="1813" y="3626"/>
                </a:cubicBezTo>
                <a:lnTo>
                  <a:pt x="10972" y="3626"/>
                </a:lnTo>
                <a:cubicBezTo>
                  <a:pt x="11950" y="3626"/>
                  <a:pt x="12784" y="2815"/>
                  <a:pt x="12784" y="1813"/>
                </a:cubicBezTo>
                <a:cubicBezTo>
                  <a:pt x="12784" y="1336"/>
                  <a:pt x="12570" y="859"/>
                  <a:pt x="12260" y="525"/>
                </a:cubicBezTo>
                <a:cubicBezTo>
                  <a:pt x="11902" y="168"/>
                  <a:pt x="11449" y="1"/>
                  <a:pt x="10972" y="1"/>
                </a:cubicBezTo>
                <a:close/>
              </a:path>
            </a:pathLst>
          </a:custGeom>
          <a:solidFill>
            <a:srgbClr val="D0D1DE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6" name="Google Shape;896;p41"/>
          <p:cNvSpPr/>
          <p:nvPr/>
        </p:nvSpPr>
        <p:spPr>
          <a:xfrm>
            <a:off x="2216142" y="1037694"/>
            <a:ext cx="2594060" cy="4590797"/>
          </a:xfrm>
          <a:custGeom>
            <a:avLst/>
            <a:gdLst/>
            <a:ahLst/>
            <a:cxnLst/>
            <a:rect l="l" t="t" r="r" b="b"/>
            <a:pathLst>
              <a:path w="46533" h="82356" extrusionOk="0">
                <a:moveTo>
                  <a:pt x="0" y="0"/>
                </a:moveTo>
                <a:lnTo>
                  <a:pt x="0" y="82356"/>
                </a:lnTo>
                <a:lnTo>
                  <a:pt x="46532" y="82356"/>
                </a:lnTo>
                <a:lnTo>
                  <a:pt x="465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7" name="Google Shape;897;p41"/>
          <p:cNvSpPr/>
          <p:nvPr/>
        </p:nvSpPr>
        <p:spPr>
          <a:xfrm>
            <a:off x="2443475" y="2750037"/>
            <a:ext cx="2145968" cy="595673"/>
          </a:xfrm>
          <a:custGeom>
            <a:avLst/>
            <a:gdLst/>
            <a:ahLst/>
            <a:cxnLst/>
            <a:rect l="l" t="t" r="r" b="b"/>
            <a:pathLst>
              <a:path w="38495" h="10686" extrusionOk="0">
                <a:moveTo>
                  <a:pt x="454" y="0"/>
                </a:moveTo>
                <a:cubicBezTo>
                  <a:pt x="215" y="0"/>
                  <a:pt x="24" y="167"/>
                  <a:pt x="24" y="406"/>
                </a:cubicBezTo>
                <a:lnTo>
                  <a:pt x="24" y="10280"/>
                </a:lnTo>
                <a:cubicBezTo>
                  <a:pt x="1" y="10518"/>
                  <a:pt x="215" y="10685"/>
                  <a:pt x="454" y="10685"/>
                </a:cubicBezTo>
                <a:lnTo>
                  <a:pt x="38066" y="10685"/>
                </a:lnTo>
                <a:cubicBezTo>
                  <a:pt x="38304" y="10685"/>
                  <a:pt x="38495" y="10518"/>
                  <a:pt x="38495" y="10280"/>
                </a:cubicBezTo>
                <a:lnTo>
                  <a:pt x="38495" y="406"/>
                </a:lnTo>
                <a:cubicBezTo>
                  <a:pt x="38495" y="167"/>
                  <a:pt x="38304" y="0"/>
                  <a:pt x="380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1"/>
          <p:cNvSpPr/>
          <p:nvPr/>
        </p:nvSpPr>
        <p:spPr>
          <a:xfrm>
            <a:off x="2528544" y="2839112"/>
            <a:ext cx="375008" cy="376323"/>
          </a:xfrm>
          <a:custGeom>
            <a:avLst/>
            <a:gdLst/>
            <a:ahLst/>
            <a:cxnLst/>
            <a:rect l="l" t="t" r="r" b="b"/>
            <a:pathLst>
              <a:path w="6727" h="6751" extrusionOk="0">
                <a:moveTo>
                  <a:pt x="3364" y="0"/>
                </a:moveTo>
                <a:cubicBezTo>
                  <a:pt x="1480" y="0"/>
                  <a:pt x="1" y="1527"/>
                  <a:pt x="1" y="3363"/>
                </a:cubicBezTo>
                <a:cubicBezTo>
                  <a:pt x="1" y="5224"/>
                  <a:pt x="1480" y="6750"/>
                  <a:pt x="3364" y="6750"/>
                </a:cubicBezTo>
                <a:cubicBezTo>
                  <a:pt x="5224" y="6750"/>
                  <a:pt x="6727" y="5247"/>
                  <a:pt x="6727" y="3363"/>
                </a:cubicBezTo>
                <a:cubicBezTo>
                  <a:pt x="6727" y="1527"/>
                  <a:pt x="5248" y="0"/>
                  <a:pt x="33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9" name="Google Shape;899;p41"/>
          <p:cNvSpPr/>
          <p:nvPr/>
        </p:nvSpPr>
        <p:spPr>
          <a:xfrm>
            <a:off x="2665513" y="2940173"/>
            <a:ext cx="97111" cy="97105"/>
          </a:xfrm>
          <a:custGeom>
            <a:avLst/>
            <a:gdLst/>
            <a:ahLst/>
            <a:cxnLst/>
            <a:rect l="l" t="t" r="r" b="b"/>
            <a:pathLst>
              <a:path w="1742" h="1742" extrusionOk="0">
                <a:moveTo>
                  <a:pt x="883" y="0"/>
                </a:moveTo>
                <a:cubicBezTo>
                  <a:pt x="406" y="0"/>
                  <a:pt x="1" y="382"/>
                  <a:pt x="1" y="882"/>
                </a:cubicBezTo>
                <a:cubicBezTo>
                  <a:pt x="1" y="1359"/>
                  <a:pt x="406" y="1741"/>
                  <a:pt x="883" y="1741"/>
                </a:cubicBezTo>
                <a:cubicBezTo>
                  <a:pt x="1360" y="1741"/>
                  <a:pt x="1742" y="1359"/>
                  <a:pt x="1742" y="882"/>
                </a:cubicBezTo>
                <a:cubicBezTo>
                  <a:pt x="1742" y="382"/>
                  <a:pt x="1360" y="0"/>
                  <a:pt x="8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0" name="Google Shape;900;p41"/>
          <p:cNvSpPr/>
          <p:nvPr/>
        </p:nvSpPr>
        <p:spPr>
          <a:xfrm>
            <a:off x="2633626" y="3039840"/>
            <a:ext cx="166236" cy="85176"/>
          </a:xfrm>
          <a:custGeom>
            <a:avLst/>
            <a:gdLst/>
            <a:ahLst/>
            <a:cxnLst/>
            <a:rect l="l" t="t" r="r" b="b"/>
            <a:pathLst>
              <a:path w="2982" h="1528" extrusionOk="0">
                <a:moveTo>
                  <a:pt x="1073" y="1"/>
                </a:moveTo>
                <a:cubicBezTo>
                  <a:pt x="501" y="1"/>
                  <a:pt x="24" y="478"/>
                  <a:pt x="24" y="1050"/>
                </a:cubicBezTo>
                <a:lnTo>
                  <a:pt x="24" y="1193"/>
                </a:lnTo>
                <a:cubicBezTo>
                  <a:pt x="0" y="1384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4"/>
                  <a:pt x="2981" y="1193"/>
                </a:cubicBezTo>
                <a:cubicBezTo>
                  <a:pt x="2981" y="549"/>
                  <a:pt x="2433" y="1"/>
                  <a:pt x="17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1" name="Google Shape;901;p41"/>
          <p:cNvSpPr/>
          <p:nvPr/>
        </p:nvSpPr>
        <p:spPr>
          <a:xfrm>
            <a:off x="3122911" y="2909571"/>
            <a:ext cx="469387" cy="15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7" y="0"/>
                </a:moveTo>
                <a:cubicBezTo>
                  <a:pt x="72" y="0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0"/>
                  <a:pt x="827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2" name="Google Shape;902;p41"/>
          <p:cNvSpPr/>
          <p:nvPr/>
        </p:nvSpPr>
        <p:spPr>
          <a:xfrm>
            <a:off x="3444622" y="3166151"/>
            <a:ext cx="468105" cy="17336"/>
          </a:xfrm>
          <a:custGeom>
            <a:avLst/>
            <a:gdLst/>
            <a:ahLst/>
            <a:cxnLst/>
            <a:rect l="l" t="t" r="r" b="b"/>
            <a:pathLst>
              <a:path w="8397" h="311" extrusionOk="0">
                <a:moveTo>
                  <a:pt x="144" y="1"/>
                </a:moveTo>
                <a:cubicBezTo>
                  <a:pt x="49" y="1"/>
                  <a:pt x="1" y="72"/>
                  <a:pt x="1" y="168"/>
                </a:cubicBezTo>
                <a:cubicBezTo>
                  <a:pt x="1" y="239"/>
                  <a:pt x="49" y="311"/>
                  <a:pt x="144" y="311"/>
                </a:cubicBezTo>
                <a:lnTo>
                  <a:pt x="8253" y="311"/>
                </a:lnTo>
                <a:cubicBezTo>
                  <a:pt x="8348" y="311"/>
                  <a:pt x="8396" y="239"/>
                  <a:pt x="8396" y="168"/>
                </a:cubicBezTo>
                <a:cubicBezTo>
                  <a:pt x="8396" y="72"/>
                  <a:pt x="834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3" name="Google Shape;903;p41"/>
          <p:cNvSpPr/>
          <p:nvPr/>
        </p:nvSpPr>
        <p:spPr>
          <a:xfrm>
            <a:off x="3122911" y="3077075"/>
            <a:ext cx="469387" cy="15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7" y="1"/>
                </a:moveTo>
                <a:cubicBezTo>
                  <a:pt x="72" y="1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1"/>
                  <a:pt x="827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4" name="Google Shape;904;p41"/>
          <p:cNvSpPr/>
          <p:nvPr/>
        </p:nvSpPr>
        <p:spPr>
          <a:xfrm>
            <a:off x="3718559" y="3077075"/>
            <a:ext cx="313797" cy="15999"/>
          </a:xfrm>
          <a:custGeom>
            <a:avLst/>
            <a:gdLst/>
            <a:ahLst/>
            <a:cxnLst/>
            <a:rect l="l" t="t" r="r" b="b"/>
            <a:pathLst>
              <a:path w="5629" h="287" extrusionOk="0">
                <a:moveTo>
                  <a:pt x="143" y="1"/>
                </a:moveTo>
                <a:cubicBezTo>
                  <a:pt x="48" y="1"/>
                  <a:pt x="0" y="48"/>
                  <a:pt x="0" y="144"/>
                </a:cubicBezTo>
                <a:cubicBezTo>
                  <a:pt x="0" y="239"/>
                  <a:pt x="48" y="287"/>
                  <a:pt x="143" y="287"/>
                </a:cubicBezTo>
                <a:lnTo>
                  <a:pt x="5486" y="287"/>
                </a:lnTo>
                <a:cubicBezTo>
                  <a:pt x="5533" y="287"/>
                  <a:pt x="5629" y="239"/>
                  <a:pt x="5629" y="144"/>
                </a:cubicBezTo>
                <a:cubicBezTo>
                  <a:pt x="5629" y="48"/>
                  <a:pt x="5581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5" name="Google Shape;905;p41"/>
          <p:cNvSpPr/>
          <p:nvPr/>
        </p:nvSpPr>
        <p:spPr>
          <a:xfrm>
            <a:off x="3121572" y="3166151"/>
            <a:ext cx="199461" cy="17336"/>
          </a:xfrm>
          <a:custGeom>
            <a:avLst/>
            <a:gdLst/>
            <a:ahLst/>
            <a:cxnLst/>
            <a:rect l="l" t="t" r="r" b="b"/>
            <a:pathLst>
              <a:path w="3578" h="311" extrusionOk="0">
                <a:moveTo>
                  <a:pt x="143" y="1"/>
                </a:moveTo>
                <a:cubicBezTo>
                  <a:pt x="72" y="1"/>
                  <a:pt x="0" y="72"/>
                  <a:pt x="0" y="168"/>
                </a:cubicBezTo>
                <a:cubicBezTo>
                  <a:pt x="0" y="239"/>
                  <a:pt x="72" y="311"/>
                  <a:pt x="143" y="311"/>
                </a:cubicBezTo>
                <a:lnTo>
                  <a:pt x="3435" y="311"/>
                </a:lnTo>
                <a:cubicBezTo>
                  <a:pt x="3530" y="311"/>
                  <a:pt x="3578" y="239"/>
                  <a:pt x="3578" y="168"/>
                </a:cubicBezTo>
                <a:cubicBezTo>
                  <a:pt x="3578" y="72"/>
                  <a:pt x="3530" y="1"/>
                  <a:pt x="343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6" name="Google Shape;906;p41"/>
          <p:cNvSpPr/>
          <p:nvPr/>
        </p:nvSpPr>
        <p:spPr>
          <a:xfrm>
            <a:off x="2443475" y="4524867"/>
            <a:ext cx="2145968" cy="921437"/>
          </a:xfrm>
          <a:custGeom>
            <a:avLst/>
            <a:gdLst/>
            <a:ahLst/>
            <a:cxnLst/>
            <a:rect l="l" t="t" r="r" b="b"/>
            <a:pathLst>
              <a:path w="38495" h="16530" extrusionOk="0">
                <a:moveTo>
                  <a:pt x="454" y="1"/>
                </a:moveTo>
                <a:cubicBezTo>
                  <a:pt x="215" y="1"/>
                  <a:pt x="24" y="168"/>
                  <a:pt x="24" y="406"/>
                </a:cubicBezTo>
                <a:lnTo>
                  <a:pt x="24" y="16124"/>
                </a:lnTo>
                <a:cubicBezTo>
                  <a:pt x="1" y="16338"/>
                  <a:pt x="215" y="16529"/>
                  <a:pt x="454" y="16529"/>
                </a:cubicBezTo>
                <a:lnTo>
                  <a:pt x="38066" y="16529"/>
                </a:lnTo>
                <a:cubicBezTo>
                  <a:pt x="38304" y="16529"/>
                  <a:pt x="38495" y="16362"/>
                  <a:pt x="38495" y="16124"/>
                </a:cubicBezTo>
                <a:lnTo>
                  <a:pt x="38495" y="406"/>
                </a:lnTo>
                <a:cubicBezTo>
                  <a:pt x="38495" y="168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7" name="Google Shape;907;p41"/>
          <p:cNvSpPr/>
          <p:nvPr/>
        </p:nvSpPr>
        <p:spPr>
          <a:xfrm>
            <a:off x="2507305" y="4612270"/>
            <a:ext cx="412191" cy="375655"/>
          </a:xfrm>
          <a:custGeom>
            <a:avLst/>
            <a:gdLst/>
            <a:ahLst/>
            <a:cxnLst/>
            <a:rect l="l" t="t" r="r" b="b"/>
            <a:pathLst>
              <a:path w="7394" h="6739" extrusionOk="0">
                <a:moveTo>
                  <a:pt x="3709" y="1"/>
                </a:moveTo>
                <a:cubicBezTo>
                  <a:pt x="2850" y="1"/>
                  <a:pt x="1992" y="329"/>
                  <a:pt x="1336" y="985"/>
                </a:cubicBezTo>
                <a:cubicBezTo>
                  <a:pt x="0" y="2320"/>
                  <a:pt x="0" y="4443"/>
                  <a:pt x="1336" y="5755"/>
                </a:cubicBezTo>
                <a:cubicBezTo>
                  <a:pt x="1992" y="6411"/>
                  <a:pt x="2850" y="6739"/>
                  <a:pt x="3709" y="6739"/>
                </a:cubicBezTo>
                <a:cubicBezTo>
                  <a:pt x="4568" y="6739"/>
                  <a:pt x="5426" y="6411"/>
                  <a:pt x="6082" y="5755"/>
                </a:cubicBezTo>
                <a:cubicBezTo>
                  <a:pt x="7394" y="4443"/>
                  <a:pt x="7394" y="2320"/>
                  <a:pt x="6082" y="985"/>
                </a:cubicBezTo>
                <a:cubicBezTo>
                  <a:pt x="5426" y="329"/>
                  <a:pt x="4568" y="1"/>
                  <a:pt x="37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8" name="Google Shape;908;p41"/>
          <p:cNvSpPr/>
          <p:nvPr/>
        </p:nvSpPr>
        <p:spPr>
          <a:xfrm>
            <a:off x="2668188" y="4715004"/>
            <a:ext cx="95773" cy="97105"/>
          </a:xfrm>
          <a:custGeom>
            <a:avLst/>
            <a:gdLst/>
            <a:ahLst/>
            <a:cxnLst/>
            <a:rect l="l" t="t" r="r" b="b"/>
            <a:pathLst>
              <a:path w="1718" h="1742" extrusionOk="0">
                <a:moveTo>
                  <a:pt x="859" y="0"/>
                </a:moveTo>
                <a:cubicBezTo>
                  <a:pt x="382" y="0"/>
                  <a:pt x="0" y="406"/>
                  <a:pt x="0" y="883"/>
                </a:cubicBezTo>
                <a:cubicBezTo>
                  <a:pt x="0" y="1360"/>
                  <a:pt x="382" y="1741"/>
                  <a:pt x="859" y="1741"/>
                </a:cubicBezTo>
                <a:cubicBezTo>
                  <a:pt x="1336" y="1741"/>
                  <a:pt x="1717" y="1360"/>
                  <a:pt x="1717" y="883"/>
                </a:cubicBezTo>
                <a:cubicBezTo>
                  <a:pt x="1717" y="406"/>
                  <a:pt x="1336" y="0"/>
                  <a:pt x="8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9" name="Google Shape;909;p41"/>
          <p:cNvSpPr/>
          <p:nvPr/>
        </p:nvSpPr>
        <p:spPr>
          <a:xfrm>
            <a:off x="2633626" y="4814725"/>
            <a:ext cx="166236" cy="85120"/>
          </a:xfrm>
          <a:custGeom>
            <a:avLst/>
            <a:gdLst/>
            <a:ahLst/>
            <a:cxnLst/>
            <a:rect l="l" t="t" r="r" b="b"/>
            <a:pathLst>
              <a:path w="2982" h="1527" extrusionOk="0">
                <a:moveTo>
                  <a:pt x="1073" y="0"/>
                </a:moveTo>
                <a:cubicBezTo>
                  <a:pt x="501" y="0"/>
                  <a:pt x="24" y="477"/>
                  <a:pt x="24" y="1050"/>
                </a:cubicBezTo>
                <a:lnTo>
                  <a:pt x="24" y="1193"/>
                </a:lnTo>
                <a:cubicBezTo>
                  <a:pt x="0" y="1383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3"/>
                  <a:pt x="2981" y="1193"/>
                </a:cubicBezTo>
                <a:cubicBezTo>
                  <a:pt x="2981" y="549"/>
                  <a:pt x="2433" y="0"/>
                  <a:pt x="17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0" name="Google Shape;910;p41"/>
          <p:cNvSpPr/>
          <p:nvPr/>
        </p:nvSpPr>
        <p:spPr>
          <a:xfrm>
            <a:off x="3089629" y="4701680"/>
            <a:ext cx="469387" cy="17336"/>
          </a:xfrm>
          <a:custGeom>
            <a:avLst/>
            <a:gdLst/>
            <a:ahLst/>
            <a:cxnLst/>
            <a:rect l="l" t="t" r="r" b="b"/>
            <a:pathLst>
              <a:path w="8420" h="311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cubicBezTo>
                  <a:pt x="1" y="239"/>
                  <a:pt x="72" y="311"/>
                  <a:pt x="168" y="311"/>
                </a:cubicBezTo>
                <a:lnTo>
                  <a:pt x="8277" y="311"/>
                </a:lnTo>
                <a:cubicBezTo>
                  <a:pt x="8348" y="311"/>
                  <a:pt x="8420" y="239"/>
                  <a:pt x="8420" y="168"/>
                </a:cubicBezTo>
                <a:cubicBezTo>
                  <a:pt x="8420" y="72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1" name="Google Shape;911;p41"/>
          <p:cNvSpPr/>
          <p:nvPr/>
        </p:nvSpPr>
        <p:spPr>
          <a:xfrm>
            <a:off x="3412736" y="4991541"/>
            <a:ext cx="468049" cy="15999"/>
          </a:xfrm>
          <a:custGeom>
            <a:avLst/>
            <a:gdLst/>
            <a:ahLst/>
            <a:cxnLst/>
            <a:rect l="l" t="t" r="r" b="b"/>
            <a:pathLst>
              <a:path w="8396" h="287" extrusionOk="0">
                <a:moveTo>
                  <a:pt x="144" y="0"/>
                </a:moveTo>
                <a:cubicBezTo>
                  <a:pt x="48" y="0"/>
                  <a:pt x="0" y="48"/>
                  <a:pt x="0" y="143"/>
                </a:cubicBezTo>
                <a:cubicBezTo>
                  <a:pt x="0" y="239"/>
                  <a:pt x="48" y="286"/>
                  <a:pt x="144" y="286"/>
                </a:cubicBezTo>
                <a:lnTo>
                  <a:pt x="8253" y="286"/>
                </a:lnTo>
                <a:cubicBezTo>
                  <a:pt x="8348" y="286"/>
                  <a:pt x="8396" y="239"/>
                  <a:pt x="8396" y="143"/>
                </a:cubicBezTo>
                <a:cubicBezTo>
                  <a:pt x="8396" y="48"/>
                  <a:pt x="8348" y="0"/>
                  <a:pt x="825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2" name="Google Shape;912;p41"/>
          <p:cNvSpPr/>
          <p:nvPr/>
        </p:nvSpPr>
        <p:spPr>
          <a:xfrm>
            <a:off x="3089629" y="4870525"/>
            <a:ext cx="469387" cy="16055"/>
          </a:xfrm>
          <a:custGeom>
            <a:avLst/>
            <a:gdLst/>
            <a:ahLst/>
            <a:cxnLst/>
            <a:rect l="l" t="t" r="r" b="b"/>
            <a:pathLst>
              <a:path w="8420" h="288" extrusionOk="0">
                <a:moveTo>
                  <a:pt x="168" y="1"/>
                </a:moveTo>
                <a:cubicBezTo>
                  <a:pt x="72" y="1"/>
                  <a:pt x="1" y="49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192"/>
                  <a:pt x="8420" y="144"/>
                </a:cubicBezTo>
                <a:cubicBezTo>
                  <a:pt x="8420" y="49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3" name="Google Shape;913;p41"/>
          <p:cNvSpPr/>
          <p:nvPr/>
        </p:nvSpPr>
        <p:spPr>
          <a:xfrm>
            <a:off x="3685279" y="4870525"/>
            <a:ext cx="313853" cy="16055"/>
          </a:xfrm>
          <a:custGeom>
            <a:avLst/>
            <a:gdLst/>
            <a:ahLst/>
            <a:cxnLst/>
            <a:rect l="l" t="t" r="r" b="b"/>
            <a:pathLst>
              <a:path w="5630" h="288" extrusionOk="0">
                <a:moveTo>
                  <a:pt x="144" y="1"/>
                </a:moveTo>
                <a:cubicBezTo>
                  <a:pt x="48" y="1"/>
                  <a:pt x="1" y="49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192"/>
                  <a:pt x="5629" y="144"/>
                </a:cubicBezTo>
                <a:cubicBezTo>
                  <a:pt x="5629" y="49"/>
                  <a:pt x="5582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4" name="Google Shape;914;p41"/>
          <p:cNvSpPr/>
          <p:nvPr/>
        </p:nvSpPr>
        <p:spPr>
          <a:xfrm>
            <a:off x="3089629" y="5123147"/>
            <a:ext cx="469387" cy="15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8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239"/>
                  <a:pt x="8420" y="144"/>
                </a:cubicBezTo>
                <a:cubicBezTo>
                  <a:pt x="8420" y="48"/>
                  <a:pt x="8348" y="0"/>
                  <a:pt x="8277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5" name="Google Shape;915;p41"/>
          <p:cNvSpPr/>
          <p:nvPr/>
        </p:nvSpPr>
        <p:spPr>
          <a:xfrm>
            <a:off x="3685279" y="5123147"/>
            <a:ext cx="313853" cy="15999"/>
          </a:xfrm>
          <a:custGeom>
            <a:avLst/>
            <a:gdLst/>
            <a:ahLst/>
            <a:cxnLst/>
            <a:rect l="l" t="t" r="r" b="b"/>
            <a:pathLst>
              <a:path w="5630" h="287" extrusionOk="0">
                <a:moveTo>
                  <a:pt x="144" y="0"/>
                </a:moveTo>
                <a:cubicBezTo>
                  <a:pt x="48" y="0"/>
                  <a:pt x="1" y="48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239"/>
                  <a:pt x="5629" y="144"/>
                </a:cubicBezTo>
                <a:cubicBezTo>
                  <a:pt x="5629" y="48"/>
                  <a:pt x="5582" y="0"/>
                  <a:pt x="548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6" name="Google Shape;916;p41"/>
          <p:cNvSpPr/>
          <p:nvPr/>
        </p:nvSpPr>
        <p:spPr>
          <a:xfrm>
            <a:off x="3088292" y="4990202"/>
            <a:ext cx="199517" cy="15999"/>
          </a:xfrm>
          <a:custGeom>
            <a:avLst/>
            <a:gdLst/>
            <a:ahLst/>
            <a:cxnLst/>
            <a:rect l="l" t="t" r="r" b="b"/>
            <a:pathLst>
              <a:path w="3579" h="287" extrusionOk="0">
                <a:moveTo>
                  <a:pt x="144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44" y="287"/>
                </a:cubicBezTo>
                <a:lnTo>
                  <a:pt x="3435" y="287"/>
                </a:lnTo>
                <a:cubicBezTo>
                  <a:pt x="3531" y="287"/>
                  <a:pt x="3579" y="191"/>
                  <a:pt x="3579" y="144"/>
                </a:cubicBezTo>
                <a:cubicBezTo>
                  <a:pt x="3579" y="48"/>
                  <a:pt x="3531" y="0"/>
                  <a:pt x="343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7" name="Google Shape;917;p41"/>
          <p:cNvSpPr/>
          <p:nvPr/>
        </p:nvSpPr>
        <p:spPr>
          <a:xfrm>
            <a:off x="2443475" y="1145332"/>
            <a:ext cx="2145968" cy="1507745"/>
          </a:xfrm>
          <a:custGeom>
            <a:avLst/>
            <a:gdLst/>
            <a:ahLst/>
            <a:cxnLst/>
            <a:rect l="l" t="t" r="r" b="b"/>
            <a:pathLst>
              <a:path w="38495" h="27048" extrusionOk="0">
                <a:moveTo>
                  <a:pt x="454" y="1"/>
                </a:moveTo>
                <a:cubicBezTo>
                  <a:pt x="215" y="1"/>
                  <a:pt x="24" y="192"/>
                  <a:pt x="24" y="430"/>
                </a:cubicBezTo>
                <a:lnTo>
                  <a:pt x="24" y="26642"/>
                </a:lnTo>
                <a:cubicBezTo>
                  <a:pt x="1" y="26880"/>
                  <a:pt x="215" y="27047"/>
                  <a:pt x="454" y="27047"/>
                </a:cubicBezTo>
                <a:lnTo>
                  <a:pt x="38066" y="27047"/>
                </a:lnTo>
                <a:cubicBezTo>
                  <a:pt x="38304" y="27047"/>
                  <a:pt x="38495" y="26880"/>
                  <a:pt x="38495" y="26642"/>
                </a:cubicBezTo>
                <a:lnTo>
                  <a:pt x="38495" y="430"/>
                </a:lnTo>
                <a:cubicBezTo>
                  <a:pt x="38495" y="192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8" name="Google Shape;918;p41"/>
          <p:cNvSpPr/>
          <p:nvPr/>
        </p:nvSpPr>
        <p:spPr>
          <a:xfrm>
            <a:off x="3015208" y="1294274"/>
            <a:ext cx="469387" cy="15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43" y="0"/>
                </a:moveTo>
                <a:cubicBezTo>
                  <a:pt x="72" y="0"/>
                  <a:pt x="0" y="48"/>
                  <a:pt x="0" y="143"/>
                </a:cubicBezTo>
                <a:cubicBezTo>
                  <a:pt x="0" y="239"/>
                  <a:pt x="72" y="286"/>
                  <a:pt x="143" y="286"/>
                </a:cubicBezTo>
                <a:lnTo>
                  <a:pt x="8252" y="286"/>
                </a:lnTo>
                <a:cubicBezTo>
                  <a:pt x="8348" y="286"/>
                  <a:pt x="8419" y="239"/>
                  <a:pt x="8419" y="143"/>
                </a:cubicBezTo>
                <a:cubicBezTo>
                  <a:pt x="8419" y="48"/>
                  <a:pt x="8348" y="0"/>
                  <a:pt x="8252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9" name="Google Shape;919;p41"/>
          <p:cNvSpPr/>
          <p:nvPr/>
        </p:nvSpPr>
        <p:spPr>
          <a:xfrm>
            <a:off x="2993914" y="1468412"/>
            <a:ext cx="1422711" cy="890835"/>
          </a:xfrm>
          <a:custGeom>
            <a:avLst/>
            <a:gdLst/>
            <a:ahLst/>
            <a:cxnLst/>
            <a:rect l="l" t="t" r="r" b="b"/>
            <a:pathLst>
              <a:path w="25521" h="15981" extrusionOk="0">
                <a:moveTo>
                  <a:pt x="1" y="1"/>
                </a:moveTo>
                <a:lnTo>
                  <a:pt x="1" y="15980"/>
                </a:lnTo>
                <a:lnTo>
                  <a:pt x="25520" y="15980"/>
                </a:lnTo>
                <a:lnTo>
                  <a:pt x="25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0" name="Google Shape;920;p41"/>
          <p:cNvSpPr/>
          <p:nvPr/>
        </p:nvSpPr>
        <p:spPr>
          <a:xfrm>
            <a:off x="3061701" y="1840659"/>
            <a:ext cx="1289755" cy="400237"/>
          </a:xfrm>
          <a:custGeom>
            <a:avLst/>
            <a:gdLst/>
            <a:ahLst/>
            <a:cxnLst/>
            <a:rect l="l" t="t" r="r" b="b"/>
            <a:pathLst>
              <a:path w="23136" h="7180" extrusionOk="0">
                <a:moveTo>
                  <a:pt x="17483" y="1"/>
                </a:moveTo>
                <a:cubicBezTo>
                  <a:pt x="17245" y="1"/>
                  <a:pt x="17030" y="96"/>
                  <a:pt x="16887" y="239"/>
                </a:cubicBezTo>
                <a:lnTo>
                  <a:pt x="11950" y="5343"/>
                </a:lnTo>
                <a:cubicBezTo>
                  <a:pt x="11801" y="5505"/>
                  <a:pt x="11600" y="5582"/>
                  <a:pt x="11395" y="5582"/>
                </a:cubicBezTo>
                <a:cubicBezTo>
                  <a:pt x="11206" y="5582"/>
                  <a:pt x="11013" y="5517"/>
                  <a:pt x="10853" y="5391"/>
                </a:cubicBezTo>
                <a:lnTo>
                  <a:pt x="7037" y="2028"/>
                </a:lnTo>
                <a:cubicBezTo>
                  <a:pt x="6846" y="1861"/>
                  <a:pt x="6607" y="1778"/>
                  <a:pt x="6369" y="1778"/>
                </a:cubicBezTo>
                <a:cubicBezTo>
                  <a:pt x="6130" y="1778"/>
                  <a:pt x="5892" y="1861"/>
                  <a:pt x="5701" y="2028"/>
                </a:cubicBezTo>
                <a:lnTo>
                  <a:pt x="72" y="6917"/>
                </a:lnTo>
                <a:cubicBezTo>
                  <a:pt x="1" y="6965"/>
                  <a:pt x="1" y="7060"/>
                  <a:pt x="72" y="7132"/>
                </a:cubicBezTo>
                <a:cubicBezTo>
                  <a:pt x="96" y="7156"/>
                  <a:pt x="144" y="7180"/>
                  <a:pt x="192" y="7180"/>
                </a:cubicBezTo>
                <a:cubicBezTo>
                  <a:pt x="239" y="7180"/>
                  <a:pt x="263" y="7180"/>
                  <a:pt x="263" y="7156"/>
                </a:cubicBezTo>
                <a:lnTo>
                  <a:pt x="5916" y="2266"/>
                </a:lnTo>
                <a:cubicBezTo>
                  <a:pt x="6047" y="2147"/>
                  <a:pt x="6214" y="2088"/>
                  <a:pt x="6384" y="2088"/>
                </a:cubicBezTo>
                <a:cubicBezTo>
                  <a:pt x="6554" y="2088"/>
                  <a:pt x="6727" y="2147"/>
                  <a:pt x="6870" y="2266"/>
                </a:cubicBezTo>
                <a:lnTo>
                  <a:pt x="10686" y="5629"/>
                </a:lnTo>
                <a:cubicBezTo>
                  <a:pt x="10891" y="5812"/>
                  <a:pt x="11150" y="5901"/>
                  <a:pt x="11409" y="5901"/>
                </a:cubicBezTo>
                <a:cubicBezTo>
                  <a:pt x="11693" y="5901"/>
                  <a:pt x="11977" y="5794"/>
                  <a:pt x="12188" y="5582"/>
                </a:cubicBezTo>
                <a:lnTo>
                  <a:pt x="17125" y="478"/>
                </a:lnTo>
                <a:cubicBezTo>
                  <a:pt x="17197" y="382"/>
                  <a:pt x="17364" y="335"/>
                  <a:pt x="17483" y="335"/>
                </a:cubicBezTo>
                <a:cubicBezTo>
                  <a:pt x="17626" y="335"/>
                  <a:pt x="17746" y="382"/>
                  <a:pt x="17841" y="478"/>
                </a:cubicBezTo>
                <a:lnTo>
                  <a:pt x="22873" y="6011"/>
                </a:lnTo>
                <a:cubicBezTo>
                  <a:pt x="22897" y="6047"/>
                  <a:pt x="22933" y="6065"/>
                  <a:pt x="22969" y="6065"/>
                </a:cubicBezTo>
                <a:cubicBezTo>
                  <a:pt x="23005" y="6065"/>
                  <a:pt x="23040" y="6047"/>
                  <a:pt x="23064" y="6011"/>
                </a:cubicBezTo>
                <a:cubicBezTo>
                  <a:pt x="23136" y="5963"/>
                  <a:pt x="23136" y="5868"/>
                  <a:pt x="23064" y="5820"/>
                </a:cubicBezTo>
                <a:lnTo>
                  <a:pt x="18032" y="263"/>
                </a:lnTo>
                <a:cubicBezTo>
                  <a:pt x="17889" y="96"/>
                  <a:pt x="17674" y="1"/>
                  <a:pt x="17483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1" name="Google Shape;921;p41"/>
          <p:cNvSpPr/>
          <p:nvPr/>
        </p:nvSpPr>
        <p:spPr>
          <a:xfrm>
            <a:off x="3705236" y="1577444"/>
            <a:ext cx="224771" cy="223419"/>
          </a:xfrm>
          <a:custGeom>
            <a:avLst/>
            <a:gdLst/>
            <a:ahLst/>
            <a:cxnLst/>
            <a:rect l="l" t="t" r="r" b="b"/>
            <a:pathLst>
              <a:path w="4032" h="4008" extrusionOk="0">
                <a:moveTo>
                  <a:pt x="2004" y="287"/>
                </a:moveTo>
                <a:cubicBezTo>
                  <a:pt x="2958" y="287"/>
                  <a:pt x="3721" y="1050"/>
                  <a:pt x="3697" y="1980"/>
                </a:cubicBezTo>
                <a:cubicBezTo>
                  <a:pt x="3697" y="2886"/>
                  <a:pt x="2958" y="3673"/>
                  <a:pt x="2004" y="3673"/>
                </a:cubicBezTo>
                <a:cubicBezTo>
                  <a:pt x="1074" y="3673"/>
                  <a:pt x="287" y="2934"/>
                  <a:pt x="287" y="1980"/>
                </a:cubicBezTo>
                <a:cubicBezTo>
                  <a:pt x="287" y="1050"/>
                  <a:pt x="1050" y="287"/>
                  <a:pt x="2004" y="287"/>
                </a:cubicBezTo>
                <a:close/>
                <a:moveTo>
                  <a:pt x="2004" y="0"/>
                </a:moveTo>
                <a:cubicBezTo>
                  <a:pt x="883" y="0"/>
                  <a:pt x="1" y="907"/>
                  <a:pt x="1" y="2004"/>
                </a:cubicBezTo>
                <a:cubicBezTo>
                  <a:pt x="1" y="3101"/>
                  <a:pt x="883" y="4007"/>
                  <a:pt x="2004" y="4007"/>
                </a:cubicBezTo>
                <a:cubicBezTo>
                  <a:pt x="3125" y="4007"/>
                  <a:pt x="4031" y="3077"/>
                  <a:pt x="3984" y="2004"/>
                </a:cubicBezTo>
                <a:cubicBezTo>
                  <a:pt x="3984" y="907"/>
                  <a:pt x="3101" y="0"/>
                  <a:pt x="2004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2" name="Google Shape;922;p41"/>
          <p:cNvSpPr/>
          <p:nvPr/>
        </p:nvSpPr>
        <p:spPr>
          <a:xfrm>
            <a:off x="2519235" y="1230449"/>
            <a:ext cx="418880" cy="418856"/>
          </a:xfrm>
          <a:custGeom>
            <a:avLst/>
            <a:gdLst/>
            <a:ahLst/>
            <a:cxnLst/>
            <a:rect l="l" t="t" r="r" b="b"/>
            <a:pathLst>
              <a:path w="7514" h="7514" extrusionOk="0">
                <a:moveTo>
                  <a:pt x="3769" y="0"/>
                </a:moveTo>
                <a:cubicBezTo>
                  <a:pt x="1694" y="0"/>
                  <a:pt x="1" y="1694"/>
                  <a:pt x="1" y="3769"/>
                </a:cubicBezTo>
                <a:cubicBezTo>
                  <a:pt x="1" y="5820"/>
                  <a:pt x="1694" y="7513"/>
                  <a:pt x="3769" y="7513"/>
                </a:cubicBezTo>
                <a:cubicBezTo>
                  <a:pt x="5844" y="7513"/>
                  <a:pt x="7514" y="5820"/>
                  <a:pt x="7514" y="3769"/>
                </a:cubicBezTo>
                <a:cubicBezTo>
                  <a:pt x="7514" y="1694"/>
                  <a:pt x="5844" y="0"/>
                  <a:pt x="3769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3" name="Google Shape;923;p41"/>
          <p:cNvSpPr/>
          <p:nvPr/>
        </p:nvSpPr>
        <p:spPr>
          <a:xfrm>
            <a:off x="2618965" y="1332792"/>
            <a:ext cx="231404" cy="232728"/>
          </a:xfrm>
          <a:custGeom>
            <a:avLst/>
            <a:gdLst/>
            <a:ahLst/>
            <a:cxnLst/>
            <a:rect l="l" t="t" r="r" b="b"/>
            <a:pathLst>
              <a:path w="4151" h="4175" extrusionOk="0">
                <a:moveTo>
                  <a:pt x="3340" y="215"/>
                </a:moveTo>
                <a:cubicBezTo>
                  <a:pt x="3411" y="215"/>
                  <a:pt x="3435" y="239"/>
                  <a:pt x="3435" y="287"/>
                </a:cubicBezTo>
                <a:lnTo>
                  <a:pt x="3912" y="3865"/>
                </a:lnTo>
                <a:cubicBezTo>
                  <a:pt x="3912" y="3888"/>
                  <a:pt x="3888" y="3912"/>
                  <a:pt x="3888" y="3912"/>
                </a:cubicBezTo>
                <a:cubicBezTo>
                  <a:pt x="3888" y="3912"/>
                  <a:pt x="3865" y="3936"/>
                  <a:pt x="3817" y="3936"/>
                </a:cubicBezTo>
                <a:lnTo>
                  <a:pt x="311" y="3936"/>
                </a:lnTo>
                <a:cubicBezTo>
                  <a:pt x="287" y="3936"/>
                  <a:pt x="239" y="3912"/>
                  <a:pt x="239" y="3912"/>
                </a:cubicBezTo>
                <a:cubicBezTo>
                  <a:pt x="215" y="3912"/>
                  <a:pt x="215" y="3888"/>
                  <a:pt x="215" y="3865"/>
                </a:cubicBezTo>
                <a:lnTo>
                  <a:pt x="692" y="287"/>
                </a:lnTo>
                <a:cubicBezTo>
                  <a:pt x="740" y="263"/>
                  <a:pt x="764" y="215"/>
                  <a:pt x="788" y="215"/>
                </a:cubicBezTo>
                <a:close/>
                <a:moveTo>
                  <a:pt x="812" y="1"/>
                </a:moveTo>
                <a:cubicBezTo>
                  <a:pt x="669" y="1"/>
                  <a:pt x="549" y="120"/>
                  <a:pt x="525" y="287"/>
                </a:cubicBezTo>
                <a:lnTo>
                  <a:pt x="48" y="3865"/>
                </a:lnTo>
                <a:cubicBezTo>
                  <a:pt x="1" y="3936"/>
                  <a:pt x="48" y="4032"/>
                  <a:pt x="96" y="4103"/>
                </a:cubicBezTo>
                <a:cubicBezTo>
                  <a:pt x="168" y="4151"/>
                  <a:pt x="239" y="4175"/>
                  <a:pt x="335" y="4175"/>
                </a:cubicBezTo>
                <a:lnTo>
                  <a:pt x="3865" y="4175"/>
                </a:lnTo>
                <a:cubicBezTo>
                  <a:pt x="3912" y="4175"/>
                  <a:pt x="4008" y="4151"/>
                  <a:pt x="4103" y="4103"/>
                </a:cubicBezTo>
                <a:cubicBezTo>
                  <a:pt x="4151" y="4032"/>
                  <a:pt x="4151" y="3936"/>
                  <a:pt x="4151" y="3865"/>
                </a:cubicBezTo>
                <a:lnTo>
                  <a:pt x="3674" y="287"/>
                </a:lnTo>
                <a:cubicBezTo>
                  <a:pt x="3650" y="120"/>
                  <a:pt x="3531" y="1"/>
                  <a:pt x="3388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4" name="Google Shape;924;p41"/>
          <p:cNvSpPr/>
          <p:nvPr/>
        </p:nvSpPr>
        <p:spPr>
          <a:xfrm>
            <a:off x="2681456" y="1280953"/>
            <a:ext cx="109096" cy="110428"/>
          </a:xfrm>
          <a:custGeom>
            <a:avLst/>
            <a:gdLst/>
            <a:ahLst/>
            <a:cxnLst/>
            <a:rect l="l" t="t" r="r" b="b"/>
            <a:pathLst>
              <a:path w="1957" h="1981" extrusionOk="0">
                <a:moveTo>
                  <a:pt x="692" y="1"/>
                </a:moveTo>
                <a:cubicBezTo>
                  <a:pt x="287" y="1"/>
                  <a:pt x="1" y="287"/>
                  <a:pt x="1" y="668"/>
                </a:cubicBezTo>
                <a:lnTo>
                  <a:pt x="1" y="1861"/>
                </a:lnTo>
                <a:cubicBezTo>
                  <a:pt x="1" y="1933"/>
                  <a:pt x="48" y="1980"/>
                  <a:pt x="120" y="1980"/>
                </a:cubicBezTo>
                <a:cubicBezTo>
                  <a:pt x="168" y="1980"/>
                  <a:pt x="239" y="1933"/>
                  <a:pt x="239" y="1861"/>
                </a:cubicBezTo>
                <a:lnTo>
                  <a:pt x="239" y="668"/>
                </a:lnTo>
                <a:cubicBezTo>
                  <a:pt x="239" y="406"/>
                  <a:pt x="406" y="191"/>
                  <a:pt x="692" y="191"/>
                </a:cubicBezTo>
                <a:lnTo>
                  <a:pt x="1408" y="191"/>
                </a:lnTo>
                <a:cubicBezTo>
                  <a:pt x="1575" y="191"/>
                  <a:pt x="1718" y="358"/>
                  <a:pt x="1718" y="525"/>
                </a:cubicBezTo>
                <a:lnTo>
                  <a:pt x="1718" y="1837"/>
                </a:lnTo>
                <a:cubicBezTo>
                  <a:pt x="1718" y="1909"/>
                  <a:pt x="1790" y="1956"/>
                  <a:pt x="1837" y="1956"/>
                </a:cubicBezTo>
                <a:cubicBezTo>
                  <a:pt x="1909" y="1956"/>
                  <a:pt x="1956" y="1909"/>
                  <a:pt x="1956" y="1861"/>
                </a:cubicBezTo>
                <a:lnTo>
                  <a:pt x="1956" y="549"/>
                </a:lnTo>
                <a:cubicBezTo>
                  <a:pt x="1956" y="239"/>
                  <a:pt x="1694" y="1"/>
                  <a:pt x="1408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5" name="Google Shape;925;p41"/>
          <p:cNvSpPr/>
          <p:nvPr/>
        </p:nvSpPr>
        <p:spPr>
          <a:xfrm>
            <a:off x="2680117" y="1409939"/>
            <a:ext cx="110435" cy="13323"/>
          </a:xfrm>
          <a:custGeom>
            <a:avLst/>
            <a:gdLst/>
            <a:ahLst/>
            <a:cxnLst/>
            <a:rect l="l" t="t" r="r" b="b"/>
            <a:pathLst>
              <a:path w="1981" h="239" extrusionOk="0">
                <a:moveTo>
                  <a:pt x="120" y="0"/>
                </a:moveTo>
                <a:cubicBezTo>
                  <a:pt x="49" y="0"/>
                  <a:pt x="1" y="72"/>
                  <a:pt x="1" y="119"/>
                </a:cubicBezTo>
                <a:cubicBezTo>
                  <a:pt x="1" y="191"/>
                  <a:pt x="49" y="239"/>
                  <a:pt x="120" y="239"/>
                </a:cubicBezTo>
                <a:lnTo>
                  <a:pt x="1861" y="239"/>
                </a:lnTo>
                <a:cubicBezTo>
                  <a:pt x="1933" y="239"/>
                  <a:pt x="1980" y="191"/>
                  <a:pt x="1980" y="119"/>
                </a:cubicBezTo>
                <a:cubicBezTo>
                  <a:pt x="1980" y="72"/>
                  <a:pt x="1933" y="0"/>
                  <a:pt x="186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6" name="Google Shape;926;p41"/>
          <p:cNvSpPr/>
          <p:nvPr/>
        </p:nvSpPr>
        <p:spPr>
          <a:xfrm>
            <a:off x="4350052" y="5310608"/>
            <a:ext cx="149011" cy="148947"/>
          </a:xfrm>
          <a:custGeom>
            <a:avLst/>
            <a:gdLst/>
            <a:ahLst/>
            <a:cxnLst/>
            <a:rect l="l" t="t" r="r" b="b"/>
            <a:pathLst>
              <a:path w="2673" h="2672" extrusionOk="0">
                <a:moveTo>
                  <a:pt x="1337" y="287"/>
                </a:moveTo>
                <a:cubicBezTo>
                  <a:pt x="1933" y="287"/>
                  <a:pt x="2386" y="764"/>
                  <a:pt x="2386" y="1336"/>
                </a:cubicBezTo>
                <a:cubicBezTo>
                  <a:pt x="2386" y="1908"/>
                  <a:pt x="1909" y="2385"/>
                  <a:pt x="1337" y="2385"/>
                </a:cubicBezTo>
                <a:cubicBezTo>
                  <a:pt x="764" y="2385"/>
                  <a:pt x="287" y="1908"/>
                  <a:pt x="287" y="1336"/>
                </a:cubicBezTo>
                <a:cubicBezTo>
                  <a:pt x="287" y="764"/>
                  <a:pt x="764" y="287"/>
                  <a:pt x="1337" y="287"/>
                </a:cubicBezTo>
                <a:close/>
                <a:moveTo>
                  <a:pt x="1337" y="0"/>
                </a:moveTo>
                <a:cubicBezTo>
                  <a:pt x="597" y="0"/>
                  <a:pt x="1" y="597"/>
                  <a:pt x="1" y="1336"/>
                </a:cubicBezTo>
                <a:cubicBezTo>
                  <a:pt x="1" y="2075"/>
                  <a:pt x="597" y="2672"/>
                  <a:pt x="1337" y="2672"/>
                </a:cubicBezTo>
                <a:cubicBezTo>
                  <a:pt x="2076" y="2672"/>
                  <a:pt x="2672" y="2075"/>
                  <a:pt x="2672" y="1336"/>
                </a:cubicBezTo>
                <a:cubicBezTo>
                  <a:pt x="2672" y="597"/>
                  <a:pt x="2076" y="0"/>
                  <a:pt x="13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927" name="Google Shape;927;p41"/>
          <p:cNvGrpSpPr/>
          <p:nvPr/>
        </p:nvGrpSpPr>
        <p:grpSpPr>
          <a:xfrm>
            <a:off x="764022" y="2673812"/>
            <a:ext cx="3519660" cy="3694897"/>
            <a:chOff x="765154" y="2005358"/>
            <a:chExt cx="2639745" cy="2771173"/>
          </a:xfrm>
        </p:grpSpPr>
        <p:sp>
          <p:nvSpPr>
            <p:cNvPr id="928" name="Google Shape;928;p41"/>
            <p:cNvSpPr/>
            <p:nvPr/>
          </p:nvSpPr>
          <p:spPr>
            <a:xfrm flipH="1">
              <a:off x="1689119" y="2263847"/>
              <a:ext cx="146635" cy="336784"/>
            </a:xfrm>
            <a:custGeom>
              <a:avLst/>
              <a:gdLst/>
              <a:ahLst/>
              <a:cxnLst/>
              <a:rect l="l" t="t" r="r" b="b"/>
              <a:pathLst>
                <a:path w="1813" h="4164" extrusionOk="0">
                  <a:moveTo>
                    <a:pt x="669" y="0"/>
                  </a:moveTo>
                  <a:cubicBezTo>
                    <a:pt x="530" y="0"/>
                    <a:pt x="378" y="68"/>
                    <a:pt x="215" y="228"/>
                  </a:cubicBezTo>
                  <a:cubicBezTo>
                    <a:pt x="48" y="395"/>
                    <a:pt x="0" y="586"/>
                    <a:pt x="0" y="777"/>
                  </a:cubicBezTo>
                  <a:cubicBezTo>
                    <a:pt x="0" y="1611"/>
                    <a:pt x="644" y="3758"/>
                    <a:pt x="644" y="3758"/>
                  </a:cubicBezTo>
                  <a:lnTo>
                    <a:pt x="1693" y="4163"/>
                  </a:lnTo>
                  <a:cubicBezTo>
                    <a:pt x="1789" y="4163"/>
                    <a:pt x="1813" y="2327"/>
                    <a:pt x="1789" y="2208"/>
                  </a:cubicBezTo>
                  <a:cubicBezTo>
                    <a:pt x="1769" y="1789"/>
                    <a:pt x="1382" y="0"/>
                    <a:pt x="669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9" name="Google Shape;929;p41"/>
            <p:cNvSpPr/>
            <p:nvPr/>
          </p:nvSpPr>
          <p:spPr>
            <a:xfrm flipH="1">
              <a:off x="1660162" y="2545629"/>
              <a:ext cx="349240" cy="381834"/>
            </a:xfrm>
            <a:custGeom>
              <a:avLst/>
              <a:gdLst/>
              <a:ahLst/>
              <a:cxnLst/>
              <a:rect l="l" t="t" r="r" b="b"/>
              <a:pathLst>
                <a:path w="4318" h="4721" extrusionOk="0">
                  <a:moveTo>
                    <a:pt x="3418" y="0"/>
                  </a:moveTo>
                  <a:cubicBezTo>
                    <a:pt x="3259" y="0"/>
                    <a:pt x="3088" y="84"/>
                    <a:pt x="2982" y="155"/>
                  </a:cubicBezTo>
                  <a:cubicBezTo>
                    <a:pt x="2600" y="393"/>
                    <a:pt x="1575" y="2874"/>
                    <a:pt x="1575" y="2874"/>
                  </a:cubicBezTo>
                  <a:lnTo>
                    <a:pt x="1265" y="3112"/>
                  </a:lnTo>
                  <a:lnTo>
                    <a:pt x="907" y="3279"/>
                  </a:lnTo>
                  <a:lnTo>
                    <a:pt x="716" y="3398"/>
                  </a:lnTo>
                  <a:cubicBezTo>
                    <a:pt x="644" y="3422"/>
                    <a:pt x="549" y="3422"/>
                    <a:pt x="501" y="3422"/>
                  </a:cubicBezTo>
                  <a:lnTo>
                    <a:pt x="382" y="3422"/>
                  </a:lnTo>
                  <a:cubicBezTo>
                    <a:pt x="358" y="3422"/>
                    <a:pt x="311" y="3470"/>
                    <a:pt x="311" y="3494"/>
                  </a:cubicBezTo>
                  <a:cubicBezTo>
                    <a:pt x="311" y="3518"/>
                    <a:pt x="311" y="3518"/>
                    <a:pt x="358" y="3541"/>
                  </a:cubicBezTo>
                  <a:cubicBezTo>
                    <a:pt x="406" y="3613"/>
                    <a:pt x="478" y="3637"/>
                    <a:pt x="549" y="3637"/>
                  </a:cubicBezTo>
                  <a:cubicBezTo>
                    <a:pt x="597" y="3637"/>
                    <a:pt x="621" y="3637"/>
                    <a:pt x="644" y="3613"/>
                  </a:cubicBezTo>
                  <a:lnTo>
                    <a:pt x="740" y="3613"/>
                  </a:lnTo>
                  <a:cubicBezTo>
                    <a:pt x="764" y="3613"/>
                    <a:pt x="788" y="3637"/>
                    <a:pt x="788" y="3661"/>
                  </a:cubicBezTo>
                  <a:cubicBezTo>
                    <a:pt x="835" y="3684"/>
                    <a:pt x="788" y="3732"/>
                    <a:pt x="764" y="3756"/>
                  </a:cubicBezTo>
                  <a:lnTo>
                    <a:pt x="668" y="3851"/>
                  </a:lnTo>
                  <a:lnTo>
                    <a:pt x="621" y="3899"/>
                  </a:lnTo>
                  <a:lnTo>
                    <a:pt x="549" y="3971"/>
                  </a:lnTo>
                  <a:cubicBezTo>
                    <a:pt x="525" y="3995"/>
                    <a:pt x="525" y="4018"/>
                    <a:pt x="501" y="4018"/>
                  </a:cubicBezTo>
                  <a:cubicBezTo>
                    <a:pt x="287" y="4233"/>
                    <a:pt x="144" y="4209"/>
                    <a:pt x="48" y="4376"/>
                  </a:cubicBezTo>
                  <a:cubicBezTo>
                    <a:pt x="1" y="4472"/>
                    <a:pt x="144" y="4448"/>
                    <a:pt x="167" y="4567"/>
                  </a:cubicBezTo>
                  <a:cubicBezTo>
                    <a:pt x="167" y="4578"/>
                    <a:pt x="187" y="4581"/>
                    <a:pt x="217" y="4581"/>
                  </a:cubicBezTo>
                  <a:cubicBezTo>
                    <a:pt x="270" y="4581"/>
                    <a:pt x="355" y="4570"/>
                    <a:pt x="419" y="4570"/>
                  </a:cubicBezTo>
                  <a:cubicBezTo>
                    <a:pt x="478" y="4570"/>
                    <a:pt x="519" y="4579"/>
                    <a:pt x="501" y="4615"/>
                  </a:cubicBezTo>
                  <a:cubicBezTo>
                    <a:pt x="454" y="4678"/>
                    <a:pt x="544" y="4721"/>
                    <a:pt x="708" y="4721"/>
                  </a:cubicBezTo>
                  <a:cubicBezTo>
                    <a:pt x="790" y="4721"/>
                    <a:pt x="891" y="4710"/>
                    <a:pt x="1002" y="4686"/>
                  </a:cubicBezTo>
                  <a:cubicBezTo>
                    <a:pt x="1265" y="4591"/>
                    <a:pt x="1432" y="4472"/>
                    <a:pt x="1551" y="4328"/>
                  </a:cubicBezTo>
                  <a:lnTo>
                    <a:pt x="1575" y="4281"/>
                  </a:lnTo>
                  <a:lnTo>
                    <a:pt x="2099" y="3279"/>
                  </a:lnTo>
                  <a:cubicBezTo>
                    <a:pt x="2171" y="3136"/>
                    <a:pt x="2672" y="2540"/>
                    <a:pt x="2767" y="2420"/>
                  </a:cubicBezTo>
                  <a:cubicBezTo>
                    <a:pt x="2886" y="2230"/>
                    <a:pt x="4317" y="489"/>
                    <a:pt x="3578" y="35"/>
                  </a:cubicBezTo>
                  <a:cubicBezTo>
                    <a:pt x="3529" y="11"/>
                    <a:pt x="3474" y="0"/>
                    <a:pt x="341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0" name="Google Shape;930;p41"/>
            <p:cNvSpPr/>
            <p:nvPr/>
          </p:nvSpPr>
          <p:spPr>
            <a:xfrm flipH="1">
              <a:off x="1648598" y="2542879"/>
              <a:ext cx="225736" cy="244824"/>
            </a:xfrm>
            <a:custGeom>
              <a:avLst/>
              <a:gdLst/>
              <a:ahLst/>
              <a:cxnLst/>
              <a:rect l="l" t="t" r="r" b="b"/>
              <a:pathLst>
                <a:path w="2791" h="3027" extrusionOk="0">
                  <a:moveTo>
                    <a:pt x="1738" y="1"/>
                  </a:moveTo>
                  <a:cubicBezTo>
                    <a:pt x="1583" y="1"/>
                    <a:pt x="1434" y="101"/>
                    <a:pt x="1312" y="189"/>
                  </a:cubicBezTo>
                  <a:cubicBezTo>
                    <a:pt x="954" y="403"/>
                    <a:pt x="262" y="1954"/>
                    <a:pt x="0" y="2550"/>
                  </a:cubicBezTo>
                  <a:cubicBezTo>
                    <a:pt x="215" y="2693"/>
                    <a:pt x="453" y="2836"/>
                    <a:pt x="644" y="3027"/>
                  </a:cubicBezTo>
                  <a:cubicBezTo>
                    <a:pt x="859" y="2741"/>
                    <a:pt x="1193" y="2335"/>
                    <a:pt x="1288" y="2240"/>
                  </a:cubicBezTo>
                  <a:cubicBezTo>
                    <a:pt x="1407" y="2097"/>
                    <a:pt x="2791" y="570"/>
                    <a:pt x="1908" y="46"/>
                  </a:cubicBezTo>
                  <a:cubicBezTo>
                    <a:pt x="1851" y="14"/>
                    <a:pt x="1794" y="1"/>
                    <a:pt x="1738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1" name="Google Shape;931;p41"/>
            <p:cNvSpPr/>
            <p:nvPr/>
          </p:nvSpPr>
          <p:spPr>
            <a:xfrm flipH="1">
              <a:off x="1374660" y="3235203"/>
              <a:ext cx="308719" cy="222905"/>
            </a:xfrm>
            <a:custGeom>
              <a:avLst/>
              <a:gdLst/>
              <a:ahLst/>
              <a:cxnLst/>
              <a:rect l="l" t="t" r="r" b="b"/>
              <a:pathLst>
                <a:path w="3817" h="2756" extrusionOk="0">
                  <a:moveTo>
                    <a:pt x="2528" y="0"/>
                  </a:moveTo>
                  <a:cubicBezTo>
                    <a:pt x="2528" y="0"/>
                    <a:pt x="2671" y="859"/>
                    <a:pt x="2552" y="1383"/>
                  </a:cubicBezTo>
                  <a:cubicBezTo>
                    <a:pt x="2099" y="1622"/>
                    <a:pt x="1336" y="1980"/>
                    <a:pt x="1336" y="1980"/>
                  </a:cubicBezTo>
                  <a:cubicBezTo>
                    <a:pt x="1336" y="1980"/>
                    <a:pt x="430" y="2123"/>
                    <a:pt x="382" y="2147"/>
                  </a:cubicBezTo>
                  <a:cubicBezTo>
                    <a:pt x="310" y="2171"/>
                    <a:pt x="239" y="2194"/>
                    <a:pt x="72" y="2337"/>
                  </a:cubicBezTo>
                  <a:cubicBezTo>
                    <a:pt x="72" y="2337"/>
                    <a:pt x="0" y="2576"/>
                    <a:pt x="1097" y="2719"/>
                  </a:cubicBezTo>
                  <a:cubicBezTo>
                    <a:pt x="1097" y="2719"/>
                    <a:pt x="1278" y="2755"/>
                    <a:pt x="1595" y="2755"/>
                  </a:cubicBezTo>
                  <a:cubicBezTo>
                    <a:pt x="1793" y="2755"/>
                    <a:pt x="2044" y="2741"/>
                    <a:pt x="2338" y="2695"/>
                  </a:cubicBezTo>
                  <a:cubicBezTo>
                    <a:pt x="2528" y="2648"/>
                    <a:pt x="2671" y="2648"/>
                    <a:pt x="2862" y="2624"/>
                  </a:cubicBezTo>
                  <a:cubicBezTo>
                    <a:pt x="3029" y="2600"/>
                    <a:pt x="3530" y="2600"/>
                    <a:pt x="3602" y="2528"/>
                  </a:cubicBezTo>
                  <a:lnTo>
                    <a:pt x="3649" y="2481"/>
                  </a:lnTo>
                  <a:cubicBezTo>
                    <a:pt x="3816" y="2337"/>
                    <a:pt x="3721" y="2051"/>
                    <a:pt x="3697" y="1884"/>
                  </a:cubicBezTo>
                  <a:cubicBezTo>
                    <a:pt x="3697" y="1789"/>
                    <a:pt x="3625" y="1741"/>
                    <a:pt x="3602" y="1646"/>
                  </a:cubicBezTo>
                  <a:cubicBezTo>
                    <a:pt x="3602" y="1622"/>
                    <a:pt x="3506" y="1407"/>
                    <a:pt x="3506" y="1383"/>
                  </a:cubicBezTo>
                  <a:cubicBezTo>
                    <a:pt x="3482" y="1026"/>
                    <a:pt x="3530" y="0"/>
                    <a:pt x="3530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2" name="Google Shape;932;p41"/>
            <p:cNvSpPr/>
            <p:nvPr/>
          </p:nvSpPr>
          <p:spPr>
            <a:xfrm flipH="1">
              <a:off x="1378542" y="3356683"/>
              <a:ext cx="302896" cy="103365"/>
            </a:xfrm>
            <a:custGeom>
              <a:avLst/>
              <a:gdLst/>
              <a:ahLst/>
              <a:cxnLst/>
              <a:rect l="l" t="t" r="r" b="b"/>
              <a:pathLst>
                <a:path w="3745" h="1278" extrusionOk="0">
                  <a:moveTo>
                    <a:pt x="3530" y="1"/>
                  </a:moveTo>
                  <a:cubicBezTo>
                    <a:pt x="3506" y="25"/>
                    <a:pt x="3458" y="25"/>
                    <a:pt x="3435" y="48"/>
                  </a:cubicBezTo>
                  <a:cubicBezTo>
                    <a:pt x="3177" y="177"/>
                    <a:pt x="2902" y="229"/>
                    <a:pt x="2626" y="229"/>
                  </a:cubicBezTo>
                  <a:cubicBezTo>
                    <a:pt x="2441" y="229"/>
                    <a:pt x="2256" y="206"/>
                    <a:pt x="2075" y="168"/>
                  </a:cubicBezTo>
                  <a:lnTo>
                    <a:pt x="2051" y="168"/>
                  </a:lnTo>
                  <a:cubicBezTo>
                    <a:pt x="1693" y="335"/>
                    <a:pt x="1336" y="502"/>
                    <a:pt x="1336" y="502"/>
                  </a:cubicBezTo>
                  <a:cubicBezTo>
                    <a:pt x="1336" y="502"/>
                    <a:pt x="453" y="645"/>
                    <a:pt x="382" y="669"/>
                  </a:cubicBezTo>
                  <a:cubicBezTo>
                    <a:pt x="310" y="716"/>
                    <a:pt x="239" y="740"/>
                    <a:pt x="72" y="859"/>
                  </a:cubicBezTo>
                  <a:cubicBezTo>
                    <a:pt x="72" y="859"/>
                    <a:pt x="0" y="1098"/>
                    <a:pt x="1097" y="1241"/>
                  </a:cubicBezTo>
                  <a:cubicBezTo>
                    <a:pt x="1097" y="1241"/>
                    <a:pt x="1278" y="1277"/>
                    <a:pt x="1595" y="1277"/>
                  </a:cubicBezTo>
                  <a:cubicBezTo>
                    <a:pt x="1793" y="1277"/>
                    <a:pt x="2044" y="1263"/>
                    <a:pt x="2337" y="1217"/>
                  </a:cubicBezTo>
                  <a:cubicBezTo>
                    <a:pt x="2528" y="1193"/>
                    <a:pt x="2671" y="1193"/>
                    <a:pt x="2862" y="1146"/>
                  </a:cubicBezTo>
                  <a:cubicBezTo>
                    <a:pt x="3029" y="1122"/>
                    <a:pt x="3530" y="1122"/>
                    <a:pt x="3601" y="1074"/>
                  </a:cubicBezTo>
                  <a:lnTo>
                    <a:pt x="3673" y="1002"/>
                  </a:lnTo>
                  <a:cubicBezTo>
                    <a:pt x="3745" y="859"/>
                    <a:pt x="3673" y="549"/>
                    <a:pt x="3625" y="406"/>
                  </a:cubicBezTo>
                  <a:cubicBezTo>
                    <a:pt x="3673" y="311"/>
                    <a:pt x="3625" y="239"/>
                    <a:pt x="3601" y="144"/>
                  </a:cubicBezTo>
                  <a:cubicBezTo>
                    <a:pt x="3601" y="144"/>
                    <a:pt x="3578" y="48"/>
                    <a:pt x="353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933;p41"/>
            <p:cNvSpPr/>
            <p:nvPr/>
          </p:nvSpPr>
          <p:spPr>
            <a:xfrm flipH="1">
              <a:off x="1291760" y="2451648"/>
              <a:ext cx="212229" cy="868489"/>
            </a:xfrm>
            <a:custGeom>
              <a:avLst/>
              <a:gdLst/>
              <a:ahLst/>
              <a:cxnLst/>
              <a:rect l="l" t="t" r="r" b="b"/>
              <a:pathLst>
                <a:path w="2624" h="10738" extrusionOk="0">
                  <a:moveTo>
                    <a:pt x="1624" y="0"/>
                  </a:moveTo>
                  <a:cubicBezTo>
                    <a:pt x="1440" y="0"/>
                    <a:pt x="1251" y="60"/>
                    <a:pt x="1074" y="76"/>
                  </a:cubicBezTo>
                  <a:cubicBezTo>
                    <a:pt x="334" y="148"/>
                    <a:pt x="120" y="1794"/>
                    <a:pt x="120" y="2676"/>
                  </a:cubicBezTo>
                  <a:cubicBezTo>
                    <a:pt x="96" y="3368"/>
                    <a:pt x="0" y="3988"/>
                    <a:pt x="96" y="4608"/>
                  </a:cubicBezTo>
                  <a:cubicBezTo>
                    <a:pt x="96" y="4703"/>
                    <a:pt x="72" y="4799"/>
                    <a:pt x="72" y="4918"/>
                  </a:cubicBezTo>
                  <a:cubicBezTo>
                    <a:pt x="96" y="5538"/>
                    <a:pt x="96" y="10571"/>
                    <a:pt x="96" y="10571"/>
                  </a:cubicBezTo>
                  <a:lnTo>
                    <a:pt x="1574" y="10738"/>
                  </a:lnTo>
                  <a:cubicBezTo>
                    <a:pt x="1574" y="10738"/>
                    <a:pt x="2004" y="7637"/>
                    <a:pt x="1551" y="5443"/>
                  </a:cubicBezTo>
                  <a:cubicBezTo>
                    <a:pt x="1622" y="5324"/>
                    <a:pt x="1646" y="5204"/>
                    <a:pt x="1694" y="5109"/>
                  </a:cubicBezTo>
                  <a:cubicBezTo>
                    <a:pt x="2004" y="4179"/>
                    <a:pt x="2218" y="3272"/>
                    <a:pt x="2433" y="2366"/>
                  </a:cubicBezTo>
                  <a:cubicBezTo>
                    <a:pt x="2505" y="1937"/>
                    <a:pt x="2624" y="1531"/>
                    <a:pt x="2576" y="1078"/>
                  </a:cubicBezTo>
                  <a:cubicBezTo>
                    <a:pt x="2528" y="720"/>
                    <a:pt x="2361" y="363"/>
                    <a:pt x="2051" y="148"/>
                  </a:cubicBezTo>
                  <a:lnTo>
                    <a:pt x="1884" y="53"/>
                  </a:lnTo>
                  <a:cubicBezTo>
                    <a:pt x="1800" y="14"/>
                    <a:pt x="1712" y="0"/>
                    <a:pt x="1624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4" name="Google Shape;934;p41"/>
            <p:cNvSpPr/>
            <p:nvPr/>
          </p:nvSpPr>
          <p:spPr>
            <a:xfrm flipH="1">
              <a:off x="1191388" y="3223637"/>
              <a:ext cx="302976" cy="241508"/>
            </a:xfrm>
            <a:custGeom>
              <a:avLst/>
              <a:gdLst/>
              <a:ahLst/>
              <a:cxnLst/>
              <a:rect l="l" t="t" r="r" b="b"/>
              <a:pathLst>
                <a:path w="3746" h="2986" extrusionOk="0">
                  <a:moveTo>
                    <a:pt x="3268" y="0"/>
                  </a:moveTo>
                  <a:lnTo>
                    <a:pt x="2266" y="119"/>
                  </a:lnTo>
                  <a:cubicBezTo>
                    <a:pt x="2266" y="119"/>
                    <a:pt x="2505" y="954"/>
                    <a:pt x="2457" y="1479"/>
                  </a:cubicBezTo>
                  <a:cubicBezTo>
                    <a:pt x="2028" y="1789"/>
                    <a:pt x="1288" y="2194"/>
                    <a:pt x="1288" y="2194"/>
                  </a:cubicBezTo>
                  <a:cubicBezTo>
                    <a:pt x="1288" y="2194"/>
                    <a:pt x="430" y="2433"/>
                    <a:pt x="358" y="2457"/>
                  </a:cubicBezTo>
                  <a:cubicBezTo>
                    <a:pt x="334" y="2504"/>
                    <a:pt x="215" y="2528"/>
                    <a:pt x="96" y="2671"/>
                  </a:cubicBezTo>
                  <a:cubicBezTo>
                    <a:pt x="96" y="2671"/>
                    <a:pt x="1" y="2910"/>
                    <a:pt x="1145" y="2981"/>
                  </a:cubicBezTo>
                  <a:cubicBezTo>
                    <a:pt x="1145" y="2981"/>
                    <a:pt x="1193" y="2986"/>
                    <a:pt x="1280" y="2986"/>
                  </a:cubicBezTo>
                  <a:cubicBezTo>
                    <a:pt x="1476" y="2986"/>
                    <a:pt x="1874" y="2963"/>
                    <a:pt x="2386" y="2814"/>
                  </a:cubicBezTo>
                  <a:cubicBezTo>
                    <a:pt x="2576" y="2791"/>
                    <a:pt x="2719" y="2767"/>
                    <a:pt x="2910" y="2743"/>
                  </a:cubicBezTo>
                  <a:cubicBezTo>
                    <a:pt x="3077" y="2695"/>
                    <a:pt x="3578" y="2624"/>
                    <a:pt x="3650" y="2552"/>
                  </a:cubicBezTo>
                  <a:lnTo>
                    <a:pt x="3697" y="2504"/>
                  </a:lnTo>
                  <a:cubicBezTo>
                    <a:pt x="3745" y="2314"/>
                    <a:pt x="3602" y="2051"/>
                    <a:pt x="3578" y="1884"/>
                  </a:cubicBezTo>
                  <a:cubicBezTo>
                    <a:pt x="3554" y="1789"/>
                    <a:pt x="3530" y="1717"/>
                    <a:pt x="3507" y="1646"/>
                  </a:cubicBezTo>
                  <a:cubicBezTo>
                    <a:pt x="3507" y="1598"/>
                    <a:pt x="3411" y="1383"/>
                    <a:pt x="3387" y="1360"/>
                  </a:cubicBezTo>
                  <a:cubicBezTo>
                    <a:pt x="3316" y="1002"/>
                    <a:pt x="3268" y="0"/>
                    <a:pt x="326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935;p41"/>
            <p:cNvSpPr/>
            <p:nvPr/>
          </p:nvSpPr>
          <p:spPr>
            <a:xfrm flipH="1">
              <a:off x="1191388" y="3347059"/>
              <a:ext cx="304918" cy="120107"/>
            </a:xfrm>
            <a:custGeom>
              <a:avLst/>
              <a:gdLst/>
              <a:ahLst/>
              <a:cxnLst/>
              <a:rect l="l" t="t" r="r" b="b"/>
              <a:pathLst>
                <a:path w="3770" h="1485" extrusionOk="0">
                  <a:moveTo>
                    <a:pt x="3435" y="0"/>
                  </a:moveTo>
                  <a:cubicBezTo>
                    <a:pt x="3387" y="24"/>
                    <a:pt x="3364" y="48"/>
                    <a:pt x="3316" y="48"/>
                  </a:cubicBezTo>
                  <a:cubicBezTo>
                    <a:pt x="3038" y="240"/>
                    <a:pt x="2696" y="317"/>
                    <a:pt x="2365" y="317"/>
                  </a:cubicBezTo>
                  <a:cubicBezTo>
                    <a:pt x="2242" y="317"/>
                    <a:pt x="2120" y="306"/>
                    <a:pt x="2004" y="287"/>
                  </a:cubicBezTo>
                  <a:lnTo>
                    <a:pt x="1956" y="287"/>
                  </a:lnTo>
                  <a:cubicBezTo>
                    <a:pt x="1599" y="501"/>
                    <a:pt x="1289" y="716"/>
                    <a:pt x="1289" y="716"/>
                  </a:cubicBezTo>
                  <a:cubicBezTo>
                    <a:pt x="1289" y="716"/>
                    <a:pt x="430" y="954"/>
                    <a:pt x="358" y="978"/>
                  </a:cubicBezTo>
                  <a:cubicBezTo>
                    <a:pt x="335" y="1002"/>
                    <a:pt x="215" y="1026"/>
                    <a:pt x="96" y="1169"/>
                  </a:cubicBezTo>
                  <a:cubicBezTo>
                    <a:pt x="96" y="1169"/>
                    <a:pt x="1" y="1408"/>
                    <a:pt x="1146" y="1479"/>
                  </a:cubicBezTo>
                  <a:cubicBezTo>
                    <a:pt x="1146" y="1479"/>
                    <a:pt x="1201" y="1484"/>
                    <a:pt x="1303" y="1484"/>
                  </a:cubicBezTo>
                  <a:cubicBezTo>
                    <a:pt x="1506" y="1484"/>
                    <a:pt x="1893" y="1463"/>
                    <a:pt x="2386" y="1336"/>
                  </a:cubicBezTo>
                  <a:cubicBezTo>
                    <a:pt x="2577" y="1288"/>
                    <a:pt x="2720" y="1265"/>
                    <a:pt x="2887" y="1241"/>
                  </a:cubicBezTo>
                  <a:cubicBezTo>
                    <a:pt x="3077" y="1217"/>
                    <a:pt x="3578" y="1121"/>
                    <a:pt x="3650" y="1050"/>
                  </a:cubicBezTo>
                  <a:lnTo>
                    <a:pt x="3698" y="1002"/>
                  </a:lnTo>
                  <a:cubicBezTo>
                    <a:pt x="3769" y="811"/>
                    <a:pt x="3650" y="549"/>
                    <a:pt x="3602" y="406"/>
                  </a:cubicBezTo>
                  <a:cubicBezTo>
                    <a:pt x="3578" y="287"/>
                    <a:pt x="3554" y="191"/>
                    <a:pt x="3483" y="144"/>
                  </a:cubicBezTo>
                  <a:cubicBezTo>
                    <a:pt x="3483" y="144"/>
                    <a:pt x="3459" y="48"/>
                    <a:pt x="3435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6" name="Google Shape;936;p41"/>
            <p:cNvSpPr/>
            <p:nvPr/>
          </p:nvSpPr>
          <p:spPr>
            <a:xfrm flipH="1">
              <a:off x="1199154" y="2381688"/>
              <a:ext cx="214170" cy="932627"/>
            </a:xfrm>
            <a:custGeom>
              <a:avLst/>
              <a:gdLst/>
              <a:ahLst/>
              <a:cxnLst/>
              <a:rect l="l" t="t" r="r" b="b"/>
              <a:pathLst>
                <a:path w="2648" h="11531" extrusionOk="0">
                  <a:moveTo>
                    <a:pt x="568" y="0"/>
                  </a:moveTo>
                  <a:cubicBezTo>
                    <a:pt x="516" y="0"/>
                    <a:pt x="470" y="11"/>
                    <a:pt x="430" y="35"/>
                  </a:cubicBezTo>
                  <a:cubicBezTo>
                    <a:pt x="0" y="321"/>
                    <a:pt x="143" y="2039"/>
                    <a:pt x="72" y="2563"/>
                  </a:cubicBezTo>
                  <a:cubicBezTo>
                    <a:pt x="24" y="3279"/>
                    <a:pt x="48" y="4066"/>
                    <a:pt x="143" y="4734"/>
                  </a:cubicBezTo>
                  <a:cubicBezTo>
                    <a:pt x="191" y="5139"/>
                    <a:pt x="263" y="5521"/>
                    <a:pt x="382" y="5902"/>
                  </a:cubicBezTo>
                  <a:cubicBezTo>
                    <a:pt x="406" y="5974"/>
                    <a:pt x="406" y="6022"/>
                    <a:pt x="430" y="6117"/>
                  </a:cubicBezTo>
                  <a:cubicBezTo>
                    <a:pt x="501" y="6689"/>
                    <a:pt x="978" y="10529"/>
                    <a:pt x="1097" y="11531"/>
                  </a:cubicBezTo>
                  <a:lnTo>
                    <a:pt x="2457" y="11531"/>
                  </a:lnTo>
                  <a:cubicBezTo>
                    <a:pt x="2505" y="10815"/>
                    <a:pt x="2552" y="8144"/>
                    <a:pt x="1932" y="6332"/>
                  </a:cubicBezTo>
                  <a:cubicBezTo>
                    <a:pt x="1980" y="6260"/>
                    <a:pt x="2004" y="6165"/>
                    <a:pt x="2004" y="6117"/>
                  </a:cubicBezTo>
                  <a:cubicBezTo>
                    <a:pt x="2075" y="5807"/>
                    <a:pt x="2123" y="5521"/>
                    <a:pt x="2195" y="5187"/>
                  </a:cubicBezTo>
                  <a:cubicBezTo>
                    <a:pt x="2290" y="4662"/>
                    <a:pt x="2385" y="4137"/>
                    <a:pt x="2457" y="3613"/>
                  </a:cubicBezTo>
                  <a:cubicBezTo>
                    <a:pt x="2552" y="3112"/>
                    <a:pt x="2648" y="2563"/>
                    <a:pt x="2528" y="2062"/>
                  </a:cubicBezTo>
                  <a:cubicBezTo>
                    <a:pt x="2433" y="1705"/>
                    <a:pt x="2314" y="1037"/>
                    <a:pt x="2004" y="870"/>
                  </a:cubicBezTo>
                  <a:cubicBezTo>
                    <a:pt x="1686" y="679"/>
                    <a:pt x="974" y="0"/>
                    <a:pt x="568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7" name="Google Shape;937;p41"/>
            <p:cNvSpPr/>
            <p:nvPr/>
          </p:nvSpPr>
          <p:spPr>
            <a:xfrm flipH="1">
              <a:off x="1285933" y="2127889"/>
              <a:ext cx="555646" cy="520948"/>
            </a:xfrm>
            <a:custGeom>
              <a:avLst/>
              <a:gdLst/>
              <a:ahLst/>
              <a:cxnLst/>
              <a:rect l="l" t="t" r="r" b="b"/>
              <a:pathLst>
                <a:path w="6870" h="6441" extrusionOk="0">
                  <a:moveTo>
                    <a:pt x="2075" y="1"/>
                  </a:moveTo>
                  <a:cubicBezTo>
                    <a:pt x="1789" y="25"/>
                    <a:pt x="955" y="287"/>
                    <a:pt x="883" y="335"/>
                  </a:cubicBezTo>
                  <a:cubicBezTo>
                    <a:pt x="525" y="502"/>
                    <a:pt x="239" y="955"/>
                    <a:pt x="167" y="1384"/>
                  </a:cubicBezTo>
                  <a:cubicBezTo>
                    <a:pt x="120" y="1647"/>
                    <a:pt x="72" y="1909"/>
                    <a:pt x="48" y="2171"/>
                  </a:cubicBezTo>
                  <a:cubicBezTo>
                    <a:pt x="0" y="2481"/>
                    <a:pt x="120" y="2768"/>
                    <a:pt x="406" y="2982"/>
                  </a:cubicBezTo>
                  <a:cubicBezTo>
                    <a:pt x="955" y="3435"/>
                    <a:pt x="1503" y="3841"/>
                    <a:pt x="2075" y="4270"/>
                  </a:cubicBezTo>
                  <a:cubicBezTo>
                    <a:pt x="2362" y="4485"/>
                    <a:pt x="2672" y="4652"/>
                    <a:pt x="2934" y="4914"/>
                  </a:cubicBezTo>
                  <a:cubicBezTo>
                    <a:pt x="3268" y="5272"/>
                    <a:pt x="3697" y="6059"/>
                    <a:pt x="4270" y="6441"/>
                  </a:cubicBezTo>
                  <a:cubicBezTo>
                    <a:pt x="4270" y="6441"/>
                    <a:pt x="4294" y="6345"/>
                    <a:pt x="4461" y="6226"/>
                  </a:cubicBezTo>
                  <a:cubicBezTo>
                    <a:pt x="4866" y="5940"/>
                    <a:pt x="5367" y="5248"/>
                    <a:pt x="5725" y="4890"/>
                  </a:cubicBezTo>
                  <a:cubicBezTo>
                    <a:pt x="6082" y="4556"/>
                    <a:pt x="6655" y="4079"/>
                    <a:pt x="6846" y="3602"/>
                  </a:cubicBezTo>
                  <a:cubicBezTo>
                    <a:pt x="6869" y="3579"/>
                    <a:pt x="6440" y="3149"/>
                    <a:pt x="6154" y="2958"/>
                  </a:cubicBezTo>
                  <a:cubicBezTo>
                    <a:pt x="5629" y="2672"/>
                    <a:pt x="5128" y="2458"/>
                    <a:pt x="4723" y="2076"/>
                  </a:cubicBezTo>
                  <a:cubicBezTo>
                    <a:pt x="4294" y="1647"/>
                    <a:pt x="3864" y="1265"/>
                    <a:pt x="3435" y="836"/>
                  </a:cubicBezTo>
                  <a:cubicBezTo>
                    <a:pt x="3268" y="669"/>
                    <a:pt x="3077" y="454"/>
                    <a:pt x="2910" y="311"/>
                  </a:cubicBezTo>
                  <a:cubicBezTo>
                    <a:pt x="2672" y="73"/>
                    <a:pt x="2362" y="1"/>
                    <a:pt x="2075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938;p41"/>
            <p:cNvSpPr/>
            <p:nvPr/>
          </p:nvSpPr>
          <p:spPr>
            <a:xfrm flipH="1">
              <a:off x="1725758" y="2143337"/>
              <a:ext cx="101747" cy="115416"/>
            </a:xfrm>
            <a:custGeom>
              <a:avLst/>
              <a:gdLst/>
              <a:ahLst/>
              <a:cxnLst/>
              <a:rect l="l" t="t" r="r" b="b"/>
              <a:pathLst>
                <a:path w="1258" h="1427" extrusionOk="0">
                  <a:moveTo>
                    <a:pt x="11" y="1131"/>
                  </a:moveTo>
                  <a:cubicBezTo>
                    <a:pt x="5" y="1139"/>
                    <a:pt x="1" y="1145"/>
                    <a:pt x="1" y="1145"/>
                  </a:cubicBezTo>
                  <a:cubicBezTo>
                    <a:pt x="1" y="1145"/>
                    <a:pt x="4" y="1141"/>
                    <a:pt x="11" y="1131"/>
                  </a:cubicBezTo>
                  <a:close/>
                  <a:moveTo>
                    <a:pt x="971" y="1"/>
                  </a:moveTo>
                  <a:cubicBezTo>
                    <a:pt x="852" y="48"/>
                    <a:pt x="757" y="96"/>
                    <a:pt x="733" y="96"/>
                  </a:cubicBezTo>
                  <a:cubicBezTo>
                    <a:pt x="351" y="287"/>
                    <a:pt x="65" y="716"/>
                    <a:pt x="17" y="1122"/>
                  </a:cubicBezTo>
                  <a:cubicBezTo>
                    <a:pt x="15" y="1125"/>
                    <a:pt x="13" y="1128"/>
                    <a:pt x="11" y="1131"/>
                  </a:cubicBezTo>
                  <a:lnTo>
                    <a:pt x="11" y="1131"/>
                  </a:lnTo>
                  <a:cubicBezTo>
                    <a:pt x="19" y="1121"/>
                    <a:pt x="29" y="1110"/>
                    <a:pt x="36" y="1110"/>
                  </a:cubicBezTo>
                  <a:cubicBezTo>
                    <a:pt x="39" y="1110"/>
                    <a:pt x="41" y="1113"/>
                    <a:pt x="41" y="1122"/>
                  </a:cubicBezTo>
                  <a:cubicBezTo>
                    <a:pt x="142" y="1335"/>
                    <a:pt x="275" y="1427"/>
                    <a:pt x="417" y="1427"/>
                  </a:cubicBezTo>
                  <a:cubicBezTo>
                    <a:pt x="577" y="1427"/>
                    <a:pt x="748" y="1311"/>
                    <a:pt x="900" y="1122"/>
                  </a:cubicBezTo>
                  <a:cubicBezTo>
                    <a:pt x="1138" y="764"/>
                    <a:pt x="1258" y="263"/>
                    <a:pt x="971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939;p41"/>
            <p:cNvSpPr/>
            <p:nvPr/>
          </p:nvSpPr>
          <p:spPr>
            <a:xfrm flipH="1">
              <a:off x="1723816" y="2116324"/>
              <a:ext cx="148657" cy="130136"/>
            </a:xfrm>
            <a:custGeom>
              <a:avLst/>
              <a:gdLst/>
              <a:ahLst/>
              <a:cxnLst/>
              <a:rect l="l" t="t" r="r" b="b"/>
              <a:pathLst>
                <a:path w="1838" h="1609" extrusionOk="0">
                  <a:moveTo>
                    <a:pt x="693" y="1"/>
                  </a:moveTo>
                  <a:lnTo>
                    <a:pt x="1" y="859"/>
                  </a:lnTo>
                  <a:lnTo>
                    <a:pt x="836" y="1551"/>
                  </a:lnTo>
                  <a:cubicBezTo>
                    <a:pt x="875" y="1591"/>
                    <a:pt x="907" y="1608"/>
                    <a:pt x="940" y="1608"/>
                  </a:cubicBezTo>
                  <a:cubicBezTo>
                    <a:pt x="967" y="1608"/>
                    <a:pt x="994" y="1596"/>
                    <a:pt x="1026" y="1575"/>
                  </a:cubicBezTo>
                  <a:cubicBezTo>
                    <a:pt x="1837" y="1146"/>
                    <a:pt x="1289" y="478"/>
                    <a:pt x="1289" y="478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940;p41"/>
            <p:cNvSpPr/>
            <p:nvPr/>
          </p:nvSpPr>
          <p:spPr>
            <a:xfrm flipH="1">
              <a:off x="1777843" y="2060436"/>
              <a:ext cx="210369" cy="189097"/>
            </a:xfrm>
            <a:custGeom>
              <a:avLst/>
              <a:gdLst/>
              <a:ahLst/>
              <a:cxnLst/>
              <a:rect l="l" t="t" r="r" b="b"/>
              <a:pathLst>
                <a:path w="2601" h="2338" extrusionOk="0">
                  <a:moveTo>
                    <a:pt x="1098" y="0"/>
                  </a:moveTo>
                  <a:lnTo>
                    <a:pt x="1" y="1384"/>
                  </a:lnTo>
                  <a:cubicBezTo>
                    <a:pt x="1" y="1384"/>
                    <a:pt x="1514" y="2338"/>
                    <a:pt x="1872" y="2338"/>
                  </a:cubicBezTo>
                  <a:cubicBezTo>
                    <a:pt x="1877" y="2338"/>
                    <a:pt x="1881" y="2338"/>
                    <a:pt x="1885" y="2338"/>
                  </a:cubicBezTo>
                  <a:cubicBezTo>
                    <a:pt x="2219" y="2338"/>
                    <a:pt x="2601" y="1741"/>
                    <a:pt x="2290" y="954"/>
                  </a:cubicBezTo>
                  <a:lnTo>
                    <a:pt x="2147" y="883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1" name="Google Shape;941;p41"/>
            <p:cNvSpPr/>
            <p:nvPr/>
          </p:nvSpPr>
          <p:spPr>
            <a:xfrm flipH="1">
              <a:off x="1783666" y="2005358"/>
              <a:ext cx="246603" cy="197024"/>
            </a:xfrm>
            <a:custGeom>
              <a:avLst/>
              <a:gdLst/>
              <a:ahLst/>
              <a:cxnLst/>
              <a:rect l="l" t="t" r="r" b="b"/>
              <a:pathLst>
                <a:path w="3049" h="2436" extrusionOk="0">
                  <a:moveTo>
                    <a:pt x="1516" y="1"/>
                  </a:moveTo>
                  <a:cubicBezTo>
                    <a:pt x="1204" y="1"/>
                    <a:pt x="1022" y="300"/>
                    <a:pt x="1022" y="300"/>
                  </a:cubicBezTo>
                  <a:cubicBezTo>
                    <a:pt x="1013" y="299"/>
                    <a:pt x="1004" y="298"/>
                    <a:pt x="996" y="298"/>
                  </a:cubicBezTo>
                  <a:cubicBezTo>
                    <a:pt x="590" y="298"/>
                    <a:pt x="0" y="1362"/>
                    <a:pt x="187" y="1969"/>
                  </a:cubicBezTo>
                  <a:cubicBezTo>
                    <a:pt x="314" y="2287"/>
                    <a:pt x="558" y="2436"/>
                    <a:pt x="784" y="2436"/>
                  </a:cubicBezTo>
                  <a:cubicBezTo>
                    <a:pt x="897" y="2436"/>
                    <a:pt x="1006" y="2398"/>
                    <a:pt x="1093" y="2327"/>
                  </a:cubicBezTo>
                  <a:cubicBezTo>
                    <a:pt x="1464" y="2072"/>
                    <a:pt x="1475" y="1412"/>
                    <a:pt x="1475" y="1375"/>
                  </a:cubicBezTo>
                  <a:lnTo>
                    <a:pt x="1475" y="1375"/>
                  </a:lnTo>
                  <a:cubicBezTo>
                    <a:pt x="1492" y="1377"/>
                    <a:pt x="1559" y="1383"/>
                    <a:pt x="1785" y="1397"/>
                  </a:cubicBezTo>
                  <a:cubicBezTo>
                    <a:pt x="1952" y="1397"/>
                    <a:pt x="2190" y="1516"/>
                    <a:pt x="2333" y="1611"/>
                  </a:cubicBezTo>
                  <a:cubicBezTo>
                    <a:pt x="2340" y="1614"/>
                    <a:pt x="2347" y="1615"/>
                    <a:pt x="2355" y="1615"/>
                  </a:cubicBezTo>
                  <a:cubicBezTo>
                    <a:pt x="2433" y="1615"/>
                    <a:pt x="2570" y="1512"/>
                    <a:pt x="2548" y="1468"/>
                  </a:cubicBezTo>
                  <a:lnTo>
                    <a:pt x="2381" y="1230"/>
                  </a:lnTo>
                  <a:lnTo>
                    <a:pt x="3049" y="1731"/>
                  </a:lnTo>
                  <a:cubicBezTo>
                    <a:pt x="2834" y="1349"/>
                    <a:pt x="2596" y="944"/>
                    <a:pt x="2333" y="634"/>
                  </a:cubicBezTo>
                  <a:cubicBezTo>
                    <a:pt x="2011" y="145"/>
                    <a:pt x="1732" y="1"/>
                    <a:pt x="1516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2" name="Google Shape;942;p41"/>
            <p:cNvSpPr/>
            <p:nvPr/>
          </p:nvSpPr>
          <p:spPr>
            <a:xfrm flipH="1">
              <a:off x="1808983" y="2079605"/>
              <a:ext cx="51925" cy="48366"/>
            </a:xfrm>
            <a:custGeom>
              <a:avLst/>
              <a:gdLst/>
              <a:ahLst/>
              <a:cxnLst/>
              <a:rect l="l" t="t" r="r" b="b"/>
              <a:pathLst>
                <a:path w="642" h="598" extrusionOk="0">
                  <a:moveTo>
                    <a:pt x="219" y="0"/>
                  </a:moveTo>
                  <a:cubicBezTo>
                    <a:pt x="210" y="0"/>
                    <a:pt x="201" y="1"/>
                    <a:pt x="192" y="2"/>
                  </a:cubicBezTo>
                  <a:cubicBezTo>
                    <a:pt x="73" y="2"/>
                    <a:pt x="1" y="193"/>
                    <a:pt x="73" y="288"/>
                  </a:cubicBezTo>
                  <a:lnTo>
                    <a:pt x="573" y="598"/>
                  </a:lnTo>
                  <a:cubicBezTo>
                    <a:pt x="642" y="255"/>
                    <a:pt x="426" y="0"/>
                    <a:pt x="219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3" name="Google Shape;943;p41"/>
            <p:cNvSpPr/>
            <p:nvPr/>
          </p:nvSpPr>
          <p:spPr>
            <a:xfrm flipH="1">
              <a:off x="1056402" y="4026037"/>
              <a:ext cx="216111" cy="42543"/>
            </a:xfrm>
            <a:custGeom>
              <a:avLst/>
              <a:gdLst/>
              <a:ahLst/>
              <a:cxnLst/>
              <a:rect l="l" t="t" r="r" b="b"/>
              <a:pathLst>
                <a:path w="2672" h="526" extrusionOk="0">
                  <a:moveTo>
                    <a:pt x="0" y="1"/>
                  </a:moveTo>
                  <a:lnTo>
                    <a:pt x="0" y="526"/>
                  </a:lnTo>
                  <a:lnTo>
                    <a:pt x="2672" y="526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944;p41"/>
            <p:cNvSpPr/>
            <p:nvPr/>
          </p:nvSpPr>
          <p:spPr>
            <a:xfrm flipH="1">
              <a:off x="963796" y="4307658"/>
              <a:ext cx="214170" cy="44484"/>
            </a:xfrm>
            <a:custGeom>
              <a:avLst/>
              <a:gdLst/>
              <a:ahLst/>
              <a:cxnLst/>
              <a:rect l="l" t="t" r="r" b="b"/>
              <a:pathLst>
                <a:path w="2648" h="550" extrusionOk="0">
                  <a:moveTo>
                    <a:pt x="0" y="1"/>
                  </a:moveTo>
                  <a:lnTo>
                    <a:pt x="0" y="550"/>
                  </a:lnTo>
                  <a:lnTo>
                    <a:pt x="2647" y="550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945;p41"/>
            <p:cNvSpPr/>
            <p:nvPr/>
          </p:nvSpPr>
          <p:spPr>
            <a:xfrm flipH="1">
              <a:off x="867388" y="4562346"/>
              <a:ext cx="256632" cy="42462"/>
            </a:xfrm>
            <a:custGeom>
              <a:avLst/>
              <a:gdLst/>
              <a:ahLst/>
              <a:cxnLst/>
              <a:rect l="l" t="t" r="r" b="b"/>
              <a:pathLst>
                <a:path w="3173" h="525" extrusionOk="0">
                  <a:moveTo>
                    <a:pt x="1" y="0"/>
                  </a:moveTo>
                  <a:lnTo>
                    <a:pt x="1" y="525"/>
                  </a:lnTo>
                  <a:lnTo>
                    <a:pt x="3173" y="525"/>
                  </a:lnTo>
                  <a:lnTo>
                    <a:pt x="3173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6" name="Google Shape;946;p41"/>
            <p:cNvSpPr/>
            <p:nvPr/>
          </p:nvSpPr>
          <p:spPr>
            <a:xfrm flipH="1">
              <a:off x="1160575" y="3730910"/>
              <a:ext cx="183355" cy="44484"/>
            </a:xfrm>
            <a:custGeom>
              <a:avLst/>
              <a:gdLst/>
              <a:ahLst/>
              <a:cxnLst/>
              <a:rect l="l" t="t" r="r" b="b"/>
              <a:pathLst>
                <a:path w="2267" h="550" extrusionOk="0">
                  <a:moveTo>
                    <a:pt x="1" y="1"/>
                  </a:moveTo>
                  <a:lnTo>
                    <a:pt x="1" y="549"/>
                  </a:lnTo>
                  <a:lnTo>
                    <a:pt x="2267" y="549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947;p41"/>
            <p:cNvSpPr/>
            <p:nvPr/>
          </p:nvSpPr>
          <p:spPr>
            <a:xfrm flipH="1">
              <a:off x="1253181" y="3449290"/>
              <a:ext cx="183274" cy="32837"/>
            </a:xfrm>
            <a:custGeom>
              <a:avLst/>
              <a:gdLst/>
              <a:ahLst/>
              <a:cxnLst/>
              <a:rect l="l" t="t" r="r" b="b"/>
              <a:pathLst>
                <a:path w="2266" h="406" extrusionOk="0">
                  <a:moveTo>
                    <a:pt x="0" y="1"/>
                  </a:moveTo>
                  <a:lnTo>
                    <a:pt x="0" y="406"/>
                  </a:lnTo>
                  <a:lnTo>
                    <a:pt x="2266" y="406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948;p41"/>
            <p:cNvSpPr/>
            <p:nvPr/>
          </p:nvSpPr>
          <p:spPr>
            <a:xfrm flipH="1">
              <a:off x="1046775" y="3449290"/>
              <a:ext cx="399385" cy="1327241"/>
            </a:xfrm>
            <a:custGeom>
              <a:avLst/>
              <a:gdLst/>
              <a:ahLst/>
              <a:cxnLst/>
              <a:rect l="l" t="t" r="r" b="b"/>
              <a:pathLst>
                <a:path w="4938" h="16410" extrusionOk="0">
                  <a:moveTo>
                    <a:pt x="1" y="1"/>
                  </a:moveTo>
                  <a:lnTo>
                    <a:pt x="4103" y="16410"/>
                  </a:lnTo>
                  <a:lnTo>
                    <a:pt x="4938" y="16410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949;p41"/>
            <p:cNvSpPr/>
            <p:nvPr/>
          </p:nvSpPr>
          <p:spPr>
            <a:xfrm flipH="1">
              <a:off x="1552106" y="3449290"/>
              <a:ext cx="493934" cy="1327241"/>
            </a:xfrm>
            <a:custGeom>
              <a:avLst/>
              <a:gdLst/>
              <a:ahLst/>
              <a:cxnLst/>
              <a:rect l="l" t="t" r="r" b="b"/>
              <a:pathLst>
                <a:path w="6107" h="16410" extrusionOk="0">
                  <a:moveTo>
                    <a:pt x="5391" y="1"/>
                  </a:moveTo>
                  <a:lnTo>
                    <a:pt x="0" y="16410"/>
                  </a:lnTo>
                  <a:lnTo>
                    <a:pt x="692" y="16410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0" name="Google Shape;950;p41"/>
            <p:cNvSpPr/>
            <p:nvPr/>
          </p:nvSpPr>
          <p:spPr>
            <a:xfrm flipH="1">
              <a:off x="1642775" y="4325047"/>
              <a:ext cx="239324" cy="44484"/>
            </a:xfrm>
            <a:custGeom>
              <a:avLst/>
              <a:gdLst/>
              <a:ahLst/>
              <a:cxnLst/>
              <a:rect l="l" t="t" r="r" b="b"/>
              <a:pathLst>
                <a:path w="2959" h="550" extrusionOk="0">
                  <a:moveTo>
                    <a:pt x="263" y="1"/>
                  </a:moveTo>
                  <a:cubicBezTo>
                    <a:pt x="144" y="1"/>
                    <a:pt x="1" y="120"/>
                    <a:pt x="1" y="263"/>
                  </a:cubicBezTo>
                  <a:cubicBezTo>
                    <a:pt x="1" y="430"/>
                    <a:pt x="120" y="549"/>
                    <a:pt x="263" y="549"/>
                  </a:cubicBezTo>
                  <a:lnTo>
                    <a:pt x="2696" y="549"/>
                  </a:lnTo>
                  <a:cubicBezTo>
                    <a:pt x="2839" y="549"/>
                    <a:pt x="2958" y="430"/>
                    <a:pt x="2958" y="263"/>
                  </a:cubicBezTo>
                  <a:cubicBezTo>
                    <a:pt x="2958" y="120"/>
                    <a:pt x="2839" y="1"/>
                    <a:pt x="2696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1" name="Google Shape;951;p41"/>
            <p:cNvSpPr/>
            <p:nvPr/>
          </p:nvSpPr>
          <p:spPr>
            <a:xfrm flipH="1">
              <a:off x="1727697" y="4604726"/>
              <a:ext cx="239243" cy="42543"/>
            </a:xfrm>
            <a:custGeom>
              <a:avLst/>
              <a:gdLst/>
              <a:ahLst/>
              <a:cxnLst/>
              <a:rect l="l" t="t" r="r" b="b"/>
              <a:pathLst>
                <a:path w="2958" h="526" extrusionOk="0">
                  <a:moveTo>
                    <a:pt x="286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06"/>
                    <a:pt x="119" y="526"/>
                    <a:pt x="286" y="526"/>
                  </a:cubicBezTo>
                  <a:lnTo>
                    <a:pt x="2695" y="526"/>
                  </a:lnTo>
                  <a:cubicBezTo>
                    <a:pt x="2838" y="526"/>
                    <a:pt x="2958" y="406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2" name="Google Shape;952;p41"/>
            <p:cNvSpPr/>
            <p:nvPr/>
          </p:nvSpPr>
          <p:spPr>
            <a:xfrm flipH="1">
              <a:off x="1546367" y="4037603"/>
              <a:ext cx="239243" cy="44484"/>
            </a:xfrm>
            <a:custGeom>
              <a:avLst/>
              <a:gdLst/>
              <a:ahLst/>
              <a:cxnLst/>
              <a:rect l="l" t="t" r="r" b="b"/>
              <a:pathLst>
                <a:path w="2958" h="550" extrusionOk="0">
                  <a:moveTo>
                    <a:pt x="263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30"/>
                    <a:pt x="119" y="549"/>
                    <a:pt x="263" y="549"/>
                  </a:cubicBezTo>
                  <a:lnTo>
                    <a:pt x="2695" y="549"/>
                  </a:lnTo>
                  <a:cubicBezTo>
                    <a:pt x="2838" y="549"/>
                    <a:pt x="2958" y="430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3" name="Google Shape;953;p41"/>
            <p:cNvSpPr/>
            <p:nvPr/>
          </p:nvSpPr>
          <p:spPr>
            <a:xfrm flipH="1">
              <a:off x="1465326" y="3742476"/>
              <a:ext cx="225817" cy="42543"/>
            </a:xfrm>
            <a:custGeom>
              <a:avLst/>
              <a:gdLst/>
              <a:ahLst/>
              <a:cxnLst/>
              <a:rect l="l" t="t" r="r" b="b"/>
              <a:pathLst>
                <a:path w="2792" h="526" extrusionOk="0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06"/>
                    <a:pt x="120" y="526"/>
                    <a:pt x="263" y="526"/>
                  </a:cubicBezTo>
                  <a:lnTo>
                    <a:pt x="2529" y="526"/>
                  </a:lnTo>
                  <a:cubicBezTo>
                    <a:pt x="2672" y="526"/>
                    <a:pt x="2791" y="406"/>
                    <a:pt x="2791" y="263"/>
                  </a:cubicBezTo>
                  <a:cubicBezTo>
                    <a:pt x="2791" y="120"/>
                    <a:pt x="2672" y="1"/>
                    <a:pt x="2529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4" name="Google Shape;954;p41"/>
            <p:cNvSpPr/>
            <p:nvPr/>
          </p:nvSpPr>
          <p:spPr>
            <a:xfrm flipH="1">
              <a:off x="1421005" y="3449290"/>
              <a:ext cx="183274" cy="42543"/>
            </a:xfrm>
            <a:custGeom>
              <a:avLst/>
              <a:gdLst/>
              <a:ahLst/>
              <a:cxnLst/>
              <a:rect l="l" t="t" r="r" b="b"/>
              <a:pathLst>
                <a:path w="2266" h="526" extrusionOk="0">
                  <a:moveTo>
                    <a:pt x="119" y="1"/>
                  </a:moveTo>
                  <a:cubicBezTo>
                    <a:pt x="24" y="72"/>
                    <a:pt x="0" y="120"/>
                    <a:pt x="0" y="239"/>
                  </a:cubicBezTo>
                  <a:cubicBezTo>
                    <a:pt x="0" y="406"/>
                    <a:pt x="119" y="525"/>
                    <a:pt x="262" y="525"/>
                  </a:cubicBezTo>
                  <a:lnTo>
                    <a:pt x="1980" y="525"/>
                  </a:lnTo>
                  <a:cubicBezTo>
                    <a:pt x="2147" y="525"/>
                    <a:pt x="2266" y="406"/>
                    <a:pt x="2266" y="239"/>
                  </a:cubicBezTo>
                  <a:cubicBezTo>
                    <a:pt x="2266" y="120"/>
                    <a:pt x="2242" y="48"/>
                    <a:pt x="2147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5" name="Google Shape;955;p41"/>
            <p:cNvSpPr/>
            <p:nvPr/>
          </p:nvSpPr>
          <p:spPr>
            <a:xfrm flipH="1">
              <a:off x="1380482" y="3449290"/>
              <a:ext cx="407069" cy="1327241"/>
            </a:xfrm>
            <a:custGeom>
              <a:avLst/>
              <a:gdLst/>
              <a:ahLst/>
              <a:cxnLst/>
              <a:rect l="l" t="t" r="r" b="b"/>
              <a:pathLst>
                <a:path w="5033" h="16410" extrusionOk="0">
                  <a:moveTo>
                    <a:pt x="4174" y="1"/>
                  </a:moveTo>
                  <a:lnTo>
                    <a:pt x="0" y="16410"/>
                  </a:lnTo>
                  <a:lnTo>
                    <a:pt x="1050" y="16410"/>
                  </a:lnTo>
                  <a:lnTo>
                    <a:pt x="5033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6" name="Google Shape;956;p41"/>
            <p:cNvSpPr/>
            <p:nvPr/>
          </p:nvSpPr>
          <p:spPr>
            <a:xfrm flipH="1">
              <a:off x="765154" y="3449290"/>
              <a:ext cx="513184" cy="1327241"/>
            </a:xfrm>
            <a:custGeom>
              <a:avLst/>
              <a:gdLst/>
              <a:ahLst/>
              <a:cxnLst/>
              <a:rect l="l" t="t" r="r" b="b"/>
              <a:pathLst>
                <a:path w="6345" h="16410" extrusionOk="0">
                  <a:moveTo>
                    <a:pt x="1" y="1"/>
                  </a:moveTo>
                  <a:lnTo>
                    <a:pt x="5415" y="16410"/>
                  </a:lnTo>
                  <a:lnTo>
                    <a:pt x="6345" y="16410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7" name="Google Shape;957;p41"/>
            <p:cNvSpPr/>
            <p:nvPr/>
          </p:nvSpPr>
          <p:spPr>
            <a:xfrm flipH="1">
              <a:off x="1195270" y="3449290"/>
              <a:ext cx="339615" cy="38661"/>
            </a:xfrm>
            <a:custGeom>
              <a:avLst/>
              <a:gdLst/>
              <a:ahLst/>
              <a:cxnLst/>
              <a:rect l="l" t="t" r="r" b="b"/>
              <a:pathLst>
                <a:path w="419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4198" y="478"/>
                  </a:lnTo>
                  <a:lnTo>
                    <a:pt x="4031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958" name="Google Shape;958;p41"/>
            <p:cNvGrpSpPr/>
            <p:nvPr/>
          </p:nvGrpSpPr>
          <p:grpSpPr>
            <a:xfrm rot="-322248">
              <a:off x="1765324" y="2497242"/>
              <a:ext cx="1609460" cy="718957"/>
              <a:chOff x="1715731" y="2610679"/>
              <a:chExt cx="1609476" cy="718964"/>
            </a:xfrm>
          </p:grpSpPr>
          <p:sp>
            <p:nvSpPr>
              <p:cNvPr id="959" name="Google Shape;959;p41"/>
              <p:cNvSpPr/>
              <p:nvPr/>
            </p:nvSpPr>
            <p:spPr>
              <a:xfrm>
                <a:off x="1715731" y="2610679"/>
                <a:ext cx="1609476" cy="718964"/>
              </a:xfrm>
              <a:custGeom>
                <a:avLst/>
                <a:gdLst/>
                <a:ahLst/>
                <a:cxnLst/>
                <a:rect l="l" t="t" r="r" b="b"/>
                <a:pathLst>
                  <a:path w="38495" h="17197" extrusionOk="0">
                    <a:moveTo>
                      <a:pt x="454" y="1"/>
                    </a:moveTo>
                    <a:cubicBezTo>
                      <a:pt x="215" y="1"/>
                      <a:pt x="24" y="168"/>
                      <a:pt x="24" y="406"/>
                    </a:cubicBezTo>
                    <a:lnTo>
                      <a:pt x="24" y="16768"/>
                    </a:lnTo>
                    <a:cubicBezTo>
                      <a:pt x="1" y="17006"/>
                      <a:pt x="215" y="17197"/>
                      <a:pt x="454" y="17197"/>
                    </a:cubicBezTo>
                    <a:lnTo>
                      <a:pt x="38066" y="17197"/>
                    </a:lnTo>
                    <a:cubicBezTo>
                      <a:pt x="38304" y="17197"/>
                      <a:pt x="38495" y="17006"/>
                      <a:pt x="38495" y="16768"/>
                    </a:cubicBezTo>
                    <a:lnTo>
                      <a:pt x="38495" y="406"/>
                    </a:lnTo>
                    <a:cubicBezTo>
                      <a:pt x="38495" y="168"/>
                      <a:pt x="38304" y="1"/>
                      <a:pt x="38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0" name="Google Shape;960;p41"/>
              <p:cNvSpPr/>
              <p:nvPr/>
            </p:nvSpPr>
            <p:spPr>
              <a:xfrm>
                <a:off x="2217322" y="2747303"/>
                <a:ext cx="351037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311" extrusionOk="0">
                    <a:moveTo>
                      <a:pt x="143" y="0"/>
                    </a:moveTo>
                    <a:cubicBezTo>
                      <a:pt x="48" y="0"/>
                      <a:pt x="0" y="72"/>
                      <a:pt x="0" y="143"/>
                    </a:cubicBezTo>
                    <a:cubicBezTo>
                      <a:pt x="0" y="239"/>
                      <a:pt x="48" y="310"/>
                      <a:pt x="143" y="310"/>
                    </a:cubicBezTo>
                    <a:lnTo>
                      <a:pt x="8252" y="310"/>
                    </a:lnTo>
                    <a:cubicBezTo>
                      <a:pt x="8348" y="310"/>
                      <a:pt x="8396" y="239"/>
                      <a:pt x="8396" y="143"/>
                    </a:cubicBezTo>
                    <a:cubicBezTo>
                      <a:pt x="8396" y="72"/>
                      <a:pt x="8348" y="0"/>
                      <a:pt x="8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2210340" y="2914823"/>
                <a:ext cx="485665" cy="11999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87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448" y="286"/>
                    </a:lnTo>
                    <a:cubicBezTo>
                      <a:pt x="11544" y="286"/>
                      <a:pt x="11615" y="239"/>
                      <a:pt x="11615" y="143"/>
                    </a:cubicBezTo>
                    <a:cubicBezTo>
                      <a:pt x="11615" y="48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2820594" y="2914823"/>
                <a:ext cx="322146" cy="11999"/>
              </a:xfrm>
              <a:custGeom>
                <a:avLst/>
                <a:gdLst/>
                <a:ahLst/>
                <a:cxnLst/>
                <a:rect l="l" t="t" r="r" b="b"/>
                <a:pathLst>
                  <a:path w="7705" h="287" extrusionOk="0">
                    <a:moveTo>
                      <a:pt x="144" y="0"/>
                    </a:moveTo>
                    <a:cubicBezTo>
                      <a:pt x="48" y="0"/>
                      <a:pt x="1" y="48"/>
                      <a:pt x="1" y="143"/>
                    </a:cubicBezTo>
                    <a:cubicBezTo>
                      <a:pt x="1" y="239"/>
                      <a:pt x="48" y="286"/>
                      <a:pt x="144" y="286"/>
                    </a:cubicBezTo>
                    <a:lnTo>
                      <a:pt x="7561" y="286"/>
                    </a:lnTo>
                    <a:cubicBezTo>
                      <a:pt x="7657" y="286"/>
                      <a:pt x="7704" y="239"/>
                      <a:pt x="7704" y="143"/>
                    </a:cubicBezTo>
                    <a:cubicBezTo>
                      <a:pt x="7704" y="48"/>
                      <a:pt x="7657" y="0"/>
                      <a:pt x="7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2533403" y="3131172"/>
                <a:ext cx="609339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14574" h="311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311"/>
                      <a:pt x="144" y="311"/>
                    </a:cubicBezTo>
                    <a:lnTo>
                      <a:pt x="14430" y="311"/>
                    </a:lnTo>
                    <a:cubicBezTo>
                      <a:pt x="14526" y="311"/>
                      <a:pt x="14573" y="239"/>
                      <a:pt x="14573" y="144"/>
                    </a:cubicBezTo>
                    <a:cubicBezTo>
                      <a:pt x="14573" y="72"/>
                      <a:pt x="14526" y="1"/>
                      <a:pt x="144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2658080" y="3027491"/>
                <a:ext cx="484662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11592" h="311" extrusionOk="0">
                    <a:moveTo>
                      <a:pt x="143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11448" y="310"/>
                    </a:lnTo>
                    <a:cubicBezTo>
                      <a:pt x="11544" y="310"/>
                      <a:pt x="11591" y="215"/>
                      <a:pt x="11591" y="167"/>
                    </a:cubicBezTo>
                    <a:cubicBezTo>
                      <a:pt x="11591" y="72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2210340" y="3027491"/>
                <a:ext cx="323108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311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67" y="310"/>
                    </a:cubicBezTo>
                    <a:lnTo>
                      <a:pt x="7585" y="310"/>
                    </a:lnTo>
                    <a:cubicBezTo>
                      <a:pt x="7680" y="310"/>
                      <a:pt x="7728" y="215"/>
                      <a:pt x="7728" y="167"/>
                    </a:cubicBezTo>
                    <a:cubicBezTo>
                      <a:pt x="7728" y="72"/>
                      <a:pt x="7680" y="0"/>
                      <a:pt x="75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2210340" y="3131172"/>
                <a:ext cx="203447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311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311"/>
                      <a:pt x="167" y="311"/>
                    </a:cubicBezTo>
                    <a:lnTo>
                      <a:pt x="4723" y="311"/>
                    </a:lnTo>
                    <a:cubicBezTo>
                      <a:pt x="4818" y="311"/>
                      <a:pt x="4866" y="239"/>
                      <a:pt x="4866" y="144"/>
                    </a:cubicBezTo>
                    <a:cubicBezTo>
                      <a:pt x="4866" y="72"/>
                      <a:pt x="4818" y="1"/>
                      <a:pt x="47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1884266" y="2833049"/>
                <a:ext cx="81780" cy="8378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2004" extrusionOk="0">
                    <a:moveTo>
                      <a:pt x="692" y="0"/>
                    </a:moveTo>
                    <a:cubicBezTo>
                      <a:pt x="286" y="0"/>
                      <a:pt x="0" y="310"/>
                      <a:pt x="0" y="692"/>
                    </a:cubicBezTo>
                    <a:lnTo>
                      <a:pt x="0" y="1884"/>
                    </a:lnTo>
                    <a:cubicBezTo>
                      <a:pt x="0" y="1956"/>
                      <a:pt x="48" y="2004"/>
                      <a:pt x="119" y="2004"/>
                    </a:cubicBezTo>
                    <a:cubicBezTo>
                      <a:pt x="167" y="2004"/>
                      <a:pt x="239" y="1956"/>
                      <a:pt x="239" y="1884"/>
                    </a:cubicBezTo>
                    <a:lnTo>
                      <a:pt x="239" y="692"/>
                    </a:lnTo>
                    <a:cubicBezTo>
                      <a:pt x="239" y="453"/>
                      <a:pt x="406" y="239"/>
                      <a:pt x="692" y="239"/>
                    </a:cubicBezTo>
                    <a:lnTo>
                      <a:pt x="1384" y="239"/>
                    </a:lnTo>
                    <a:cubicBezTo>
                      <a:pt x="1574" y="239"/>
                      <a:pt x="1717" y="406"/>
                      <a:pt x="1717" y="573"/>
                    </a:cubicBezTo>
                    <a:lnTo>
                      <a:pt x="1717" y="1884"/>
                    </a:lnTo>
                    <a:cubicBezTo>
                      <a:pt x="1717" y="1956"/>
                      <a:pt x="1789" y="2004"/>
                      <a:pt x="1837" y="2004"/>
                    </a:cubicBezTo>
                    <a:cubicBezTo>
                      <a:pt x="1908" y="2004"/>
                      <a:pt x="1932" y="1956"/>
                      <a:pt x="1956" y="1884"/>
                    </a:cubicBezTo>
                    <a:lnTo>
                      <a:pt x="1956" y="573"/>
                    </a:lnTo>
                    <a:cubicBezTo>
                      <a:pt x="1956" y="239"/>
                      <a:pt x="1694" y="0"/>
                      <a:pt x="1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1761596" y="2797137"/>
                <a:ext cx="314160" cy="314142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7514" extrusionOk="0">
                    <a:moveTo>
                      <a:pt x="3769" y="1"/>
                    </a:moveTo>
                    <a:cubicBezTo>
                      <a:pt x="1694" y="1"/>
                      <a:pt x="1" y="1694"/>
                      <a:pt x="1" y="3745"/>
                    </a:cubicBezTo>
                    <a:cubicBezTo>
                      <a:pt x="1" y="5820"/>
                      <a:pt x="1694" y="7514"/>
                      <a:pt x="3769" y="7514"/>
                    </a:cubicBezTo>
                    <a:cubicBezTo>
                      <a:pt x="5844" y="7514"/>
                      <a:pt x="7514" y="5820"/>
                      <a:pt x="7514" y="3745"/>
                    </a:cubicBezTo>
                    <a:cubicBezTo>
                      <a:pt x="7514" y="1694"/>
                      <a:pt x="5844" y="1"/>
                      <a:pt x="3769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1836394" y="2874939"/>
                <a:ext cx="173553" cy="174505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4174" extrusionOk="0">
                    <a:moveTo>
                      <a:pt x="3387" y="191"/>
                    </a:moveTo>
                    <a:cubicBezTo>
                      <a:pt x="3435" y="191"/>
                      <a:pt x="3459" y="215"/>
                      <a:pt x="3459" y="262"/>
                    </a:cubicBezTo>
                    <a:lnTo>
                      <a:pt x="3936" y="3840"/>
                    </a:lnTo>
                    <a:cubicBezTo>
                      <a:pt x="3936" y="3864"/>
                      <a:pt x="3912" y="3888"/>
                      <a:pt x="3912" y="3888"/>
                    </a:cubicBezTo>
                    <a:cubicBezTo>
                      <a:pt x="3912" y="3888"/>
                      <a:pt x="3888" y="3935"/>
                      <a:pt x="3864" y="3935"/>
                    </a:cubicBezTo>
                    <a:lnTo>
                      <a:pt x="334" y="3935"/>
                    </a:lnTo>
                    <a:cubicBezTo>
                      <a:pt x="310" y="3935"/>
                      <a:pt x="287" y="3888"/>
                      <a:pt x="287" y="3888"/>
                    </a:cubicBezTo>
                    <a:cubicBezTo>
                      <a:pt x="239" y="3888"/>
                      <a:pt x="239" y="3864"/>
                      <a:pt x="239" y="3840"/>
                    </a:cubicBezTo>
                    <a:lnTo>
                      <a:pt x="716" y="262"/>
                    </a:lnTo>
                    <a:cubicBezTo>
                      <a:pt x="764" y="239"/>
                      <a:pt x="787" y="191"/>
                      <a:pt x="811" y="191"/>
                    </a:cubicBezTo>
                    <a:close/>
                    <a:moveTo>
                      <a:pt x="811" y="0"/>
                    </a:moveTo>
                    <a:cubicBezTo>
                      <a:pt x="668" y="0"/>
                      <a:pt x="549" y="119"/>
                      <a:pt x="525" y="262"/>
                    </a:cubicBezTo>
                    <a:lnTo>
                      <a:pt x="48" y="3840"/>
                    </a:lnTo>
                    <a:cubicBezTo>
                      <a:pt x="0" y="3935"/>
                      <a:pt x="48" y="4007"/>
                      <a:pt x="96" y="4078"/>
                    </a:cubicBezTo>
                    <a:cubicBezTo>
                      <a:pt x="144" y="4126"/>
                      <a:pt x="239" y="4174"/>
                      <a:pt x="334" y="4174"/>
                    </a:cubicBezTo>
                    <a:lnTo>
                      <a:pt x="3864" y="4174"/>
                    </a:lnTo>
                    <a:cubicBezTo>
                      <a:pt x="3936" y="4174"/>
                      <a:pt x="4031" y="4126"/>
                      <a:pt x="4103" y="4078"/>
                    </a:cubicBezTo>
                    <a:cubicBezTo>
                      <a:pt x="4150" y="4007"/>
                      <a:pt x="4150" y="3935"/>
                      <a:pt x="4150" y="3840"/>
                    </a:cubicBezTo>
                    <a:lnTo>
                      <a:pt x="3673" y="262"/>
                    </a:lnTo>
                    <a:cubicBezTo>
                      <a:pt x="3650" y="119"/>
                      <a:pt x="3530" y="0"/>
                      <a:pt x="33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1883263" y="2931754"/>
                <a:ext cx="82784" cy="9992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239" extrusionOk="0">
                    <a:moveTo>
                      <a:pt x="120" y="0"/>
                    </a:moveTo>
                    <a:cubicBezTo>
                      <a:pt x="48" y="0"/>
                      <a:pt x="0" y="72"/>
                      <a:pt x="0" y="120"/>
                    </a:cubicBezTo>
                    <a:cubicBezTo>
                      <a:pt x="0" y="191"/>
                      <a:pt x="48" y="239"/>
                      <a:pt x="120" y="239"/>
                    </a:cubicBezTo>
                    <a:lnTo>
                      <a:pt x="1861" y="239"/>
                    </a:lnTo>
                    <a:cubicBezTo>
                      <a:pt x="1932" y="239"/>
                      <a:pt x="1956" y="191"/>
                      <a:pt x="1980" y="120"/>
                    </a:cubicBezTo>
                    <a:cubicBezTo>
                      <a:pt x="1980" y="72"/>
                      <a:pt x="1932" y="0"/>
                      <a:pt x="1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971" name="Google Shape;971;p41"/>
            <p:cNvSpPr/>
            <p:nvPr/>
          </p:nvSpPr>
          <p:spPr>
            <a:xfrm flipH="1">
              <a:off x="1494281" y="2119478"/>
              <a:ext cx="212229" cy="286558"/>
            </a:xfrm>
            <a:custGeom>
              <a:avLst/>
              <a:gdLst/>
              <a:ahLst/>
              <a:cxnLst/>
              <a:rect l="l" t="t" r="r" b="b"/>
              <a:pathLst>
                <a:path w="2624" h="3543" extrusionOk="0">
                  <a:moveTo>
                    <a:pt x="477" y="1"/>
                  </a:moveTo>
                  <a:cubicBezTo>
                    <a:pt x="351" y="1"/>
                    <a:pt x="229" y="58"/>
                    <a:pt x="119" y="200"/>
                  </a:cubicBezTo>
                  <a:cubicBezTo>
                    <a:pt x="0" y="343"/>
                    <a:pt x="0" y="534"/>
                    <a:pt x="48" y="677"/>
                  </a:cubicBezTo>
                  <a:cubicBezTo>
                    <a:pt x="191" y="1345"/>
                    <a:pt x="1598" y="3420"/>
                    <a:pt x="1598" y="3420"/>
                  </a:cubicBezTo>
                  <a:cubicBezTo>
                    <a:pt x="1598" y="3420"/>
                    <a:pt x="2248" y="3542"/>
                    <a:pt x="2423" y="3542"/>
                  </a:cubicBezTo>
                  <a:cubicBezTo>
                    <a:pt x="2438" y="3542"/>
                    <a:pt x="2449" y="3541"/>
                    <a:pt x="2457" y="3539"/>
                  </a:cubicBezTo>
                  <a:cubicBezTo>
                    <a:pt x="2457" y="3539"/>
                    <a:pt x="2624" y="3253"/>
                    <a:pt x="2600" y="2943"/>
                  </a:cubicBezTo>
                  <a:cubicBezTo>
                    <a:pt x="2552" y="2538"/>
                    <a:pt x="2361" y="2108"/>
                    <a:pt x="2147" y="1727"/>
                  </a:cubicBezTo>
                  <a:cubicBezTo>
                    <a:pt x="1980" y="1417"/>
                    <a:pt x="1765" y="1131"/>
                    <a:pt x="1526" y="820"/>
                  </a:cubicBezTo>
                  <a:cubicBezTo>
                    <a:pt x="1361" y="637"/>
                    <a:pt x="899" y="1"/>
                    <a:pt x="477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2" name="Google Shape;972;p41"/>
            <p:cNvSpPr/>
            <p:nvPr/>
          </p:nvSpPr>
          <p:spPr>
            <a:xfrm flipH="1">
              <a:off x="1698744" y="2482867"/>
              <a:ext cx="133209" cy="118408"/>
            </a:xfrm>
            <a:custGeom>
              <a:avLst/>
              <a:gdLst/>
              <a:ahLst/>
              <a:cxnLst/>
              <a:rect l="l" t="t" r="r" b="b"/>
              <a:pathLst>
                <a:path w="1647" h="1464" extrusionOk="0">
                  <a:moveTo>
                    <a:pt x="1360" y="0"/>
                  </a:moveTo>
                  <a:lnTo>
                    <a:pt x="549" y="215"/>
                  </a:lnTo>
                  <a:cubicBezTo>
                    <a:pt x="525" y="215"/>
                    <a:pt x="478" y="239"/>
                    <a:pt x="454" y="263"/>
                  </a:cubicBezTo>
                  <a:lnTo>
                    <a:pt x="1" y="1312"/>
                  </a:lnTo>
                  <a:lnTo>
                    <a:pt x="1" y="1360"/>
                  </a:lnTo>
                  <a:cubicBezTo>
                    <a:pt x="1" y="1433"/>
                    <a:pt x="56" y="1464"/>
                    <a:pt x="125" y="1464"/>
                  </a:cubicBezTo>
                  <a:cubicBezTo>
                    <a:pt x="147" y="1464"/>
                    <a:pt x="169" y="1461"/>
                    <a:pt x="192" y="1455"/>
                  </a:cubicBezTo>
                  <a:lnTo>
                    <a:pt x="311" y="1408"/>
                  </a:lnTo>
                  <a:cubicBezTo>
                    <a:pt x="335" y="1408"/>
                    <a:pt x="335" y="1384"/>
                    <a:pt x="358" y="1336"/>
                  </a:cubicBezTo>
                  <a:lnTo>
                    <a:pt x="525" y="978"/>
                  </a:lnTo>
                  <a:cubicBezTo>
                    <a:pt x="525" y="954"/>
                    <a:pt x="549" y="954"/>
                    <a:pt x="573" y="931"/>
                  </a:cubicBezTo>
                  <a:cubicBezTo>
                    <a:pt x="716" y="859"/>
                    <a:pt x="1193" y="692"/>
                    <a:pt x="1599" y="454"/>
                  </a:cubicBezTo>
                  <a:cubicBezTo>
                    <a:pt x="1646" y="430"/>
                    <a:pt x="1646" y="358"/>
                    <a:pt x="1623" y="311"/>
                  </a:cubicBezTo>
                  <a:lnTo>
                    <a:pt x="1432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3" name="Google Shape;973;p41"/>
            <p:cNvSpPr/>
            <p:nvPr/>
          </p:nvSpPr>
          <p:spPr>
            <a:xfrm flipH="1">
              <a:off x="1505846" y="2361872"/>
              <a:ext cx="250890" cy="181009"/>
            </a:xfrm>
            <a:custGeom>
              <a:avLst/>
              <a:gdLst/>
              <a:ahLst/>
              <a:cxnLst/>
              <a:rect l="l" t="t" r="r" b="b"/>
              <a:pathLst>
                <a:path w="3102" h="2238" extrusionOk="0">
                  <a:moveTo>
                    <a:pt x="2444" y="0"/>
                  </a:moveTo>
                  <a:cubicBezTo>
                    <a:pt x="2380" y="0"/>
                    <a:pt x="2313" y="13"/>
                    <a:pt x="2243" y="42"/>
                  </a:cubicBezTo>
                  <a:cubicBezTo>
                    <a:pt x="1694" y="256"/>
                    <a:pt x="1456" y="614"/>
                    <a:pt x="1" y="1449"/>
                  </a:cubicBezTo>
                  <a:lnTo>
                    <a:pt x="502" y="2236"/>
                  </a:lnTo>
                  <a:cubicBezTo>
                    <a:pt x="502" y="2237"/>
                    <a:pt x="503" y="2237"/>
                    <a:pt x="505" y="2237"/>
                  </a:cubicBezTo>
                  <a:cubicBezTo>
                    <a:pt x="597" y="2237"/>
                    <a:pt x="2868" y="1126"/>
                    <a:pt x="3101" y="519"/>
                  </a:cubicBezTo>
                  <a:cubicBezTo>
                    <a:pt x="3101" y="519"/>
                    <a:pt x="2851" y="0"/>
                    <a:pt x="2444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EB7E55-B833-4CCE-BF8E-57BBC4B45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27" y="556591"/>
            <a:ext cx="12032974" cy="5698435"/>
          </a:xfrm>
        </p:spPr>
        <p:txBody>
          <a:bodyPr/>
          <a:lstStyle/>
          <a:p>
            <a:r>
              <a:rPr lang="en-US" sz="2400" b="1" i="0" u="none" strike="noStrike" dirty="0">
                <a:effectLst/>
                <a:latin typeface="Lato" panose="020F0502020204030203" pitchFamily="34" charset="0"/>
              </a:rPr>
              <a:t>Recommended Analysis</a:t>
            </a:r>
          </a:p>
          <a:p>
            <a:r>
              <a:rPr lang="en-US" sz="2400" b="0" i="0" u="none" strike="noStrike" dirty="0">
                <a:effectLst/>
                <a:latin typeface="Lato" panose="020F0502020204030203" pitchFamily="34" charset="0"/>
              </a:rPr>
              <a:t> 5 Out of the 3 customer statuses, stayed, churned, and joined, which has the highest %?</a:t>
            </a:r>
          </a:p>
          <a:p>
            <a:endParaRPr lang="en-US" b="1" dirty="0">
              <a:effectLst/>
            </a:endParaRPr>
          </a:p>
          <a:p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D2D625-482D-480A-BD0E-54037F2EE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5912"/>
              </p:ext>
            </p:extLst>
          </p:nvPr>
        </p:nvGraphicFramePr>
        <p:xfrm>
          <a:off x="556592" y="1855304"/>
          <a:ext cx="11211337" cy="3326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8423">
                  <a:extLst>
                    <a:ext uri="{9D8B030D-6E8A-4147-A177-3AD203B41FA5}">
                      <a16:colId xmlns:a16="http://schemas.microsoft.com/office/drawing/2014/main" val="2975173959"/>
                    </a:ext>
                  </a:extLst>
                </a:gridCol>
                <a:gridCol w="4317356">
                  <a:extLst>
                    <a:ext uri="{9D8B030D-6E8A-4147-A177-3AD203B41FA5}">
                      <a16:colId xmlns:a16="http://schemas.microsoft.com/office/drawing/2014/main" val="3278641464"/>
                    </a:ext>
                  </a:extLst>
                </a:gridCol>
                <a:gridCol w="4515558">
                  <a:extLst>
                    <a:ext uri="{9D8B030D-6E8A-4147-A177-3AD203B41FA5}">
                      <a16:colId xmlns:a16="http://schemas.microsoft.com/office/drawing/2014/main" val="1243998904"/>
                    </a:ext>
                  </a:extLst>
                </a:gridCol>
              </a:tblGrid>
              <a:tr h="66525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Customer Status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Count of Customer Status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Percentage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0402807"/>
                  </a:ext>
                </a:extLst>
              </a:tr>
              <a:tr h="66525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Churned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1869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26.54%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1085437"/>
                  </a:ext>
                </a:extLst>
              </a:tr>
              <a:tr h="66525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Joined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454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6.45%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6764046"/>
                  </a:ext>
                </a:extLst>
              </a:tr>
              <a:tr h="66525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Stayed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4720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67.02%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641158"/>
                  </a:ext>
                </a:extLst>
              </a:tr>
              <a:tr h="66525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Grand Total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7043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100.00%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975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3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EB7E55-B833-4CCE-BF8E-57BBC4B45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21" y="834887"/>
            <a:ext cx="11516139" cy="5380383"/>
          </a:xfrm>
        </p:spPr>
        <p:txBody>
          <a:bodyPr/>
          <a:lstStyle/>
          <a:p>
            <a:r>
              <a:rPr lang="en-US" sz="2400" b="1" i="0" u="none" strike="noStrike" dirty="0">
                <a:effectLst/>
                <a:latin typeface="Lato" panose="020F0502020204030203" pitchFamily="34" charset="0"/>
              </a:rPr>
              <a:t>Recommended Analysis</a:t>
            </a:r>
            <a:endParaRPr lang="en-US" b="1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effectLst/>
                <a:latin typeface="Lato" panose="020F0502020204030203" pitchFamily="34" charset="0"/>
              </a:rPr>
              <a:t>6 What payment method was preferred by churned users?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effectLst/>
              <a:latin typeface="Lato" panose="020F0502020204030203" pitchFamily="34" charset="0"/>
            </a:endParaRPr>
          </a:p>
          <a:p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831A1D-6665-4A07-A160-7DEEA3BC0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85059"/>
              </p:ext>
            </p:extLst>
          </p:nvPr>
        </p:nvGraphicFramePr>
        <p:xfrm>
          <a:off x="1245704" y="2372139"/>
          <a:ext cx="10031896" cy="32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736">
                  <a:extLst>
                    <a:ext uri="{9D8B030D-6E8A-4147-A177-3AD203B41FA5}">
                      <a16:colId xmlns:a16="http://schemas.microsoft.com/office/drawing/2014/main" val="3545436794"/>
                    </a:ext>
                  </a:extLst>
                </a:gridCol>
                <a:gridCol w="6084160">
                  <a:extLst>
                    <a:ext uri="{9D8B030D-6E8A-4147-A177-3AD203B41FA5}">
                      <a16:colId xmlns:a16="http://schemas.microsoft.com/office/drawing/2014/main" val="3056353722"/>
                    </a:ext>
                  </a:extLst>
                </a:gridCol>
              </a:tblGrid>
              <a:tr h="6440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Payment Method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Count of Payment Method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220014"/>
                  </a:ext>
                </a:extLst>
              </a:tr>
              <a:tr h="6440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Bank Withdrawal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1329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8299333"/>
                  </a:ext>
                </a:extLst>
              </a:tr>
              <a:tr h="6440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Credit Card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398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5998335"/>
                  </a:ext>
                </a:extLst>
              </a:tr>
              <a:tr h="6440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Mailed Check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142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4571013"/>
                  </a:ext>
                </a:extLst>
              </a:tr>
              <a:tr h="6440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Grand Total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1869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3759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0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EB7E55-B833-4CCE-BF8E-57BBC4B45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617" y="265043"/>
            <a:ext cx="11078818" cy="5950227"/>
          </a:xfrm>
        </p:spPr>
        <p:txBody>
          <a:bodyPr/>
          <a:lstStyle/>
          <a:p>
            <a:r>
              <a:rPr lang="en-US" sz="2400" b="1" i="0" u="none" strike="noStrike" dirty="0">
                <a:effectLst/>
                <a:latin typeface="Lato" panose="020F0502020204030203" pitchFamily="34" charset="0"/>
              </a:rPr>
              <a:t>Recommended Analysis</a:t>
            </a:r>
          </a:p>
          <a:p>
            <a:r>
              <a:rPr lang="en-US" sz="2400" b="0" i="0" u="none" strike="noStrike" dirty="0">
                <a:effectLst/>
                <a:latin typeface="Lato" panose="020F0502020204030203" pitchFamily="34" charset="0"/>
              </a:rPr>
              <a:t>7 What are the top 12 cities that churned?</a:t>
            </a:r>
          </a:p>
          <a:p>
            <a:endParaRPr lang="en-US" sz="2400" b="0" i="0" u="none" strike="noStrike" dirty="0">
              <a:effectLst/>
              <a:latin typeface="Lato" panose="020F0502020204030203" pitchFamily="34" charset="0"/>
            </a:endParaRPr>
          </a:p>
          <a:p>
            <a:endParaRPr lang="en-US" b="1" dirty="0">
              <a:effectLst/>
            </a:endParaRPr>
          </a:p>
          <a:p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757913-838F-4222-AB5D-AC2CCD7C0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60565"/>
              </p:ext>
            </p:extLst>
          </p:nvPr>
        </p:nvGraphicFramePr>
        <p:xfrm>
          <a:off x="92765" y="1749286"/>
          <a:ext cx="3352800" cy="4465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7094">
                  <a:extLst>
                    <a:ext uri="{9D8B030D-6E8A-4147-A177-3AD203B41FA5}">
                      <a16:colId xmlns:a16="http://schemas.microsoft.com/office/drawing/2014/main" val="4048535000"/>
                    </a:ext>
                  </a:extLst>
                </a:gridCol>
                <a:gridCol w="1485706">
                  <a:extLst>
                    <a:ext uri="{9D8B030D-6E8A-4147-A177-3AD203B41FA5}">
                      <a16:colId xmlns:a16="http://schemas.microsoft.com/office/drawing/2014/main" val="2323532536"/>
                    </a:ext>
                  </a:extLst>
                </a:gridCol>
              </a:tblGrid>
              <a:tr h="31899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City</a:t>
                      </a:r>
                      <a:endParaRPr lang="en-IN" sz="2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Count of City</a:t>
                      </a:r>
                      <a:endParaRPr lang="en-IN" sz="2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519308"/>
                  </a:ext>
                </a:extLst>
              </a:tr>
              <a:tr h="31899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San Diego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185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1250957"/>
                  </a:ext>
                </a:extLst>
              </a:tr>
              <a:tr h="31899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Los Angeles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2044134"/>
                  </a:ext>
                </a:extLst>
              </a:tr>
              <a:tr h="31899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San Francisco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9060600"/>
                  </a:ext>
                </a:extLst>
              </a:tr>
              <a:tr h="31899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San Jose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8903459"/>
                  </a:ext>
                </a:extLst>
              </a:tr>
              <a:tr h="31899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Sacramento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0417495"/>
                  </a:ext>
                </a:extLst>
              </a:tr>
              <a:tr h="31899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Fallbrook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5200200"/>
                  </a:ext>
                </a:extLst>
              </a:tr>
              <a:tr h="31899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Temecula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5158327"/>
                  </a:ext>
                </a:extLst>
              </a:tr>
              <a:tr h="31899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Escondido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6215177"/>
                  </a:ext>
                </a:extLst>
              </a:tr>
              <a:tr h="31899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Long Beach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1719199"/>
                  </a:ext>
                </a:extLst>
              </a:tr>
              <a:tr h="31899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Glendale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4872451"/>
                  </a:ext>
                </a:extLst>
              </a:tr>
              <a:tr h="31899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Fresno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5818830"/>
                  </a:ext>
                </a:extLst>
              </a:tr>
              <a:tr h="31899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Oakland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568522"/>
                  </a:ext>
                </a:extLst>
              </a:tr>
              <a:tr h="31899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2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467</a:t>
                      </a:r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4818454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8363FE8-1822-480A-BFE7-08E284088C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513564"/>
              </p:ext>
            </p:extLst>
          </p:nvPr>
        </p:nvGraphicFramePr>
        <p:xfrm>
          <a:off x="3809999" y="1749284"/>
          <a:ext cx="7984435" cy="4465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144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EB7E55-B833-4CCE-BF8E-57BBC4B45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4557"/>
            <a:ext cx="12192000" cy="6334539"/>
          </a:xfrm>
        </p:spPr>
        <p:txBody>
          <a:bodyPr/>
          <a:lstStyle/>
          <a:p>
            <a:r>
              <a:rPr lang="en-US" sz="2400" b="1" i="0" u="none" strike="noStrike" dirty="0">
                <a:effectLst/>
                <a:latin typeface="Lato" panose="020F0502020204030203" pitchFamily="34" charset="0"/>
              </a:rPr>
              <a:t>Recommended Analysis</a:t>
            </a:r>
            <a:endParaRPr lang="en-US" b="1" dirty="0">
              <a:effectLst/>
            </a:endParaRPr>
          </a:p>
          <a:p>
            <a:r>
              <a:rPr lang="en-US" sz="2400" b="0" i="0" u="none" strike="noStrike" dirty="0">
                <a:effectLst/>
                <a:latin typeface="Lato" panose="020F0502020204030203" pitchFamily="34" charset="0"/>
              </a:rPr>
              <a:t>8 What churn offers were preferable by the customers?</a:t>
            </a:r>
          </a:p>
          <a:p>
            <a:r>
              <a:rPr lang="en-US" sz="2400" b="0" i="0" u="none" strike="noStrike" dirty="0">
                <a:effectLst/>
                <a:latin typeface="Lato" panose="020F0502020204030203" pitchFamily="34" charset="0"/>
              </a:rPr>
              <a:t>Offer E is most acceptable by churn customers.</a:t>
            </a:r>
          </a:p>
          <a:p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5B9B6A-E4F0-405A-9154-D392E2E5B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66015"/>
              </p:ext>
            </p:extLst>
          </p:nvPr>
        </p:nvGraphicFramePr>
        <p:xfrm>
          <a:off x="185530" y="1802294"/>
          <a:ext cx="3511826" cy="4412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7869">
                  <a:extLst>
                    <a:ext uri="{9D8B030D-6E8A-4147-A177-3AD203B41FA5}">
                      <a16:colId xmlns:a16="http://schemas.microsoft.com/office/drawing/2014/main" val="3885457162"/>
                    </a:ext>
                  </a:extLst>
                </a:gridCol>
                <a:gridCol w="1653957">
                  <a:extLst>
                    <a:ext uri="{9D8B030D-6E8A-4147-A177-3AD203B41FA5}">
                      <a16:colId xmlns:a16="http://schemas.microsoft.com/office/drawing/2014/main" val="465828626"/>
                    </a:ext>
                  </a:extLst>
                </a:gridCol>
              </a:tblGrid>
              <a:tr h="34167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Count of Offer</a:t>
                      </a:r>
                      <a:endParaRPr lang="en-IN" sz="2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7524508"/>
                  </a:ext>
                </a:extLst>
              </a:tr>
              <a:tr h="58161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1051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5029326"/>
                  </a:ext>
                </a:extLst>
              </a:tr>
              <a:tr h="58161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Offer A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6129602"/>
                  </a:ext>
                </a:extLst>
              </a:tr>
              <a:tr h="58161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Offer B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9930830"/>
                  </a:ext>
                </a:extLst>
              </a:tr>
              <a:tr h="58161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Offer C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95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3042943"/>
                  </a:ext>
                </a:extLst>
              </a:tr>
              <a:tr h="58161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Offer D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161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6317886"/>
                  </a:ext>
                </a:extLst>
              </a:tr>
              <a:tr h="58161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Offer E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426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502854"/>
                  </a:ext>
                </a:extLst>
              </a:tr>
              <a:tr h="58161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2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1869</a:t>
                      </a:r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555722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64677B0-0025-4DFE-B0BC-D4DCF84B55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402968"/>
              </p:ext>
            </p:extLst>
          </p:nvPr>
        </p:nvGraphicFramePr>
        <p:xfrm>
          <a:off x="3810000" y="1802293"/>
          <a:ext cx="7321826" cy="4214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98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EB7E55-B833-4CCE-BF8E-57BBC4B45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7102"/>
            <a:ext cx="9144000" cy="2950698"/>
          </a:xfrm>
        </p:spPr>
        <p:txBody>
          <a:bodyPr>
            <a:normAutofit/>
          </a:bodyPr>
          <a:lstStyle/>
          <a:p>
            <a:r>
              <a:rPr lang="en-US" sz="11500" dirty="0"/>
              <a:t>Thank you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166377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2"/>
          <p:cNvSpPr txBox="1">
            <a:spLocks noGrp="1"/>
          </p:cNvSpPr>
          <p:nvPr>
            <p:ph type="title"/>
          </p:nvPr>
        </p:nvSpPr>
        <p:spPr>
          <a:xfrm>
            <a:off x="415600" y="512064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About Dataset</a:t>
            </a:r>
          </a:p>
        </p:txBody>
      </p:sp>
      <p:sp>
        <p:nvSpPr>
          <p:cNvPr id="979" name="Google Shape;979;p42"/>
          <p:cNvSpPr txBox="1">
            <a:spLocks noGrp="1"/>
          </p:cNvSpPr>
          <p:nvPr>
            <p:ph type="body" idx="1"/>
          </p:nvPr>
        </p:nvSpPr>
        <p:spPr>
          <a:xfrm>
            <a:off x="620873" y="1382367"/>
            <a:ext cx="11240985" cy="50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en-IN" sz="3733" b="1" dirty="0">
              <a:solidFill>
                <a:schemeClr val="bg1"/>
              </a:solidFill>
              <a:latin typeface="zeitung"/>
            </a:endParaRPr>
          </a:p>
          <a:p>
            <a:pPr>
              <a:spcAft>
                <a:spcPts val="1067"/>
              </a:spcAft>
            </a:pPr>
            <a:r>
              <a:rPr lang="en-US" sz="3733" b="1" dirty="0">
                <a:solidFill>
                  <a:schemeClr val="bg1"/>
                </a:solidFill>
                <a:latin typeface="Arial" panose="020B0604020202020204" pitchFamily="34" charset="0"/>
              </a:rPr>
              <a:t>Churn data for a fictional Telecommunications company that provides phone and internet services to 7,043 customers in California, and includes details about customer demographics, location, services, and current status.</a:t>
            </a:r>
            <a:endParaRPr lang="en-US" sz="3733" b="1" dirty="0">
              <a:solidFill>
                <a:schemeClr val="bg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733" b="1" dirty="0">
              <a:solidFill>
                <a:schemeClr val="bg1"/>
              </a:solidFill>
            </a:endParaRPr>
          </a:p>
        </p:txBody>
      </p:sp>
      <p:grpSp>
        <p:nvGrpSpPr>
          <p:cNvPr id="980" name="Google Shape;980;p42"/>
          <p:cNvGrpSpPr/>
          <p:nvPr/>
        </p:nvGrpSpPr>
        <p:grpSpPr>
          <a:xfrm>
            <a:off x="10662156" y="-601788"/>
            <a:ext cx="2290248" cy="2290800"/>
            <a:chOff x="1347125" y="349025"/>
            <a:chExt cx="4978800" cy="4980000"/>
          </a:xfrm>
        </p:grpSpPr>
        <p:sp>
          <p:nvSpPr>
            <p:cNvPr id="981" name="Google Shape;981;p4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03" name="Google Shape;1003;p42"/>
          <p:cNvSpPr/>
          <p:nvPr/>
        </p:nvSpPr>
        <p:spPr>
          <a:xfrm rot="-6727045">
            <a:off x="-3210346" y="5328382"/>
            <a:ext cx="4229435" cy="6384935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4" name="Google Shape;1004;p42"/>
          <p:cNvSpPr/>
          <p:nvPr/>
        </p:nvSpPr>
        <p:spPr>
          <a:xfrm>
            <a:off x="1406900" y="6294367"/>
            <a:ext cx="334800" cy="3348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5" name="Google Shape;1005;p42"/>
          <p:cNvSpPr/>
          <p:nvPr/>
        </p:nvSpPr>
        <p:spPr>
          <a:xfrm>
            <a:off x="10426267" y="512067"/>
            <a:ext cx="711200" cy="7112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6" name="Google Shape;1006;p42"/>
          <p:cNvSpPr/>
          <p:nvPr/>
        </p:nvSpPr>
        <p:spPr>
          <a:xfrm>
            <a:off x="10881833" y="376200"/>
            <a:ext cx="334800" cy="33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55F9-F8A8-43FC-9179-0E1234645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131" y="595423"/>
            <a:ext cx="11199628" cy="5818144"/>
          </a:xfrm>
        </p:spPr>
        <p:txBody>
          <a:bodyPr/>
          <a:lstStyle/>
          <a:p>
            <a:r>
              <a:rPr lang="en-US" sz="1867" b="1" dirty="0">
                <a:solidFill>
                  <a:schemeClr val="accent2"/>
                </a:solidFill>
                <a:latin typeface="Lato" panose="020F0502020204030203" pitchFamily="34" charset="0"/>
              </a:rPr>
              <a:t>Recommended Analysis</a:t>
            </a:r>
            <a:endParaRPr lang="en-US" sz="1867" b="1" dirty="0">
              <a:solidFill>
                <a:schemeClr val="accent2"/>
              </a:solidFill>
            </a:endParaRPr>
          </a:p>
          <a:p>
            <a:r>
              <a:rPr lang="en-US" sz="1867" dirty="0">
                <a:solidFill>
                  <a:schemeClr val="accent2"/>
                </a:solidFill>
                <a:latin typeface="Arial" panose="020B0604020202020204" pitchFamily="34" charset="0"/>
              </a:rPr>
              <a:t>Improve the Data Quality - Check Duplicates, Outliers, and Missings Values and treat them with the appropriate solutions.</a:t>
            </a:r>
            <a:endParaRPr lang="en-US" sz="1867" dirty="0">
              <a:solidFill>
                <a:schemeClr val="accent2"/>
              </a:solidFill>
            </a:endParaRPr>
          </a:p>
          <a:p>
            <a:br>
              <a:rPr lang="en-US" sz="1867" dirty="0">
                <a:solidFill>
                  <a:schemeClr val="accent2"/>
                </a:solidFill>
              </a:rPr>
            </a:br>
            <a:r>
              <a:rPr lang="en-US" sz="1867" b="1" dirty="0">
                <a:solidFill>
                  <a:schemeClr val="accent2"/>
                </a:solidFill>
                <a:latin typeface="Arial" panose="020B0604020202020204" pitchFamily="34" charset="0"/>
              </a:rPr>
              <a:t>Please Note: The Whole Data is only one-Quarter Q2 -2022</a:t>
            </a:r>
            <a:endParaRPr lang="en-US" sz="1867" dirty="0">
              <a:solidFill>
                <a:schemeClr val="accent2"/>
              </a:solidFill>
            </a:endParaRPr>
          </a:p>
          <a:p>
            <a:pPr fontAlgn="base">
              <a:buFont typeface="+mj-lt"/>
              <a:buAutoNum type="arabicPeriod"/>
            </a:pPr>
            <a:br>
              <a:rPr lang="en-US" sz="1867" dirty="0">
                <a:solidFill>
                  <a:schemeClr val="accent2"/>
                </a:solidFill>
              </a:rPr>
            </a:br>
            <a:r>
              <a:rPr lang="en-US" sz="1867" dirty="0">
                <a:solidFill>
                  <a:schemeClr val="accent2"/>
                </a:solidFill>
                <a:latin typeface="Lato" panose="020F0502020204030203" pitchFamily="34" charset="0"/>
              </a:rPr>
              <a:t>How many customers joined the company? How many customers joined?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accent2"/>
                </a:solidFill>
                <a:latin typeface="Lato" panose="020F0502020204030203" pitchFamily="34" charset="0"/>
              </a:rPr>
              <a:t>Gender (Percentage and Number)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accent2"/>
                </a:solidFill>
                <a:latin typeface="Lato" panose="020F0502020204030203" pitchFamily="34" charset="0"/>
              </a:rPr>
              <a:t>Age Group (Percentage and Number)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accent2"/>
                </a:solidFill>
                <a:latin typeface="Lato" panose="020F0502020204030203" pitchFamily="34" charset="0"/>
              </a:rPr>
              <a:t>Cities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accent2"/>
                </a:solidFill>
                <a:latin typeface="Lato" panose="020F0502020204030203" pitchFamily="34" charset="0"/>
              </a:rPr>
              <a:t>Internet Service (Percentage and Number)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accent2"/>
                </a:solidFill>
                <a:latin typeface="Lato" panose="020F0502020204030203" pitchFamily="34" charset="0"/>
              </a:rPr>
              <a:t>Average Revenue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accent2"/>
                </a:solidFill>
                <a:latin typeface="Lato" panose="020F0502020204030203" pitchFamily="34" charset="0"/>
              </a:rPr>
              <a:t>Average GB Consumed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accent2"/>
                </a:solidFill>
                <a:latin typeface="Lato" panose="020F0502020204030203" pitchFamily="34" charset="0"/>
              </a:rPr>
              <a:t>Unlimited Data (Percentage and Service)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accent2"/>
                </a:solidFill>
                <a:latin typeface="Lato" panose="020F0502020204030203" pitchFamily="34" charset="0"/>
              </a:rPr>
              <a:t>Specific Streaming Service (Number)</a:t>
            </a:r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accent2"/>
                </a:solidFill>
                <a:latin typeface="Lato" panose="020F0502020204030203" pitchFamily="34" charset="0"/>
              </a:rPr>
              <a:t>All Streaming Services (Number)</a:t>
            </a:r>
          </a:p>
          <a:p>
            <a:pPr marL="186262" indent="0"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grpSp>
        <p:nvGrpSpPr>
          <p:cNvPr id="4" name="Google Shape;4446;p79">
            <a:extLst>
              <a:ext uri="{FF2B5EF4-FFF2-40B4-BE49-F238E27FC236}">
                <a16:creationId xmlns:a16="http://schemas.microsoft.com/office/drawing/2014/main" id="{074111EB-D571-42AD-BC1B-CC91BBE4A1F1}"/>
              </a:ext>
            </a:extLst>
          </p:cNvPr>
          <p:cNvGrpSpPr/>
          <p:nvPr/>
        </p:nvGrpSpPr>
        <p:grpSpPr>
          <a:xfrm>
            <a:off x="9763506" y="2187639"/>
            <a:ext cx="3943013" cy="4087343"/>
            <a:chOff x="4049800" y="640400"/>
            <a:chExt cx="858900" cy="858900"/>
          </a:xfrm>
          <a:solidFill>
            <a:schemeClr val="accent1"/>
          </a:solidFill>
        </p:grpSpPr>
        <p:sp>
          <p:nvSpPr>
            <p:cNvPr id="5" name="Google Shape;4447;p79">
              <a:extLst>
                <a:ext uri="{FF2B5EF4-FFF2-40B4-BE49-F238E27FC236}">
                  <a16:creationId xmlns:a16="http://schemas.microsoft.com/office/drawing/2014/main" id="{283BF610-20AD-4677-AA2B-B4B2206B9596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Google Shape;4448;p79">
              <a:extLst>
                <a:ext uri="{FF2B5EF4-FFF2-40B4-BE49-F238E27FC236}">
                  <a16:creationId xmlns:a16="http://schemas.microsoft.com/office/drawing/2014/main" id="{8F88FF56-3887-4194-A1DA-553BAF650824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7914150"/>
                <a:gd name="adj2" fmla="val 0"/>
                <a:gd name="adj3" fmla="val 25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5626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55F9-F8A8-43FC-9179-0E1234645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131" y="595423"/>
            <a:ext cx="11199628" cy="5818144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Recommended Analysis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spcAft>
                <a:spcPts val="1600"/>
              </a:spcAft>
            </a:pP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2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 is the customer profile for a customer that churned, joined, and stayed? Are they different?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Gender (Percentage and Number)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Age Group (Percentage and Number)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Cities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Internet Service (Percentage and Number)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Average Revenue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Average GB Consumed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Unlimited Data (Percentage and Service)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Specific Streaming Service (Number)</a:t>
            </a:r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All Streaming Services (Number)</a:t>
            </a:r>
          </a:p>
          <a:p>
            <a:pPr>
              <a:spcAft>
                <a:spcPts val="1600"/>
              </a:spcAft>
            </a:pP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pPr marL="186262" indent="0">
              <a:buNone/>
            </a:pPr>
            <a:endParaRPr lang="en-IN" sz="2400" dirty="0">
              <a:solidFill>
                <a:schemeClr val="bg1"/>
              </a:solidFill>
            </a:endParaRPr>
          </a:p>
        </p:txBody>
      </p:sp>
      <p:grpSp>
        <p:nvGrpSpPr>
          <p:cNvPr id="4" name="Google Shape;4446;p79">
            <a:extLst>
              <a:ext uri="{FF2B5EF4-FFF2-40B4-BE49-F238E27FC236}">
                <a16:creationId xmlns:a16="http://schemas.microsoft.com/office/drawing/2014/main" id="{074111EB-D571-42AD-BC1B-CC91BBE4A1F1}"/>
              </a:ext>
            </a:extLst>
          </p:cNvPr>
          <p:cNvGrpSpPr/>
          <p:nvPr/>
        </p:nvGrpSpPr>
        <p:grpSpPr>
          <a:xfrm rot="6668402">
            <a:off x="8945696" y="2497155"/>
            <a:ext cx="3943013" cy="4087343"/>
            <a:chOff x="4049800" y="640400"/>
            <a:chExt cx="858900" cy="858900"/>
          </a:xfrm>
        </p:grpSpPr>
        <p:sp>
          <p:nvSpPr>
            <p:cNvPr id="5" name="Google Shape;4447;p79">
              <a:extLst>
                <a:ext uri="{FF2B5EF4-FFF2-40B4-BE49-F238E27FC236}">
                  <a16:creationId xmlns:a16="http://schemas.microsoft.com/office/drawing/2014/main" id="{283BF610-20AD-4677-AA2B-B4B2206B9596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Google Shape;4448;p79">
              <a:extLst>
                <a:ext uri="{FF2B5EF4-FFF2-40B4-BE49-F238E27FC236}">
                  <a16:creationId xmlns:a16="http://schemas.microsoft.com/office/drawing/2014/main" id="{8F88FF56-3887-4194-A1DA-553BAF650824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7914150"/>
                <a:gd name="adj2" fmla="val 0"/>
                <a:gd name="adj3" fmla="val 25000"/>
              </a:avLst>
            </a:prstGeom>
            <a:solidFill>
              <a:schemeClr val="accent2"/>
            </a:solidFill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6120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55F9-F8A8-43FC-9179-0E1234645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131" y="595423"/>
            <a:ext cx="11199628" cy="5818144"/>
          </a:xfrm>
        </p:spPr>
        <p:txBody>
          <a:bodyPr/>
          <a:lstStyle/>
          <a:p>
            <a:pPr fontAlgn="base"/>
            <a:endParaRPr lang="en-US" sz="2000" dirty="0">
              <a:solidFill>
                <a:schemeClr val="accent2"/>
              </a:solidFill>
              <a:latin typeface="Lato" panose="020F0502020204030203" pitchFamily="34" charset="0"/>
            </a:endParaRPr>
          </a:p>
          <a:p>
            <a:pPr fontAlgn="base"/>
            <a:r>
              <a:rPr lang="en-US" sz="2000" b="1" dirty="0">
                <a:solidFill>
                  <a:schemeClr val="accent2"/>
                </a:solidFill>
                <a:latin typeface="Lato" panose="020F0502020204030203" pitchFamily="34" charset="0"/>
              </a:rPr>
              <a:t>Recommended Analysis</a:t>
            </a:r>
            <a:endParaRPr lang="en-US" sz="2000" b="1" dirty="0">
              <a:solidFill>
                <a:schemeClr val="accent2"/>
              </a:solidFill>
            </a:endParaRPr>
          </a:p>
          <a:p>
            <a:pPr fontAlgn="base"/>
            <a:endParaRPr lang="en-US" sz="2000" dirty="0">
              <a:solidFill>
                <a:schemeClr val="accent2"/>
              </a:solidFill>
              <a:latin typeface="Lato" panose="020F0502020204030203" pitchFamily="34" charset="0"/>
            </a:endParaRPr>
          </a:p>
          <a:p>
            <a:pPr fontAlgn="base"/>
            <a:endParaRPr lang="en-US" sz="2000" dirty="0">
              <a:solidFill>
                <a:schemeClr val="accent2"/>
              </a:solidFill>
              <a:latin typeface="Lato" panose="020F0502020204030203" pitchFamily="34" charset="0"/>
            </a:endParaRPr>
          </a:p>
          <a:p>
            <a:pPr fontAlgn="base"/>
            <a:endParaRPr lang="en-US" sz="2000" dirty="0">
              <a:solidFill>
                <a:schemeClr val="accent2"/>
              </a:solidFill>
              <a:latin typeface="Lato" panose="020F0502020204030203" pitchFamily="34" charset="0"/>
            </a:endParaRPr>
          </a:p>
          <a:p>
            <a:pPr fontAlgn="base"/>
            <a:endParaRPr lang="en-US" sz="2000" dirty="0">
              <a:solidFill>
                <a:schemeClr val="accent2"/>
              </a:solidFill>
              <a:latin typeface="Lato" panose="020F0502020204030203" pitchFamily="34" charset="0"/>
            </a:endParaRPr>
          </a:p>
          <a:p>
            <a:pPr fontAlgn="base"/>
            <a:endParaRPr lang="en-US" sz="2000" dirty="0">
              <a:solidFill>
                <a:schemeClr val="accent2"/>
              </a:solidFill>
              <a:latin typeface="Lato" panose="020F0502020204030203" pitchFamily="34" charset="0"/>
            </a:endParaRPr>
          </a:p>
          <a:p>
            <a:pPr fontAlgn="base"/>
            <a:endParaRPr lang="en-US" sz="2000" dirty="0">
              <a:solidFill>
                <a:schemeClr val="accent2"/>
              </a:solidFill>
              <a:latin typeface="Lato" panose="020F0502020204030203" pitchFamily="34" charset="0"/>
            </a:endParaRPr>
          </a:p>
          <a:p>
            <a:pPr fontAlgn="base"/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3 What seems to be the key drivers of customer churn?</a:t>
            </a:r>
          </a:p>
          <a:p>
            <a:pPr fontAlgn="base"/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4 Is the company losing high-value customers? If so, how can they retain them?</a:t>
            </a:r>
          </a:p>
          <a:p>
            <a:pPr fontAlgn="base"/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 5 Out of the 3 customer statuses, stayed, churned, and joined, which has the highest %?</a:t>
            </a:r>
          </a:p>
          <a:p>
            <a:pPr fontAlgn="base"/>
            <a:endParaRPr lang="en-US" sz="2000" dirty="0">
              <a:solidFill>
                <a:schemeClr val="accent2"/>
              </a:solidFill>
              <a:latin typeface="Lato" panose="020F0502020204030203" pitchFamily="34" charset="0"/>
            </a:endParaRPr>
          </a:p>
          <a:p>
            <a:pPr fontAlgn="base"/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6 What payment method was preferred by churned users?</a:t>
            </a:r>
          </a:p>
          <a:p>
            <a:pPr fontAlgn="base"/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 7 What are the top 12 cities that churned?</a:t>
            </a:r>
          </a:p>
          <a:p>
            <a:pPr fontAlgn="base"/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 8 What churn offers were preferable by the customers?</a:t>
            </a:r>
          </a:p>
          <a:p>
            <a:endParaRPr lang="en-IN" sz="3600" dirty="0">
              <a:solidFill>
                <a:schemeClr val="accent2"/>
              </a:solidFill>
            </a:endParaRPr>
          </a:p>
          <a:p>
            <a:pPr marL="186262" indent="0">
              <a:buNone/>
            </a:pPr>
            <a:endParaRPr lang="en-IN" sz="3600" dirty="0">
              <a:solidFill>
                <a:schemeClr val="accent2"/>
              </a:solidFill>
            </a:endParaRPr>
          </a:p>
        </p:txBody>
      </p:sp>
      <p:grpSp>
        <p:nvGrpSpPr>
          <p:cNvPr id="4" name="Google Shape;4446;p79">
            <a:extLst>
              <a:ext uri="{FF2B5EF4-FFF2-40B4-BE49-F238E27FC236}">
                <a16:creationId xmlns:a16="http://schemas.microsoft.com/office/drawing/2014/main" id="{074111EB-D571-42AD-BC1B-CC91BBE4A1F1}"/>
              </a:ext>
            </a:extLst>
          </p:cNvPr>
          <p:cNvGrpSpPr/>
          <p:nvPr/>
        </p:nvGrpSpPr>
        <p:grpSpPr>
          <a:xfrm rot="17796250">
            <a:off x="9463592" y="302608"/>
            <a:ext cx="2867613" cy="2863597"/>
            <a:chOff x="4049800" y="640400"/>
            <a:chExt cx="858900" cy="858900"/>
          </a:xfrm>
          <a:solidFill>
            <a:schemeClr val="accent2"/>
          </a:solidFill>
        </p:grpSpPr>
        <p:sp>
          <p:nvSpPr>
            <p:cNvPr id="5" name="Google Shape;4447;p79">
              <a:extLst>
                <a:ext uri="{FF2B5EF4-FFF2-40B4-BE49-F238E27FC236}">
                  <a16:creationId xmlns:a16="http://schemas.microsoft.com/office/drawing/2014/main" id="{283BF610-20AD-4677-AA2B-B4B2206B9596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solidFill>
              <a:schemeClr val="bg1"/>
            </a:solidFill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Google Shape;4448;p79">
              <a:extLst>
                <a:ext uri="{FF2B5EF4-FFF2-40B4-BE49-F238E27FC236}">
                  <a16:creationId xmlns:a16="http://schemas.microsoft.com/office/drawing/2014/main" id="{8F88FF56-3887-4194-A1DA-553BAF650824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7914150"/>
                <a:gd name="adj2" fmla="val 0"/>
                <a:gd name="adj3" fmla="val 25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740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EB7E55-B833-4CCE-BF8E-57BBC4B45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dirty="0"/>
              <a:t>Q . No 1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7F2D817-280C-4D0F-94FF-D473D336CB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659742"/>
              </p:ext>
            </p:extLst>
          </p:nvPr>
        </p:nvGraphicFramePr>
        <p:xfrm>
          <a:off x="171450" y="785191"/>
          <a:ext cx="33147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943BD4-C6B1-48E5-9FD4-9A9899417A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882128"/>
              </p:ext>
            </p:extLst>
          </p:nvPr>
        </p:nvGraphicFramePr>
        <p:xfrm>
          <a:off x="3388208" y="957469"/>
          <a:ext cx="35337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2B5DD28-A2CF-4B58-B7F9-FBF1399B7E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618513"/>
              </p:ext>
            </p:extLst>
          </p:nvPr>
        </p:nvGraphicFramePr>
        <p:xfrm>
          <a:off x="6921983" y="887895"/>
          <a:ext cx="35623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CC3A253-E9FF-43B4-8567-C12AB03ED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55204"/>
              </p:ext>
            </p:extLst>
          </p:nvPr>
        </p:nvGraphicFramePr>
        <p:xfrm>
          <a:off x="10363200" y="887895"/>
          <a:ext cx="18288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9378703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Avg Monthly GB Download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4548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76275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EE7119-C815-47B6-A742-0D65FF14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61061"/>
              </p:ext>
            </p:extLst>
          </p:nvPr>
        </p:nvGraphicFramePr>
        <p:xfrm>
          <a:off x="10363200" y="1966289"/>
          <a:ext cx="18288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6928537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Average of Total Revenue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9210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120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3879247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DE073B4-7D01-4168-A03A-0A57221E8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802616"/>
              </p:ext>
            </p:extLst>
          </p:nvPr>
        </p:nvGraphicFramePr>
        <p:xfrm>
          <a:off x="10357816" y="2867435"/>
          <a:ext cx="18288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5258532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Avg Monthly GB Download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4001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272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5773641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269E3EF-C5B3-4788-8E73-550F0382EC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207088"/>
              </p:ext>
            </p:extLst>
          </p:nvPr>
        </p:nvGraphicFramePr>
        <p:xfrm>
          <a:off x="-1" y="3836504"/>
          <a:ext cx="284507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85BC36-8E7D-43F8-8EF4-B907C45CC8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295862"/>
              </p:ext>
            </p:extLst>
          </p:nvPr>
        </p:nvGraphicFramePr>
        <p:xfrm>
          <a:off x="2932871" y="3836504"/>
          <a:ext cx="284507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77713C2-83D3-4E35-AF14-D2E8764F3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945007"/>
              </p:ext>
            </p:extLst>
          </p:nvPr>
        </p:nvGraphicFramePr>
        <p:xfrm>
          <a:off x="5413098" y="3836504"/>
          <a:ext cx="357187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A1B8B01-696C-4447-AF24-8A67554B4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453981"/>
              </p:ext>
            </p:extLst>
          </p:nvPr>
        </p:nvGraphicFramePr>
        <p:xfrm>
          <a:off x="8917470" y="3836504"/>
          <a:ext cx="33623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73237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EB7E55-B833-4CCE-BF8E-57BBC4B45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758609"/>
          </a:xfrm>
        </p:spPr>
        <p:txBody>
          <a:bodyPr/>
          <a:lstStyle/>
          <a:p>
            <a:r>
              <a:rPr lang="en-US" dirty="0"/>
              <a:t>Q. No 2</a:t>
            </a: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B395DF9-25E9-4B14-A8DC-0E8F4310C9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84686"/>
              </p:ext>
            </p:extLst>
          </p:nvPr>
        </p:nvGraphicFramePr>
        <p:xfrm>
          <a:off x="0" y="467139"/>
          <a:ext cx="3352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5097250-ED1B-4823-8265-4C364BA28B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855423"/>
              </p:ext>
            </p:extLst>
          </p:nvPr>
        </p:nvGraphicFramePr>
        <p:xfrm>
          <a:off x="3478696" y="467139"/>
          <a:ext cx="3352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1DF21D3-8EF9-4A0D-B9AC-62BF18235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612383"/>
              </p:ext>
            </p:extLst>
          </p:nvPr>
        </p:nvGraphicFramePr>
        <p:xfrm>
          <a:off x="3237775" y="3187148"/>
          <a:ext cx="33623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A301A5A-EDB9-4F78-8026-D74C4B283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945511"/>
              </p:ext>
            </p:extLst>
          </p:nvPr>
        </p:nvGraphicFramePr>
        <p:xfrm>
          <a:off x="-124549" y="3210339"/>
          <a:ext cx="3362324" cy="2762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0A7324-1185-40A3-953A-156F952A6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750522"/>
              </p:ext>
            </p:extLst>
          </p:nvPr>
        </p:nvGraphicFramePr>
        <p:xfrm>
          <a:off x="6881448" y="467137"/>
          <a:ext cx="2137170" cy="5160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2390">
                  <a:extLst>
                    <a:ext uri="{9D8B030D-6E8A-4147-A177-3AD203B41FA5}">
                      <a16:colId xmlns:a16="http://schemas.microsoft.com/office/drawing/2014/main" val="1497955373"/>
                    </a:ext>
                  </a:extLst>
                </a:gridCol>
                <a:gridCol w="712390">
                  <a:extLst>
                    <a:ext uri="{9D8B030D-6E8A-4147-A177-3AD203B41FA5}">
                      <a16:colId xmlns:a16="http://schemas.microsoft.com/office/drawing/2014/main" val="3730474962"/>
                    </a:ext>
                  </a:extLst>
                </a:gridCol>
                <a:gridCol w="712390">
                  <a:extLst>
                    <a:ext uri="{9D8B030D-6E8A-4147-A177-3AD203B41FA5}">
                      <a16:colId xmlns:a16="http://schemas.microsoft.com/office/drawing/2014/main" val="3976984958"/>
                    </a:ext>
                  </a:extLst>
                </a:gridCol>
              </a:tblGrid>
              <a:tr h="30358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Average of Total Revenue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715376"/>
                  </a:ext>
                </a:extLst>
              </a:tr>
              <a:tr h="30358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3034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27392"/>
                  </a:ext>
                </a:extLst>
              </a:tr>
              <a:tr h="303584"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752466"/>
                  </a:ext>
                </a:extLst>
              </a:tr>
              <a:tr h="30358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Avg</a:t>
                      </a:r>
                      <a:r>
                        <a:rPr lang="en-IN" sz="1400" u="none" strike="noStrike" dirty="0">
                          <a:effectLst/>
                        </a:rPr>
                        <a:t> Monthly GB Download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61745"/>
                  </a:ext>
                </a:extLst>
              </a:tr>
              <a:tr h="30358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56519"/>
                  </a:ext>
                </a:extLst>
              </a:tr>
              <a:tr h="303584"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5872629"/>
                  </a:ext>
                </a:extLst>
              </a:tr>
              <a:tr h="30358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Streaming TV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610916"/>
                  </a:ext>
                </a:extLst>
              </a:tr>
              <a:tr h="3035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2810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3049826"/>
                  </a:ext>
                </a:extLst>
              </a:tr>
              <a:tr h="3035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2707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3877287"/>
                  </a:ext>
                </a:extLst>
              </a:tr>
              <a:tr h="303584"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652405"/>
                  </a:ext>
                </a:extLst>
              </a:tr>
              <a:tr h="30358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Streaming Movies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53659"/>
                  </a:ext>
                </a:extLst>
              </a:tr>
              <a:tr h="303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2785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559486"/>
                  </a:ext>
                </a:extLst>
              </a:tr>
              <a:tr h="303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2732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3210990"/>
                  </a:ext>
                </a:extLst>
              </a:tr>
              <a:tr h="303584"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445731"/>
                  </a:ext>
                </a:extLst>
              </a:tr>
              <a:tr h="30358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Streaming Music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73347"/>
                  </a:ext>
                </a:extLst>
              </a:tr>
              <a:tr h="303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3029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8704941"/>
                  </a:ext>
                </a:extLst>
              </a:tr>
              <a:tr h="303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2488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110278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44769C-3093-4A3F-995E-5FA5B83B2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69916"/>
              </p:ext>
            </p:extLst>
          </p:nvPr>
        </p:nvGraphicFramePr>
        <p:xfrm>
          <a:off x="9250017" y="467137"/>
          <a:ext cx="2623932" cy="5160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1966">
                  <a:extLst>
                    <a:ext uri="{9D8B030D-6E8A-4147-A177-3AD203B41FA5}">
                      <a16:colId xmlns:a16="http://schemas.microsoft.com/office/drawing/2014/main" val="3435134616"/>
                    </a:ext>
                  </a:extLst>
                </a:gridCol>
                <a:gridCol w="1311966">
                  <a:extLst>
                    <a:ext uri="{9D8B030D-6E8A-4147-A177-3AD203B41FA5}">
                      <a16:colId xmlns:a16="http://schemas.microsoft.com/office/drawing/2014/main" val="1406141658"/>
                    </a:ext>
                  </a:extLst>
                </a:gridCol>
              </a:tblGrid>
              <a:tr h="92948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City 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City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0523315"/>
                  </a:ext>
                </a:extLst>
              </a:tr>
              <a:tr h="92948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Los Angeles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2531072"/>
                  </a:ext>
                </a:extLst>
              </a:tr>
              <a:tr h="92948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San Diego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1107978"/>
                  </a:ext>
                </a:extLst>
              </a:tr>
              <a:tr h="5135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San Jose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5330970"/>
                  </a:ext>
                </a:extLst>
              </a:tr>
              <a:tr h="92948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Sacramento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8925122"/>
                  </a:ext>
                </a:extLst>
              </a:tr>
              <a:tr h="92948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San Francisco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599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15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EB7E55-B833-4CCE-BF8E-57BBC4B45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17" y="344557"/>
            <a:ext cx="11834192" cy="5870713"/>
          </a:xfrm>
        </p:spPr>
        <p:txBody>
          <a:bodyPr/>
          <a:lstStyle/>
          <a:p>
            <a:r>
              <a:rPr lang="en-US" sz="2400" b="1" i="0" u="none" strike="noStrike" dirty="0">
                <a:effectLst/>
                <a:latin typeface="Lato" panose="020F0502020204030203" pitchFamily="34" charset="0"/>
              </a:rPr>
              <a:t>Recommended Analysis</a:t>
            </a:r>
            <a:endParaRPr lang="en-US" b="1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effectLst/>
                <a:latin typeface="Lato" panose="020F0502020204030203" pitchFamily="34" charset="0"/>
              </a:rPr>
              <a:t>3 What seems to be the key drivers of customer churn?</a:t>
            </a:r>
          </a:p>
          <a:p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735DE4-E744-403F-B795-05E4ACF1A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04055"/>
              </p:ext>
            </p:extLst>
          </p:nvPr>
        </p:nvGraphicFramePr>
        <p:xfrm>
          <a:off x="251790" y="2597426"/>
          <a:ext cx="6599583" cy="2981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1399">
                  <a:extLst>
                    <a:ext uri="{9D8B030D-6E8A-4147-A177-3AD203B41FA5}">
                      <a16:colId xmlns:a16="http://schemas.microsoft.com/office/drawing/2014/main" val="448971088"/>
                    </a:ext>
                  </a:extLst>
                </a:gridCol>
                <a:gridCol w="2487693">
                  <a:extLst>
                    <a:ext uri="{9D8B030D-6E8A-4147-A177-3AD203B41FA5}">
                      <a16:colId xmlns:a16="http://schemas.microsoft.com/office/drawing/2014/main" val="361604533"/>
                    </a:ext>
                  </a:extLst>
                </a:gridCol>
                <a:gridCol w="2590491">
                  <a:extLst>
                    <a:ext uri="{9D8B030D-6E8A-4147-A177-3AD203B41FA5}">
                      <a16:colId xmlns:a16="http://schemas.microsoft.com/office/drawing/2014/main" val="2151112026"/>
                    </a:ext>
                  </a:extLst>
                </a:gridCol>
              </a:tblGrid>
              <a:tr h="39377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Churn Category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Churn Category No.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Churn Category %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9006537"/>
                  </a:ext>
                </a:extLst>
              </a:tr>
              <a:tr h="39377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Attitude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314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16.80%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9469942"/>
                  </a:ext>
                </a:extLst>
              </a:tr>
              <a:tr h="39377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Competitor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841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45.00%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4299318"/>
                  </a:ext>
                </a:extLst>
              </a:tr>
              <a:tr h="39377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Dissatisfaction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321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17.17%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7847897"/>
                  </a:ext>
                </a:extLst>
              </a:tr>
              <a:tr h="39377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Other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182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9.74%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9514467"/>
                  </a:ext>
                </a:extLst>
              </a:tr>
              <a:tr h="39377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Price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211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11.29%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869518"/>
                  </a:ext>
                </a:extLst>
              </a:tr>
              <a:tr h="39377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Grand Total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1869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100.00%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6403473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CD23F3A-CE86-4056-A5E3-96D590DCD0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094328"/>
              </p:ext>
            </p:extLst>
          </p:nvPr>
        </p:nvGraphicFramePr>
        <p:xfrm>
          <a:off x="7023650" y="2597426"/>
          <a:ext cx="4916559" cy="286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973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EB7E55-B833-4CCE-BF8E-57BBC4B45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557" y="291548"/>
            <a:ext cx="11529391" cy="6308035"/>
          </a:xfrm>
        </p:spPr>
        <p:txBody>
          <a:bodyPr/>
          <a:lstStyle/>
          <a:p>
            <a:r>
              <a:rPr lang="en-US" sz="2400" b="1" i="0" u="none" strike="noStrike" dirty="0">
                <a:effectLst/>
                <a:latin typeface="Lato" panose="020F0502020204030203" pitchFamily="34" charset="0"/>
              </a:rPr>
              <a:t>Recommended Analysis</a:t>
            </a:r>
          </a:p>
          <a:p>
            <a:r>
              <a:rPr lang="en-US" sz="2400" b="0" i="0" u="none" strike="noStrike" dirty="0">
                <a:effectLst/>
                <a:latin typeface="Lato" panose="020F0502020204030203" pitchFamily="34" charset="0"/>
              </a:rPr>
              <a:t>4 Is the company losing high-value customers? If so, how can they retain them?</a:t>
            </a:r>
          </a:p>
          <a:p>
            <a:endParaRPr lang="en-US" b="1" dirty="0">
              <a:effectLst/>
            </a:endParaRPr>
          </a:p>
          <a:p>
            <a:r>
              <a:rPr lang="en-IN" dirty="0"/>
              <a:t>Yes, the company losing high-value customers. Work on month-to-month Contracts.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FD2F4D-1C63-45C8-96DD-516DFC19E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7390"/>
              </p:ext>
            </p:extLst>
          </p:nvPr>
        </p:nvGraphicFramePr>
        <p:xfrm>
          <a:off x="132521" y="2531165"/>
          <a:ext cx="5857463" cy="261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158">
                  <a:extLst>
                    <a:ext uri="{9D8B030D-6E8A-4147-A177-3AD203B41FA5}">
                      <a16:colId xmlns:a16="http://schemas.microsoft.com/office/drawing/2014/main" val="1977630448"/>
                    </a:ext>
                  </a:extLst>
                </a:gridCol>
                <a:gridCol w="1819997">
                  <a:extLst>
                    <a:ext uri="{9D8B030D-6E8A-4147-A177-3AD203B41FA5}">
                      <a16:colId xmlns:a16="http://schemas.microsoft.com/office/drawing/2014/main" val="801219840"/>
                    </a:ext>
                  </a:extLst>
                </a:gridCol>
                <a:gridCol w="2259308">
                  <a:extLst>
                    <a:ext uri="{9D8B030D-6E8A-4147-A177-3AD203B41FA5}">
                      <a16:colId xmlns:a16="http://schemas.microsoft.com/office/drawing/2014/main" val="2670177546"/>
                    </a:ext>
                  </a:extLst>
                </a:gridCol>
              </a:tblGrid>
              <a:tr h="65267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Contract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Count of Contract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Total Revenue 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248927"/>
                  </a:ext>
                </a:extLst>
              </a:tr>
              <a:tr h="65267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Month-to-Month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1655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2490106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0799490"/>
                  </a:ext>
                </a:extLst>
              </a:tr>
              <a:tr h="65267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One Year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166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858490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4346984"/>
                  </a:ext>
                </a:extLst>
              </a:tr>
              <a:tr h="65267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Two Year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335864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9115671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A1D251D-E9EB-459C-ACE0-E4AF69F548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168549"/>
              </p:ext>
            </p:extLst>
          </p:nvPr>
        </p:nvGraphicFramePr>
        <p:xfrm>
          <a:off x="5989984" y="2610678"/>
          <a:ext cx="6202016" cy="2531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820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684</Words>
  <Application>Microsoft Office PowerPoint</Application>
  <PresentationFormat>Widescreen</PresentationFormat>
  <Paragraphs>222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zeitung</vt:lpstr>
      <vt:lpstr>Office Theme</vt:lpstr>
      <vt:lpstr>Telecom Customer Churn</vt:lpstr>
      <vt:lpstr>About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ANWAR</dc:creator>
  <cp:lastModifiedBy>ANWAR</cp:lastModifiedBy>
  <cp:revision>20</cp:revision>
  <dcterms:created xsi:type="dcterms:W3CDTF">2024-01-07T09:20:19Z</dcterms:created>
  <dcterms:modified xsi:type="dcterms:W3CDTF">2024-03-03T10:05:57Z</dcterms:modified>
</cp:coreProperties>
</file>