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taAnalystFederico/Capstone_Project_IT_Nexus/tree/main" TargetMode="External"/><Relationship Id="rId3" Type="http://schemas.openxmlformats.org/officeDocument/2006/relationships/hyperlink" Target="https://github.com/DataAnalystFederico/Capstone_Project_IT_Nexus/blob/main/2.%20Data%20Collection%20Using%20Web%20Scraping%20and%20Pandas%20(Popular_Languages).ipynb" TargetMode="External"/><Relationship Id="rId7" Type="http://schemas.openxmlformats.org/officeDocument/2006/relationships/hyperlink" Target="https://github.com/DataAnalystFederico/Capstone_Project_IT_Nexus/blob/main/Dashboard%20-%20IT%20Nexus.pdf" TargetMode="External"/><Relationship Id="rId2" Type="http://schemas.openxmlformats.org/officeDocument/2006/relationships/hyperlink" Target="https://github.com/DataAnalystFederico/Capstone_Project_IT_Nexus/blob/main/1.%20Data%20Collection%20from%20json%20with%20Pandas%20(Job_Posting_USA)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taAnalystFederico/Capstone_Project_IT_Nexus/blob/main/Dashboard%20-%20IT%20Nexus.pbix" TargetMode="External"/><Relationship Id="rId5" Type="http://schemas.openxmlformats.org/officeDocument/2006/relationships/hyperlink" Target="https://github.com/DataAnalystFederico/Capstone_Project_IT_Nexus/blob/main/5.%20Analysis%20by%20SQL.ipynb" TargetMode="External"/><Relationship Id="rId4" Type="http://schemas.openxmlformats.org/officeDocument/2006/relationships/hyperlink" Target="https://github.com/DataAnalystFederico/Capstone_Project_IT_Nexus/blob/main/4.%20Exploratory%20Data%20Analysis.ipyn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“IT Nexus: Bridging Technologies &amp; Workforce Dynamics”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rPr>
                <a:solidFill>
                  <a:srgbClr val="535353"/>
                </a:solidFill>
              </a:rPr>
              <a:t>By</a:t>
            </a:r>
            <a:r>
              <a:t> </a:t>
            </a:r>
            <a:r>
              <a:rPr>
                <a:solidFill>
                  <a:srgbClr val="535353"/>
                </a:solidFill>
              </a:rPr>
              <a:t>Federico Calarco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Key Results: Additional Viewpo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Results: Additional Viewpoints  </a:t>
            </a:r>
          </a:p>
        </p:txBody>
      </p:sp>
      <p:sp>
        <p:nvSpPr>
          <p:cNvPr id="131" name="- Highest salary Programming Languages in the USA: Swift, Python, and C++ are highest paying, while SQL and PHP are common but lower-paying.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432777"/>
          </a:xfrm>
          <a:prstGeom prst="rect">
            <a:avLst/>
          </a:prstGeom>
        </p:spPr>
        <p:txBody>
          <a:bodyPr/>
          <a:lstStyle/>
          <a:p>
            <a:r>
              <a:t>- Highest salary Programming Languages in the USA: Swift, Python, and C++ are highest paying, while SQL and PHP are common but lower-paying.</a:t>
            </a:r>
          </a:p>
        </p:txBody>
      </p:sp>
      <p:pic>
        <p:nvPicPr>
          <p:cNvPr id="132" name="Salary USA.jpeg" descr="Salary US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3" y="4110351"/>
            <a:ext cx="8806474" cy="2203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Key Results: Additional Viewpo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Results: Additional Viewpoints  </a:t>
            </a:r>
          </a:p>
        </p:txBody>
      </p:sp>
      <p:sp>
        <p:nvSpPr>
          <p:cNvPr id="135" name="- Most common job roles: Software Developer is dominant, with significant demand for non-technical and specialized technical roles.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653977"/>
          </a:xfrm>
          <a:prstGeom prst="rect">
            <a:avLst/>
          </a:prstGeom>
        </p:spPr>
        <p:txBody>
          <a:bodyPr/>
          <a:lstStyle/>
          <a:p>
            <a:r>
              <a:t>- Most common job roles: Software Developer is dominant, with significant demand for non-technical and specialized technical roles.</a:t>
            </a:r>
          </a:p>
        </p:txBody>
      </p:sp>
      <p:pic>
        <p:nvPicPr>
          <p:cNvPr id="136" name="Job Role.jpeg" descr="Job Ro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6" y="3322439"/>
            <a:ext cx="8745488" cy="3118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Insights and Conclusions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6314" indent="-226314" defTabSz="301752">
              <a:spcBef>
                <a:spcPts val="500"/>
              </a:spcBef>
              <a:defRPr sz="2112"/>
            </a:pPr>
            <a:r>
              <a:t>Python and JavaScript are essential technologies for both current and future IT needs, with broad applicability across various domains.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PostgreSQL and MongoDB are rapidly gaining traction as preferred database technologies due to their scalability and flexibility.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Platforms like Linux and Docker are pivotal in the growing trend towards open-source software and containerization, reshaping the IT landscape.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Web frameworks such as React.js and Angular are critical for modern web development, driving the evolution of user interfaces and dynamic web applications.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The combination of technical expertise and data visualization bridges analysis and decision-making, providing actionable insights that support strategic planning.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Steps</a:t>
            </a:r>
          </a:p>
        </p:txBody>
      </p:sp>
      <p:sp>
        <p:nvSpPr>
          <p:cNvPr id="1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- Recommend further upskilling in emerging technologies (e.g., Kubernetes, React.js).</a:t>
            </a:r>
          </a:p>
          <a:p>
            <a:r>
              <a:t>- Expand the analysis to include sector-specific demands.</a:t>
            </a:r>
          </a:p>
          <a:p>
            <a:r>
              <a:t>- Integrate additional data sources for enhanced insights.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ppendix: Analysis and Re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Appendix: Analysis and Resources</a:t>
            </a:r>
          </a:p>
        </p:txBody>
      </p:sp>
      <p:sp>
        <p:nvSpPr>
          <p:cNvPr id="145" name="All analysis and resources for this project are available at the reference URL. The work includes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16005"/>
          </a:xfrm>
          <a:prstGeom prst="rect">
            <a:avLst/>
          </a:prstGeom>
        </p:spPr>
        <p:txBody>
          <a:bodyPr/>
          <a:lstStyle/>
          <a:p>
            <a:pPr marL="0" indent="0" defTabSz="256031">
              <a:spcBef>
                <a:spcPts val="400"/>
              </a:spcBef>
              <a:buSzTx/>
              <a:buNone/>
              <a:defRPr sz="1792"/>
            </a:pPr>
            <a:r>
              <a:rPr dirty="0"/>
              <a:t>All analysis and resources for this project are available at the reference URL. The work includes:</a:t>
            </a:r>
          </a:p>
          <a:p>
            <a:pPr marL="320040" indent="-128015" defTabSz="256031">
              <a:spcBef>
                <a:spcPts val="400"/>
              </a:spcBef>
              <a:defRPr sz="1792"/>
            </a:pPr>
            <a:r>
              <a:rPr dirty="0"/>
              <a:t>Python Analysis: Data extraction from JSON files and CSV files, with data cleaning and exploration using Matplotlib and Seaborn for visualizations.</a:t>
            </a:r>
          </a:p>
          <a:p>
            <a:pPr marL="0" indent="192023" defTabSz="256031">
              <a:spcBef>
                <a:spcPts val="400"/>
              </a:spcBef>
              <a:buSzTx/>
              <a:buNone/>
              <a:defRPr sz="1008"/>
            </a:pPr>
            <a:endParaRPr dirty="0"/>
          </a:p>
          <a:p>
            <a:pPr marL="0" indent="192023" defTabSz="256031">
              <a:spcBef>
                <a:spcPts val="400"/>
              </a:spcBef>
              <a:buSzTx/>
              <a:buNone/>
              <a:defRPr sz="1008"/>
            </a:pPr>
            <a:endParaRPr dirty="0"/>
          </a:p>
          <a:p>
            <a:pPr marL="0" indent="192023" defTabSz="256031">
              <a:spcBef>
                <a:spcPts val="400"/>
              </a:spcBef>
              <a:buSzTx/>
              <a:buNone/>
              <a:defRPr sz="1008"/>
            </a:pPr>
            <a:endParaRPr dirty="0"/>
          </a:p>
          <a:p>
            <a:pPr marL="0" indent="192023" defTabSz="256031">
              <a:spcBef>
                <a:spcPts val="400"/>
              </a:spcBef>
              <a:buSzTx/>
              <a:buNone/>
              <a:defRPr sz="1008"/>
            </a:pPr>
            <a:endParaRPr dirty="0"/>
          </a:p>
          <a:p>
            <a:pPr marL="0" indent="192023" defTabSz="256031">
              <a:lnSpc>
                <a:spcPct val="10000"/>
              </a:lnSpc>
              <a:spcBef>
                <a:spcPts val="400"/>
              </a:spcBef>
              <a:buSzTx/>
              <a:buNone/>
              <a:defRPr sz="1008"/>
            </a:pPr>
            <a:endParaRPr dirty="0"/>
          </a:p>
          <a:p>
            <a:pPr marL="320040" indent="-128015" defTabSz="256031">
              <a:spcBef>
                <a:spcPts val="400"/>
              </a:spcBef>
              <a:defRPr sz="1792"/>
            </a:pPr>
            <a:r>
              <a:rPr dirty="0"/>
              <a:t>SQL Analysis in Python: SQL queries executed via SQLite3 for data manipulation and trend analysis.</a:t>
            </a:r>
          </a:p>
          <a:p>
            <a:pPr marL="0" indent="192023" defTabSz="256031">
              <a:spcBef>
                <a:spcPts val="400"/>
              </a:spcBef>
              <a:buSzTx/>
              <a:buNone/>
              <a:defRPr sz="1792"/>
            </a:pPr>
            <a:endParaRPr dirty="0"/>
          </a:p>
          <a:p>
            <a:pPr marL="320040" indent="-128015" defTabSz="256031">
              <a:spcBef>
                <a:spcPts val="400"/>
              </a:spcBef>
              <a:defRPr sz="1792"/>
            </a:pPr>
            <a:r>
              <a:rPr dirty="0"/>
              <a:t>Dashboard: Interactive Power BI</a:t>
            </a:r>
            <a:r>
              <a:rPr b="1" dirty="0"/>
              <a:t> </a:t>
            </a:r>
            <a:r>
              <a:rPr dirty="0"/>
              <a:t>dashboard with a static PDF version for reference.</a:t>
            </a:r>
          </a:p>
          <a:p>
            <a:pPr marL="0" indent="192023" defTabSz="256031">
              <a:spcBef>
                <a:spcPts val="400"/>
              </a:spcBef>
              <a:buSzTx/>
              <a:buNone/>
              <a:defRPr sz="1792"/>
            </a:pPr>
            <a:endParaRPr dirty="0"/>
          </a:p>
          <a:p>
            <a:pPr marL="0" indent="0" defTabSz="256031">
              <a:spcBef>
                <a:spcPts val="400"/>
              </a:spcBef>
              <a:buSzTx/>
              <a:buNone/>
              <a:defRPr sz="1792" b="1"/>
            </a:pPr>
            <a:endParaRPr dirty="0"/>
          </a:p>
          <a:p>
            <a:pPr marL="0" indent="0" defTabSz="256031">
              <a:spcBef>
                <a:spcPts val="400"/>
              </a:spcBef>
              <a:buSzTx/>
              <a:buNone/>
              <a:defRPr sz="1792"/>
            </a:pPr>
            <a:r>
              <a:rPr dirty="0"/>
              <a:t>For the full work, visit:</a:t>
            </a:r>
          </a:p>
        </p:txBody>
      </p:sp>
      <p:sp>
        <p:nvSpPr>
          <p:cNvPr id="146" name="- Python Analysis - Data Extraction and Cleaning (Part 1)">
            <a:hlinkClick r:id="rId2"/>
          </p:cNvPr>
          <p:cNvSpPr txBox="1"/>
          <p:nvPr/>
        </p:nvSpPr>
        <p:spPr>
          <a:xfrm>
            <a:off x="373732" y="2764754"/>
            <a:ext cx="730701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342900">
              <a:spcBef>
                <a:spcPts val="700"/>
              </a:spcBef>
              <a:buClr>
                <a:srgbClr val="000000"/>
              </a:buClr>
              <a:buFont typeface="Arial"/>
              <a:defRPr b="1"/>
            </a:lvl1pPr>
          </a:lstStyle>
          <a:p>
            <a:r>
              <a:rPr dirty="0"/>
              <a:t>- Python Analysis - Data Extraction and Cleaning (Part 1)</a:t>
            </a:r>
          </a:p>
        </p:txBody>
      </p:sp>
      <p:sp>
        <p:nvSpPr>
          <p:cNvPr id="147" name="- Python Analysis - Data Extraction and Cleaning (Part 2)">
            <a:hlinkClick r:id="rId3"/>
          </p:cNvPr>
          <p:cNvSpPr txBox="1"/>
          <p:nvPr/>
        </p:nvSpPr>
        <p:spPr>
          <a:xfrm>
            <a:off x="373732" y="3056390"/>
            <a:ext cx="730701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342900">
              <a:spcBef>
                <a:spcPts val="700"/>
              </a:spcBef>
              <a:buClr>
                <a:srgbClr val="000000"/>
              </a:buClr>
              <a:buFont typeface="Arial"/>
              <a:defRPr b="1"/>
            </a:lvl1pPr>
          </a:lstStyle>
          <a:p>
            <a:r>
              <a:rPr dirty="0"/>
              <a:t>- Python Analysis - Data Extraction and Cleaning (Part 2)</a:t>
            </a:r>
          </a:p>
        </p:txBody>
      </p:sp>
      <p:sp>
        <p:nvSpPr>
          <p:cNvPr id="148" name="- Python Analysis - Exploratory Analysis">
            <a:hlinkClick r:id="rId4"/>
          </p:cNvPr>
          <p:cNvSpPr txBox="1"/>
          <p:nvPr/>
        </p:nvSpPr>
        <p:spPr>
          <a:xfrm>
            <a:off x="373732" y="3335769"/>
            <a:ext cx="730701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342900">
              <a:spcBef>
                <a:spcPts val="700"/>
              </a:spcBef>
              <a:buClr>
                <a:srgbClr val="000000"/>
              </a:buClr>
              <a:buFont typeface="Arial"/>
              <a:defRPr b="1"/>
            </a:lvl1pPr>
          </a:lstStyle>
          <a:p>
            <a:r>
              <a:rPr dirty="0"/>
              <a:t>- Python Analysis - Exploratory Analysis </a:t>
            </a:r>
          </a:p>
        </p:txBody>
      </p:sp>
      <p:sp>
        <p:nvSpPr>
          <p:cNvPr id="149" name="- SQL Analysis - Trend Analysis Queries">
            <a:hlinkClick r:id="rId5"/>
          </p:cNvPr>
          <p:cNvSpPr txBox="1"/>
          <p:nvPr/>
        </p:nvSpPr>
        <p:spPr>
          <a:xfrm>
            <a:off x="373733" y="4285803"/>
            <a:ext cx="730701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342900">
              <a:spcBef>
                <a:spcPts val="700"/>
              </a:spcBef>
              <a:buClr>
                <a:srgbClr val="000000"/>
              </a:buClr>
              <a:buFont typeface="Arial"/>
              <a:defRPr b="1"/>
            </a:lvl1pPr>
          </a:lstStyle>
          <a:p>
            <a:r>
              <a:t>- SQL Analysis - Trend Analysis Queries</a:t>
            </a:r>
          </a:p>
        </p:txBody>
      </p:sp>
      <p:sp>
        <p:nvSpPr>
          <p:cNvPr id="150" name="- Interactive Power BI dashboard">
            <a:hlinkClick r:id="rId6"/>
          </p:cNvPr>
          <p:cNvSpPr txBox="1"/>
          <p:nvPr/>
        </p:nvSpPr>
        <p:spPr>
          <a:xfrm>
            <a:off x="373733" y="4920802"/>
            <a:ext cx="730701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342900">
              <a:spcBef>
                <a:spcPts val="700"/>
              </a:spcBef>
              <a:buClr>
                <a:srgbClr val="000000"/>
              </a:buClr>
              <a:buFont typeface="Arial"/>
              <a:defRPr b="1"/>
            </a:lvl1pPr>
          </a:lstStyle>
          <a:p>
            <a:r>
              <a:t>- Interactive Power BI dashboard</a:t>
            </a:r>
          </a:p>
        </p:txBody>
      </p:sp>
      <p:sp>
        <p:nvSpPr>
          <p:cNvPr id="151" name="- Static Power BI dashboard">
            <a:hlinkClick r:id="rId7"/>
          </p:cNvPr>
          <p:cNvSpPr txBox="1"/>
          <p:nvPr/>
        </p:nvSpPr>
        <p:spPr>
          <a:xfrm>
            <a:off x="373733" y="5220249"/>
            <a:ext cx="730701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342900">
              <a:spcBef>
                <a:spcPts val="700"/>
              </a:spcBef>
              <a:buClr>
                <a:srgbClr val="000000"/>
              </a:buClr>
              <a:buFont typeface="Arial"/>
              <a:defRPr b="1"/>
            </a:lvl1pPr>
          </a:lstStyle>
          <a:p>
            <a:r>
              <a:t>- Static Power BI dashboard</a:t>
            </a:r>
          </a:p>
        </p:txBody>
      </p:sp>
      <p:sp>
        <p:nvSpPr>
          <p:cNvPr id="152" name="- Capstone Project IT Nexus Page">
            <a:hlinkClick r:id="rId8"/>
          </p:cNvPr>
          <p:cNvSpPr txBox="1"/>
          <p:nvPr/>
        </p:nvSpPr>
        <p:spPr>
          <a:xfrm>
            <a:off x="373731" y="5898608"/>
            <a:ext cx="730701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indent="342900">
              <a:spcBef>
                <a:spcPts val="700"/>
              </a:spcBef>
              <a:buClr>
                <a:srgbClr val="000000"/>
              </a:buClr>
              <a:buFont typeface="Arial"/>
              <a:defRPr b="1"/>
            </a:lvl1pPr>
          </a:lstStyle>
          <a:p>
            <a:r>
              <a:rPr dirty="0"/>
              <a:t>- Capstone Project IT Nexus Page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&quot;Thank you for reviewing my project!&quot;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9768">
              <a:defRPr sz="4136"/>
            </a:lvl1pPr>
          </a:lstStyle>
          <a:p>
            <a:r>
              <a:rPr lang="it-IT" dirty="0"/>
              <a:t>“ </a:t>
            </a:r>
            <a:r>
              <a:rPr dirty="0"/>
              <a:t>Thank you for reviewing</a:t>
            </a:r>
            <a:br>
              <a:rPr lang="it-IT" dirty="0"/>
            </a:br>
            <a:r>
              <a:rPr dirty="0"/>
              <a:t> my project!</a:t>
            </a:r>
            <a:r>
              <a:rPr lang="it-IT" dirty="0"/>
              <a:t> “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98" name="Project Objectives Overview of the goals and purpose of the project.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431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19455" indent="-219455" defTabSz="292607">
              <a:spcBef>
                <a:spcPts val="400"/>
              </a:spcBef>
              <a:defRPr sz="2048"/>
            </a:pPr>
            <a:r>
              <a:rPr b="1" dirty="0"/>
              <a:t>Project Objectives</a:t>
            </a:r>
            <a:br>
              <a:rPr dirty="0"/>
            </a:br>
            <a:r>
              <a:rPr dirty="0"/>
              <a:t>Overview of the goals and purpose of the project.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rPr b="1" dirty="0"/>
              <a:t>Methodology</a:t>
            </a:r>
            <a:br>
              <a:rPr dirty="0"/>
            </a:br>
            <a:r>
              <a:rPr dirty="0"/>
              <a:t>Explanation of the technical process, tools, and techniques used.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rPr b="1" dirty="0"/>
              <a:t>Key Results</a:t>
            </a:r>
            <a:br>
              <a:rPr dirty="0"/>
            </a:br>
            <a:r>
              <a:rPr dirty="0"/>
              <a:t>Insights into programming languages, databases, platforms, web frameworks and demographics.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rPr b="1" dirty="0"/>
              <a:t>Insights and Conclusions</a:t>
            </a:r>
            <a:br>
              <a:rPr dirty="0"/>
            </a:br>
            <a:r>
              <a:rPr dirty="0"/>
              <a:t>Summary of trends, findings, and their implications.</a:t>
            </a:r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rPr b="1" dirty="0"/>
              <a:t>Next Steps</a:t>
            </a:r>
            <a:br>
              <a:rPr dirty="0"/>
            </a:br>
            <a:r>
              <a:rPr dirty="0"/>
              <a:t>Overview of future actions, improvements, and strategic implications based on project results.</a:t>
            </a:r>
            <a:endParaRPr lang="it-IT" dirty="0"/>
          </a:p>
          <a:p>
            <a:pPr marL="219455" indent="-219455" defTabSz="292607">
              <a:spcBef>
                <a:spcPts val="400"/>
              </a:spcBef>
              <a:defRPr sz="2048"/>
            </a:pPr>
            <a:r>
              <a:rPr lang="it-IT" b="1" dirty="0" err="1"/>
              <a:t>Appendix</a:t>
            </a:r>
            <a:r>
              <a:rPr lang="it-IT" b="1" dirty="0"/>
              <a:t>: Analysis and </a:t>
            </a:r>
            <a:r>
              <a:rPr lang="it-IT" b="1" dirty="0" err="1"/>
              <a:t>Resources</a:t>
            </a:r>
            <a:br>
              <a:rPr lang="en-US" dirty="0"/>
            </a:br>
            <a:r>
              <a:rPr lang="en-US" dirty="0"/>
              <a:t>A detailed reference section with all relevant files and resources used throughout the project, including Python scripts, SQL queries, and the Power BI dashboard links.</a:t>
            </a:r>
          </a:p>
          <a:p>
            <a:pPr marL="0" indent="0" defTabSz="292607">
              <a:spcBef>
                <a:spcPts val="400"/>
              </a:spcBef>
              <a:buNone/>
              <a:defRPr sz="2048"/>
            </a:pPr>
            <a:endParaRPr lang="it-IT" dirty="0"/>
          </a:p>
          <a:p>
            <a:pPr marL="219455" indent="-219455" defTabSz="292607">
              <a:spcBef>
                <a:spcPts val="400"/>
              </a:spcBef>
              <a:defRPr sz="2048"/>
            </a:pPr>
            <a:endParaRPr lang="it-IT" b="1" dirty="0"/>
          </a:p>
          <a:p>
            <a:pPr marL="219455" indent="-219455" defTabSz="292607">
              <a:spcBef>
                <a:spcPts val="400"/>
              </a:spcBef>
              <a:defRPr sz="2048"/>
            </a:pPr>
            <a:endParaRPr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Objectives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06131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- Collect data from job portals, surveys, and training platforms.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Demonstrate technical expertise in data extraction, cleaning, and analysis.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Identify current and future trends in IT technologies (*).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- Develop an interactive Power BI dashboard for actionable insights.</a:t>
            </a:r>
          </a:p>
        </p:txBody>
      </p:sp>
      <p:sp>
        <p:nvSpPr>
          <p:cNvPr id="102" name="Content Placeholder 2"/>
          <p:cNvSpPr txBox="1"/>
          <p:nvPr/>
        </p:nvSpPr>
        <p:spPr>
          <a:xfrm>
            <a:off x="457200" y="5412135"/>
            <a:ext cx="8229600" cy="129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spcBef>
                <a:spcPts val="700"/>
              </a:spcBef>
              <a:buClr>
                <a:srgbClr val="000000"/>
              </a:buClr>
              <a:buFont typeface="Arial"/>
              <a:defRPr sz="2000" i="1"/>
            </a:pPr>
            <a:endParaRPr/>
          </a:p>
          <a:p>
            <a:pPr>
              <a:spcBef>
                <a:spcPts val="700"/>
              </a:spcBef>
              <a:buClr>
                <a:srgbClr val="000000"/>
              </a:buClr>
              <a:buFont typeface="Arial"/>
              <a:defRPr sz="2000" i="1"/>
            </a:pPr>
            <a:r>
              <a:rPr i="0"/>
              <a:t>(*) </a:t>
            </a:r>
            <a:r>
              <a:t>The data analyzed is based on interviews conducted in previous years, which may not fully reflect the current state of the sector.</a:t>
            </a:r>
          </a:p>
        </p:txBody>
      </p:sp>
      <p:sp>
        <p:nvSpPr>
          <p:cNvPr id="103" name="Line"/>
          <p:cNvSpPr/>
          <p:nvPr/>
        </p:nvSpPr>
        <p:spPr>
          <a:xfrm>
            <a:off x="685800" y="5595242"/>
            <a:ext cx="7772401" cy="1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Methodology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500"/>
              </a:spcBef>
              <a:defRPr sz="2464"/>
            </a:pPr>
            <a:r>
              <a:rPr dirty="0"/>
              <a:t>- Data extraction using Python (web scraping and from online sources with </a:t>
            </a:r>
            <a:r>
              <a:rPr lang="it-IT" dirty="0"/>
              <a:t>JSON</a:t>
            </a:r>
            <a:r>
              <a:rPr dirty="0"/>
              <a:t> and CSV files available).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rPr dirty="0"/>
              <a:t>- Data cleaning and transformation (handling missing values, addressing outliers, normalizing data).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rPr dirty="0"/>
              <a:t>- SQL analysis with SQLite3 embedded in Python for structured queries.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rPr dirty="0"/>
              <a:t>- Exploratory data analysis in Python to derive key insights, using Matplotlib and Seaborn for data visualization.</a:t>
            </a:r>
          </a:p>
          <a:p>
            <a:pPr marL="264032" indent="-264032" defTabSz="352043">
              <a:spcBef>
                <a:spcPts val="500"/>
              </a:spcBef>
              <a:defRPr sz="2464"/>
            </a:pPr>
            <a:r>
              <a:rPr dirty="0"/>
              <a:t>- Use Power BI to model data, build relationships in the data model, and develop interactive visualizations and dashboards.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4224"/>
            </a:lvl1pPr>
          </a:lstStyle>
          <a:p>
            <a:r>
              <a:t>Key Results: Programming Languages</a:t>
            </a:r>
          </a:p>
        </p:txBody>
      </p:sp>
      <p:sp>
        <p:nvSpPr>
          <p:cNvPr id="1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- Top 10 languages worked with: JavaScript, HTML/CSS, SQL, etc.</a:t>
            </a:r>
          </a:p>
          <a:p>
            <a:r>
              <a:t>- Top 10 desired languages: Python, JavaScript, HTML/CSS, etc.</a:t>
            </a:r>
          </a:p>
        </p:txBody>
      </p:sp>
      <p:pic>
        <p:nvPicPr>
          <p:cNvPr id="110" name="Screenshot 2025-01-10 alle 16.24.08.png" descr="Screenshot 2025-01-10 alle 16.24.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9875" y="3849548"/>
            <a:ext cx="8604192" cy="2459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Results: Databases</a:t>
            </a:r>
          </a:p>
        </p:txBody>
      </p:sp>
      <p:sp>
        <p:nvSpPr>
          <p:cNvPr id="11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- Top 10 databases worked with: MySQL, PostgreSQL, MongoDB, etc.</a:t>
            </a:r>
          </a:p>
          <a:p>
            <a:r>
              <a:t>- Top 10 desired databases: PostgreSQL, MongoDB, Redis, etc.</a:t>
            </a:r>
          </a:p>
        </p:txBody>
      </p:sp>
      <p:pic>
        <p:nvPicPr>
          <p:cNvPr id="114" name="Databases.jpeg" descr="Databas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0" y="3659124"/>
            <a:ext cx="7957300" cy="2939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Key Results: Platfor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Results: Platforms</a:t>
            </a:r>
          </a:p>
        </p:txBody>
      </p:sp>
      <p:sp>
        <p:nvSpPr>
          <p:cNvPr id="117" name="- Top 10 platforms worked with: Linux, Windows, Docker, AWS, etc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Top 10 platforms worked with: Linux, Windows, Docker, AWS, etc.</a:t>
            </a:r>
          </a:p>
          <a:p>
            <a:r>
              <a:t>- Top 10 desired  platforms: Linux, Docker, AWS, Windows, etc.</a:t>
            </a:r>
          </a:p>
        </p:txBody>
      </p:sp>
      <p:pic>
        <p:nvPicPr>
          <p:cNvPr id="118" name="Platforms.jpeg" descr="Platform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49" y="3624752"/>
            <a:ext cx="6153702" cy="3109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Key Results: Web Frame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Results: Web Frameworks</a:t>
            </a:r>
          </a:p>
        </p:txBody>
      </p:sp>
      <p:sp>
        <p:nvSpPr>
          <p:cNvPr id="121" name="- Top 10 Web Frameworks worked with: jQuery, Angular/Angular.js, React.js, etc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Top 10 Web Frameworks worked with: jQuery, Angular/Angular.js, React.js, etc.</a:t>
            </a:r>
          </a:p>
          <a:p>
            <a:r>
              <a:t>- Top 10 Web Frameworks desired: React.js, Vue.js, Angular/Angular.js, etc.</a:t>
            </a:r>
          </a:p>
        </p:txBody>
      </p:sp>
      <p:pic>
        <p:nvPicPr>
          <p:cNvPr id="122" name="Web Frameworks.jpeg" descr="Web Framework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4" y="3759024"/>
            <a:ext cx="8495572" cy="2941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Results: Demographics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965052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spcBef>
                <a:spcPts val="500"/>
              </a:spcBef>
              <a:defRPr sz="2400"/>
            </a:pPr>
            <a:r>
              <a:t>- Career satisfaction: Majority very satisfied or slightly satisfied.</a:t>
            </a:r>
          </a:p>
          <a:p>
            <a:pPr marL="257175" indent="-257175" defTabSz="342900">
              <a:spcBef>
                <a:spcPts val="500"/>
              </a:spcBef>
              <a:defRPr sz="2400"/>
            </a:pPr>
            <a:r>
              <a:t>- Respondents by Gender: 93% Men, 7% Women.</a:t>
            </a:r>
          </a:p>
        </p:txBody>
      </p:sp>
      <p:pic>
        <p:nvPicPr>
          <p:cNvPr id="126" name="Country.jpeg" descr="Countr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66" y="4223189"/>
            <a:ext cx="4367208" cy="2590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ender and CarrerSat.jpeg" descr="Gender and CarrerSat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8564" y="2466078"/>
            <a:ext cx="6087014" cy="168471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ntent Placeholder 2"/>
          <p:cNvSpPr txBox="1"/>
          <p:nvPr/>
        </p:nvSpPr>
        <p:spPr>
          <a:xfrm>
            <a:off x="469900" y="4558746"/>
            <a:ext cx="3755877" cy="132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28732" indent="-328732" defTabSz="227584">
              <a:buClr>
                <a:srgbClr val="000000"/>
              </a:buClr>
              <a:buSzPct val="100000"/>
              <a:buFont typeface="Menlo Regular"/>
              <a:buChar char="•"/>
              <a:defRPr sz="2048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- Top 3 countries by number of respondents: United States, India, United Kingdom.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850</Words>
  <Application>Microsoft Office PowerPoint</Application>
  <PresentationFormat>Presentazione su schermo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Menlo Regular</vt:lpstr>
      <vt:lpstr>Office Theme</vt:lpstr>
      <vt:lpstr>“IT Nexus: Bridging Technologies &amp; Workforce Dynamics”</vt:lpstr>
      <vt:lpstr>Summary</vt:lpstr>
      <vt:lpstr>Project Objectives</vt:lpstr>
      <vt:lpstr>Methodology</vt:lpstr>
      <vt:lpstr>Key Results: Programming Languages</vt:lpstr>
      <vt:lpstr>Key Results: Databases</vt:lpstr>
      <vt:lpstr>Key Results: Platforms</vt:lpstr>
      <vt:lpstr>Key Results: Web Frameworks</vt:lpstr>
      <vt:lpstr>Key Results: Demographics</vt:lpstr>
      <vt:lpstr>Key Results: Additional Viewpoints  </vt:lpstr>
      <vt:lpstr>Key Results: Additional Viewpoints  </vt:lpstr>
      <vt:lpstr>Insights and Conclusions</vt:lpstr>
      <vt:lpstr>Next Steps</vt:lpstr>
      <vt:lpstr>Appendix: Analysis and Resources</vt:lpstr>
      <vt:lpstr>“ Thank you for reviewing  my project! 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“IT Nexus: Bridging Technologies &amp; Workforce Dynamics”</dc:title>
  <cp:lastModifiedBy>Federico Calarco</cp:lastModifiedBy>
  <cp:revision>3</cp:revision>
  <dcterms:modified xsi:type="dcterms:W3CDTF">2025-01-10T19:14:03Z</dcterms:modified>
</cp:coreProperties>
</file>