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73"/>
  </p:notesMasterIdLst>
  <p:handoutMasterIdLst>
    <p:handoutMasterId r:id="rId74"/>
  </p:handout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1" r:id="rId59"/>
    <p:sldId id="320" r:id="rId60"/>
    <p:sldId id="322" r:id="rId61"/>
    <p:sldId id="325" r:id="rId62"/>
    <p:sldId id="324" r:id="rId63"/>
    <p:sldId id="326" r:id="rId64"/>
    <p:sldId id="327" r:id="rId65"/>
    <p:sldId id="328" r:id="rId66"/>
    <p:sldId id="329" r:id="rId67"/>
    <p:sldId id="330" r:id="rId68"/>
    <p:sldId id="331" r:id="rId69"/>
    <p:sldId id="332" r:id="rId70"/>
    <p:sldId id="333" r:id="rId71"/>
    <p:sldId id="334"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0" d="100"/>
          <a:sy n="80" d="100"/>
        </p:scale>
        <p:origin x="82" y="25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12/4/2017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62681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67438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4835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04744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50577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09619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21115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45446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7683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35981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98606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24166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11645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45955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0" name="Shape 4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59631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11111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40706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14493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21822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9" name="Shape 4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05222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5" name="Shape 4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42721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1" name="Shape 4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5792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6691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6401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38084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Shape 4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54793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5" name="Shape 4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87839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1" name="Shape 4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50592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7" name="Shape 4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169040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25168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80590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57319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6698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43996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0537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6097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12/4/2017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12/4/2017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12/4/2017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12/4/2017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84"/>
        <p:cNvGrpSpPr/>
        <p:nvPr/>
      </p:nvGrpSpPr>
      <p:grpSpPr>
        <a:xfrm>
          <a:off x="0" y="0"/>
          <a:ext cx="0" cy="0"/>
          <a:chOff x="0" y="0"/>
          <a:chExt cx="0" cy="0"/>
        </a:xfrm>
      </p:grpSpPr>
      <p:grpSp>
        <p:nvGrpSpPr>
          <p:cNvPr id="85" name="Shape 85"/>
          <p:cNvGrpSpPr/>
          <p:nvPr/>
        </p:nvGrpSpPr>
        <p:grpSpPr>
          <a:xfrm>
            <a:off x="834621" y="399168"/>
            <a:ext cx="1332416" cy="1332416"/>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sz="2400"/>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sz="2400"/>
            </a:p>
          </p:txBody>
        </p:sp>
      </p:grpSp>
      <p:sp>
        <p:nvSpPr>
          <p:cNvPr id="88" name="Shape 88"/>
          <p:cNvSpPr txBox="1">
            <a:spLocks noGrp="1"/>
          </p:cNvSpPr>
          <p:nvPr>
            <p:ph type="title"/>
          </p:nvPr>
        </p:nvSpPr>
        <p:spPr>
          <a:xfrm>
            <a:off x="1738400" y="798100"/>
            <a:ext cx="9374000" cy="13324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89" name="Shape 89"/>
          <p:cNvSpPr txBox="1">
            <a:spLocks noGrp="1"/>
          </p:cNvSpPr>
          <p:nvPr>
            <p:ph type="body" idx="1"/>
          </p:nvPr>
        </p:nvSpPr>
        <p:spPr>
          <a:xfrm>
            <a:off x="1738400" y="2653400"/>
            <a:ext cx="9374000" cy="33888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90" name="Shape 90"/>
          <p:cNvSpPr txBox="1">
            <a:spLocks noGrp="1"/>
          </p:cNvSpPr>
          <p:nvPr>
            <p:ph type="sldNum" idx="12"/>
          </p:nvPr>
        </p:nvSpPr>
        <p:spPr>
          <a:xfrm>
            <a:off x="11268061" y="6315968"/>
            <a:ext cx="731600" cy="524800"/>
          </a:xfrm>
          <a:prstGeom prst="rect">
            <a:avLst/>
          </a:prstGeom>
        </p:spPr>
        <p:txBody>
          <a:bodyPr wrap="square" lIns="91425" tIns="91425" rIns="91425" bIns="91425" anchor="ctr" anchorCtr="0">
            <a:noAutofit/>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415801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12/4/2017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12/4/2017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12/4/2017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12/4/2017</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12/4/2017</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12/4/2017</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12/4/2017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12/4/2017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12/4/2017</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 id="214748369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3.xml"/><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3.xml"/><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3.xml"/><Relationship Id="rId4" Type="http://schemas.openxmlformats.org/officeDocument/2006/relationships/image" Target="../media/image6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and Neuroscience</a:t>
            </a:r>
            <a:endParaRPr lang="en-US" dirty="0"/>
          </a:p>
        </p:txBody>
      </p:sp>
      <p:sp>
        <p:nvSpPr>
          <p:cNvPr id="3" name="Subtitle 2"/>
          <p:cNvSpPr>
            <a:spLocks noGrp="1"/>
          </p:cNvSpPr>
          <p:nvPr>
            <p:ph type="subTitle" idx="1"/>
          </p:nvPr>
        </p:nvSpPr>
        <p:spPr/>
        <p:txBody>
          <a:bodyPr/>
          <a:lstStyle/>
          <a:p>
            <a:r>
              <a:rPr lang="en-US" dirty="0" smtClean="0"/>
              <a:t>Presented by:</a:t>
            </a:r>
          </a:p>
          <a:p>
            <a:r>
              <a:rPr lang="en-US" dirty="0" err="1" smtClean="0"/>
              <a:t>Rukshar</a:t>
            </a:r>
            <a:r>
              <a:rPr lang="en-US" dirty="0" smtClean="0"/>
              <a:t> </a:t>
            </a:r>
            <a:r>
              <a:rPr lang="en-US" dirty="0" err="1" smtClean="0"/>
              <a:t>Alam</a:t>
            </a:r>
            <a:r>
              <a:rPr lang="en-US" dirty="0" smtClean="0"/>
              <a:t>, 1305031</a:t>
            </a:r>
          </a:p>
          <a:p>
            <a:r>
              <a:rPr lang="en-US" dirty="0" err="1" smtClean="0"/>
              <a:t>Md.Saqib</a:t>
            </a:r>
            <a:r>
              <a:rPr lang="en-US" dirty="0" smtClean="0"/>
              <a:t> </a:t>
            </a:r>
            <a:r>
              <a:rPr lang="en-US" dirty="0" err="1" smtClean="0"/>
              <a:t>Hasan</a:t>
            </a:r>
            <a:r>
              <a:rPr lang="en-US" dirty="0" smtClean="0"/>
              <a:t>, 1305057</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1738400" y="798100"/>
            <a:ext cx="9374000" cy="780800"/>
          </a:xfrm>
          <a:prstGeom prst="rect">
            <a:avLst/>
          </a:prstGeom>
        </p:spPr>
        <p:txBody>
          <a:bodyPr vert="horz" wrap="square" lIns="121900" tIns="121900" rIns="121900" bIns="121900" rtlCol="0" anchor="t" anchorCtr="0">
            <a:noAutofit/>
          </a:bodyPr>
          <a:lstStyle/>
          <a:p>
            <a:r>
              <a:rPr lang="en-GB"/>
              <a:t>Skewed Distribution- Lognormal Distribution</a:t>
            </a:r>
          </a:p>
        </p:txBody>
      </p:sp>
      <p:sp>
        <p:nvSpPr>
          <p:cNvPr id="302" name="Shape 302"/>
          <p:cNvSpPr txBox="1">
            <a:spLocks noGrp="1"/>
          </p:cNvSpPr>
          <p:nvPr>
            <p:ph type="body" idx="1"/>
          </p:nvPr>
        </p:nvSpPr>
        <p:spPr>
          <a:xfrm>
            <a:off x="1738400" y="2087533"/>
            <a:ext cx="9374000" cy="3954800"/>
          </a:xfrm>
          <a:prstGeom prst="rect">
            <a:avLst/>
          </a:prstGeom>
        </p:spPr>
        <p:txBody>
          <a:bodyPr vert="horz" wrap="square" lIns="121900" tIns="121900" rIns="121900" bIns="121900" rtlCol="0" anchor="t" anchorCtr="0">
            <a:noAutofit/>
          </a:bodyPr>
          <a:lstStyle/>
          <a:p>
            <a:pPr marL="609585" indent="-465655">
              <a:buSzPts val="1900"/>
            </a:pPr>
            <a:r>
              <a:rPr lang="en-GB" sz="2533"/>
              <a:t>Biological mechanisms have emergent and collective properties </a:t>
            </a:r>
          </a:p>
          <a:p>
            <a:pPr marL="609585" indent="-465655">
              <a:buSzPts val="1900"/>
            </a:pPr>
            <a:r>
              <a:rPr lang="en-GB" sz="2533" b="1"/>
              <a:t>Why?</a:t>
            </a:r>
          </a:p>
          <a:p>
            <a:pPr marL="1219170" lvl="1" indent="-465655">
              <a:buSzPts val="1900"/>
            </a:pPr>
            <a:r>
              <a:rPr lang="en-GB" sz="2533"/>
              <a:t> many interactive processes</a:t>
            </a:r>
          </a:p>
          <a:p>
            <a:pPr marL="1219170" lvl="1" indent="-465655">
              <a:buSzPts val="1900"/>
            </a:pPr>
            <a:r>
              <a:rPr lang="en-GB" sz="2533"/>
              <a:t>multiplication of a large number of variables, each is positive</a:t>
            </a:r>
          </a:p>
          <a:p>
            <a:pPr marL="1219170" lvl="1" indent="-465655">
              <a:buSzPts val="1900"/>
            </a:pPr>
            <a:r>
              <a:rPr lang="en-GB" sz="2533"/>
              <a:t>This gives  rise to lognormal distributions</a:t>
            </a:r>
          </a:p>
          <a:p>
            <a:pPr marL="609585" indent="-414856"/>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1738400" y="798100"/>
            <a:ext cx="9374000" cy="743200"/>
          </a:xfrm>
          <a:prstGeom prst="rect">
            <a:avLst/>
          </a:prstGeom>
        </p:spPr>
        <p:txBody>
          <a:bodyPr vert="horz" wrap="square" lIns="121900" tIns="121900" rIns="121900" bIns="121900" rtlCol="0" anchor="t" anchorCtr="0">
            <a:noAutofit/>
          </a:bodyPr>
          <a:lstStyle/>
          <a:p>
            <a:r>
              <a:rPr lang="en-GB"/>
              <a:t>The Weber–Fechner law</a:t>
            </a:r>
          </a:p>
        </p:txBody>
      </p:sp>
      <p:sp>
        <p:nvSpPr>
          <p:cNvPr id="308" name="Shape 308"/>
          <p:cNvSpPr txBox="1">
            <a:spLocks noGrp="1"/>
          </p:cNvSpPr>
          <p:nvPr>
            <p:ph type="body" idx="1"/>
          </p:nvPr>
        </p:nvSpPr>
        <p:spPr>
          <a:xfrm>
            <a:off x="1738400" y="1673067"/>
            <a:ext cx="9374000" cy="4369200"/>
          </a:xfrm>
          <a:prstGeom prst="rect">
            <a:avLst/>
          </a:prstGeom>
        </p:spPr>
        <p:txBody>
          <a:bodyPr vert="horz" wrap="square" lIns="121900" tIns="121900" rIns="121900" bIns="121900" rtlCol="0" anchor="t" anchorCtr="0">
            <a:noAutofit/>
          </a:bodyPr>
          <a:lstStyle/>
          <a:p>
            <a:pPr marL="609585" indent="-448722">
              <a:buSzPts val="1700"/>
            </a:pPr>
            <a:r>
              <a:rPr lang="en-GB" sz="2267"/>
              <a:t>best-known skewed distribution in neuro science</a:t>
            </a:r>
          </a:p>
          <a:p>
            <a:pPr marL="609585" indent="-448722">
              <a:buSzPts val="1700"/>
            </a:pPr>
            <a:r>
              <a:rPr lang="en-GB" sz="2267"/>
              <a:t>The response to a sensory stimulus is proportional to the logarithm of the stimulus amplitude</a:t>
            </a:r>
          </a:p>
          <a:p>
            <a:pPr marL="609585" indent="-448722">
              <a:buSzPts val="1700"/>
            </a:pPr>
            <a:r>
              <a:rPr lang="en-GB" sz="2267"/>
              <a:t>Distance and time perception and reaction time vary logarithmically with the length of distance and time interval. </a:t>
            </a:r>
          </a:p>
          <a:p>
            <a:pPr marL="609585" indent="-448722">
              <a:buSzPts val="1700"/>
            </a:pPr>
            <a:r>
              <a:rPr lang="en-GB" sz="2267"/>
              <a:t>Decision making obey the Weber–Fechner law </a:t>
            </a:r>
          </a:p>
          <a:p>
            <a:pPr marL="609585" indent="-448722">
              <a:buSzPts val="1700"/>
            </a:pPr>
            <a:r>
              <a:rPr lang="en-GB" sz="2267"/>
              <a:t>Word usage and sentence lengths in most languages, the lengths of email messages, follow a lognormal form, irrespective of the language</a:t>
            </a:r>
          </a:p>
          <a:p>
            <a:pPr marL="609585" indent="-448722">
              <a:buSzPts val="1700"/>
            </a:pPr>
            <a:r>
              <a:rPr lang="en-GB" sz="2267"/>
              <a:t>Mental organization of numbers is also described by a logarithmic scale</a:t>
            </a:r>
          </a:p>
          <a:p>
            <a:pPr marL="0" indent="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738400" y="798100"/>
            <a:ext cx="9374000" cy="724400"/>
          </a:xfrm>
          <a:prstGeom prst="rect">
            <a:avLst/>
          </a:prstGeom>
        </p:spPr>
        <p:txBody>
          <a:bodyPr vert="horz" wrap="square" lIns="121900" tIns="121900" rIns="121900" bIns="121900" rtlCol="0" anchor="t" anchorCtr="0">
            <a:noAutofit/>
          </a:bodyPr>
          <a:lstStyle/>
          <a:p>
            <a:r>
              <a:rPr lang="en-GB"/>
              <a:t>Mystery...</a:t>
            </a:r>
          </a:p>
        </p:txBody>
      </p:sp>
      <p:sp>
        <p:nvSpPr>
          <p:cNvPr id="314" name="Shape 314"/>
          <p:cNvSpPr txBox="1">
            <a:spLocks noGrp="1"/>
          </p:cNvSpPr>
          <p:nvPr>
            <p:ph type="body" idx="1"/>
          </p:nvPr>
        </p:nvSpPr>
        <p:spPr>
          <a:xfrm>
            <a:off x="1738400" y="1729567"/>
            <a:ext cx="9374000" cy="4312800"/>
          </a:xfrm>
          <a:prstGeom prst="rect">
            <a:avLst/>
          </a:prstGeom>
        </p:spPr>
        <p:txBody>
          <a:bodyPr vert="horz" wrap="square" lIns="121900" tIns="121900" rIns="121900" bIns="121900" rtlCol="0" anchor="t" anchorCtr="0">
            <a:noAutofit/>
          </a:bodyPr>
          <a:lstStyle/>
          <a:p>
            <a:pPr marL="0" indent="0">
              <a:buNone/>
            </a:pPr>
            <a:endParaRPr sz="2533"/>
          </a:p>
          <a:p>
            <a:pPr marL="0" indent="0">
              <a:buNone/>
            </a:pPr>
            <a:r>
              <a:rPr lang="en-GB" sz="2533"/>
              <a:t>Very little is known about the brain mechanisms that give rise to such distributions</a:t>
            </a:r>
          </a:p>
          <a:p>
            <a:pPr marL="0" indent="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738400" y="798100"/>
            <a:ext cx="9374000" cy="743200"/>
          </a:xfrm>
          <a:prstGeom prst="rect">
            <a:avLst/>
          </a:prstGeom>
        </p:spPr>
        <p:txBody>
          <a:bodyPr vert="horz" wrap="square" lIns="121900" tIns="121900" rIns="121900" bIns="121900" rtlCol="0" anchor="t" anchorCtr="0">
            <a:noAutofit/>
          </a:bodyPr>
          <a:lstStyle/>
          <a:p>
            <a:r>
              <a:rPr lang="en-GB"/>
              <a:t>Consequence</a:t>
            </a:r>
          </a:p>
        </p:txBody>
      </p:sp>
      <p:sp>
        <p:nvSpPr>
          <p:cNvPr id="320" name="Shape 320"/>
          <p:cNvSpPr txBox="1">
            <a:spLocks noGrp="1"/>
          </p:cNvSpPr>
          <p:nvPr>
            <p:ph type="body" idx="1"/>
          </p:nvPr>
        </p:nvSpPr>
        <p:spPr>
          <a:xfrm>
            <a:off x="1738400" y="1767267"/>
            <a:ext cx="9374000" cy="4274800"/>
          </a:xfrm>
          <a:prstGeom prst="rect">
            <a:avLst/>
          </a:prstGeom>
        </p:spPr>
        <p:txBody>
          <a:bodyPr vert="horz" wrap="square" lIns="121900" tIns="121900" rIns="121900" bIns="121900" rtlCol="0" anchor="t" anchorCtr="0">
            <a:noAutofit/>
          </a:bodyPr>
          <a:lstStyle/>
          <a:p>
            <a:pPr marL="609585" indent="-474121">
              <a:buSzPts val="2000"/>
            </a:pPr>
            <a:r>
              <a:rPr lang="en-GB" sz="2667"/>
              <a:t>A selected minority (say “10 percent”) of neurons can effectively deal with most situations (brain states and environmental (place) changes but also context and other manipulations, such as novelty). </a:t>
            </a:r>
          </a:p>
          <a:p>
            <a:pPr marL="609585" indent="-474121">
              <a:buSzPts val="2000"/>
            </a:pPr>
            <a:r>
              <a:rPr lang="en-GB" sz="2667"/>
              <a:t>However, to achieve 100% accuracy it requires a very large fraction of brain networks to cooperate.</a:t>
            </a:r>
          </a:p>
          <a:p>
            <a:pPr marL="0" indent="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1738400" y="798100"/>
            <a:ext cx="9374000" cy="818400"/>
          </a:xfrm>
          <a:prstGeom prst="rect">
            <a:avLst/>
          </a:prstGeom>
        </p:spPr>
        <p:txBody>
          <a:bodyPr vert="horz" wrap="square" lIns="121900" tIns="121900" rIns="121900" bIns="121900" rtlCol="0" anchor="t" anchorCtr="0">
            <a:noAutofit/>
          </a:bodyPr>
          <a:lstStyle/>
          <a:p>
            <a:r>
              <a:rPr lang="en-GB"/>
              <a:t>Network synchrony</a:t>
            </a:r>
          </a:p>
        </p:txBody>
      </p:sp>
      <p:sp>
        <p:nvSpPr>
          <p:cNvPr id="326" name="Shape 326"/>
          <p:cNvSpPr txBox="1">
            <a:spLocks noGrp="1"/>
          </p:cNvSpPr>
          <p:nvPr>
            <p:ph type="body" idx="1"/>
          </p:nvPr>
        </p:nvSpPr>
        <p:spPr>
          <a:xfrm>
            <a:off x="1738400" y="1823767"/>
            <a:ext cx="9374000" cy="4218400"/>
          </a:xfrm>
          <a:prstGeom prst="rect">
            <a:avLst/>
          </a:prstGeom>
        </p:spPr>
        <p:txBody>
          <a:bodyPr vert="horz" wrap="square" lIns="121900" tIns="121900" rIns="121900" bIns="121900" rtlCol="0" anchor="t" anchorCtr="0">
            <a:noAutofit/>
          </a:bodyPr>
          <a:lstStyle/>
          <a:p>
            <a:pPr marL="609585" indent="-465655">
              <a:lnSpc>
                <a:spcPct val="100000"/>
              </a:lnSpc>
              <a:buSzPts val="1900"/>
            </a:pPr>
            <a:r>
              <a:rPr lang="en-GB" sz="2533" b="1">
                <a:latin typeface="Maven Pro"/>
                <a:ea typeface="Maven Pro"/>
                <a:cs typeface="Maven Pro"/>
                <a:sym typeface="Maven Pro"/>
              </a:rPr>
              <a:t>Synchrony</a:t>
            </a:r>
            <a:r>
              <a:rPr lang="en-GB" sz="2533">
                <a:latin typeface="Maven Pro"/>
                <a:ea typeface="Maven Pro"/>
                <a:cs typeface="Maven Pro"/>
                <a:sym typeface="Maven Pro"/>
              </a:rPr>
              <a:t> : simultaneous action, development, or occurrence.</a:t>
            </a:r>
          </a:p>
          <a:p>
            <a:pPr marL="609585" indent="-465655">
              <a:lnSpc>
                <a:spcPct val="100000"/>
              </a:lnSpc>
              <a:buSzPts val="1900"/>
              <a:buFont typeface="Maven Pro"/>
              <a:buChar char="●"/>
            </a:pPr>
            <a:r>
              <a:rPr lang="en-GB" sz="2533">
                <a:latin typeface="Maven Pro"/>
                <a:ea typeface="Maven Pro"/>
                <a:cs typeface="Maven Pro"/>
                <a:sym typeface="Maven Pro"/>
              </a:rPr>
              <a:t>Population synchrony does not vary in a Gaussian manner around a typical mean</a:t>
            </a:r>
          </a:p>
          <a:p>
            <a:pPr marL="609585" indent="-465655">
              <a:lnSpc>
                <a:spcPct val="100000"/>
              </a:lnSpc>
              <a:buSzPts val="1900"/>
              <a:buFont typeface="Maven Pro"/>
              <a:buChar char="●"/>
            </a:pPr>
            <a:r>
              <a:rPr lang="en-GB" sz="2533">
                <a:latin typeface="Maven Pro"/>
                <a:ea typeface="Maven Pro"/>
                <a:cs typeface="Maven Pro"/>
                <a:sym typeface="Maven Pro"/>
              </a:rPr>
              <a:t>the magnitude of synchrony, measured as the spiking fraction of all recorded neurons follows a lognormal distribution</a:t>
            </a:r>
          </a:p>
          <a:p>
            <a:pPr marL="609585" indent="-465655">
              <a:lnSpc>
                <a:spcPct val="100000"/>
              </a:lnSpc>
              <a:buSzPts val="1900"/>
              <a:buFont typeface="Maven Pro"/>
              <a:buChar char="●"/>
            </a:pPr>
            <a:r>
              <a:rPr lang="en-GB" sz="2533">
                <a:latin typeface="Maven Pro"/>
                <a:ea typeface="Maven Pro"/>
                <a:cs typeface="Maven Pro"/>
                <a:sym typeface="Maven Pro"/>
              </a:rPr>
              <a:t>But…. the mechanism underlying the skewed and heavy-tail distribution of population synchrony is unknown</a:t>
            </a:r>
          </a:p>
          <a:p>
            <a:pPr marL="0" indent="0">
              <a:lnSpc>
                <a:spcPct val="100000"/>
              </a:lnSpc>
              <a:buNone/>
            </a:pPr>
            <a:endParaRPr sz="2133">
              <a:latin typeface="Maven Pro"/>
              <a:ea typeface="Maven Pro"/>
              <a:cs typeface="Maven Pro"/>
              <a:sym typeface="Maven Pro"/>
            </a:endParaRPr>
          </a:p>
          <a:p>
            <a:pPr marL="0" indent="0">
              <a:lnSpc>
                <a:spcPct val="100000"/>
              </a:lnSpc>
              <a:buNone/>
            </a:pPr>
            <a:endParaRPr sz="3733">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738400" y="798100"/>
            <a:ext cx="9374000" cy="724400"/>
          </a:xfrm>
          <a:prstGeom prst="rect">
            <a:avLst/>
          </a:prstGeom>
        </p:spPr>
        <p:txBody>
          <a:bodyPr vert="horz" wrap="square" lIns="121900" tIns="121900" rIns="121900" bIns="121900" rtlCol="0" anchor="t" anchorCtr="0">
            <a:noAutofit/>
          </a:bodyPr>
          <a:lstStyle/>
          <a:p>
            <a:r>
              <a:rPr lang="en-GB"/>
              <a:t>Firing rates and bursts</a:t>
            </a:r>
          </a:p>
        </p:txBody>
      </p:sp>
      <p:sp>
        <p:nvSpPr>
          <p:cNvPr id="332" name="Shape 332"/>
          <p:cNvSpPr txBox="1">
            <a:spLocks noGrp="1"/>
          </p:cNvSpPr>
          <p:nvPr>
            <p:ph type="body" idx="1"/>
          </p:nvPr>
        </p:nvSpPr>
        <p:spPr>
          <a:xfrm>
            <a:off x="1738400" y="1767267"/>
            <a:ext cx="9374000" cy="4274800"/>
          </a:xfrm>
          <a:prstGeom prst="rect">
            <a:avLst/>
          </a:prstGeom>
        </p:spPr>
        <p:txBody>
          <a:bodyPr vert="horz" wrap="square" lIns="121900" tIns="121900" rIns="121900" bIns="121900" rtlCol="0" anchor="t" anchorCtr="0">
            <a:noAutofit/>
          </a:bodyPr>
          <a:lstStyle/>
          <a:p>
            <a:pPr marL="609585" indent="-465655">
              <a:buSzPts val="1900"/>
            </a:pPr>
            <a:r>
              <a:rPr lang="en-GB" sz="2533"/>
              <a:t>The distribution of both stimulus-evoked and spontaneous activity in cortical neurons obeys a long-tailed, typically lognormal pattern.</a:t>
            </a:r>
          </a:p>
          <a:p>
            <a:pPr marL="609585" indent="-465655">
              <a:buSzPts val="1900"/>
            </a:pPr>
            <a:r>
              <a:rPr lang="en-GB" sz="2533"/>
              <a:t> Such a distribution creates a rate spectrum with a wide dynamic range.</a:t>
            </a:r>
          </a:p>
          <a:p>
            <a:pPr marL="609585" indent="-465655">
              <a:buSzPts val="1900"/>
            </a:pPr>
            <a:r>
              <a:rPr lang="en-GB" sz="2533"/>
              <a:t>It spans from vast numbers of very slow-firing neurons to a small fraction of fast-firing ‘champion’ cells.</a:t>
            </a:r>
          </a:p>
          <a:p>
            <a:pPr marL="609585" indent="-465655">
              <a:buSzPts val="1900"/>
            </a:pPr>
            <a:r>
              <a:rPr lang="en-GB" sz="2533"/>
              <a:t>the existing data clearly indicate a substantial deviation from a Gaussian rate distribution</a:t>
            </a:r>
          </a:p>
          <a:p>
            <a:pPr marL="0" indent="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738400" y="798100"/>
            <a:ext cx="9374000" cy="724400"/>
          </a:xfrm>
          <a:prstGeom prst="rect">
            <a:avLst/>
          </a:prstGeom>
        </p:spPr>
        <p:txBody>
          <a:bodyPr vert="horz" wrap="square" lIns="121900" tIns="121900" rIns="121900" bIns="121900" rtlCol="0" anchor="t" anchorCtr="0">
            <a:noAutofit/>
          </a:bodyPr>
          <a:lstStyle/>
          <a:p>
            <a:r>
              <a:rPr lang="en-GB"/>
              <a:t>Explanation</a:t>
            </a:r>
          </a:p>
        </p:txBody>
      </p:sp>
      <p:sp>
        <p:nvSpPr>
          <p:cNvPr id="338" name="Shape 338"/>
          <p:cNvSpPr txBox="1">
            <a:spLocks noGrp="1"/>
          </p:cNvSpPr>
          <p:nvPr>
            <p:ph type="body" idx="1"/>
          </p:nvPr>
        </p:nvSpPr>
        <p:spPr>
          <a:xfrm>
            <a:off x="1738400" y="1823767"/>
            <a:ext cx="9374000" cy="4218400"/>
          </a:xfrm>
          <a:prstGeom prst="rect">
            <a:avLst/>
          </a:prstGeom>
        </p:spPr>
        <p:txBody>
          <a:bodyPr vert="horz" wrap="square" lIns="121900" tIns="121900" rIns="121900" bIns="121900" rtlCol="0" anchor="t" anchorCtr="0">
            <a:noAutofit/>
          </a:bodyPr>
          <a:lstStyle/>
          <a:p>
            <a:pPr marL="609585" indent="-457189">
              <a:buSzPts val="1800"/>
            </a:pPr>
            <a:r>
              <a:rPr lang="en-GB" sz="2400" b="1"/>
              <a:t>Input selectivity</a:t>
            </a:r>
            <a:br>
              <a:rPr lang="en-GB" sz="2400" b="1"/>
            </a:br>
            <a:r>
              <a:rPr lang="en-GB" sz="2400"/>
              <a:t>The neuronal population is relatively homogenous, but in different situations different subsets of neurons are activated by relevant inputs from the environment, body.</a:t>
            </a:r>
          </a:p>
          <a:p>
            <a:pPr marL="609585" indent="-457189">
              <a:buSzPts val="1800"/>
            </a:pPr>
            <a:r>
              <a:rPr lang="en-GB" sz="2400"/>
              <a:t>The same subset of neurons tends to be highly active under different conditions  because of the strongly skewed distribution of excitability of individual neurons.</a:t>
            </a:r>
          </a:p>
          <a:p>
            <a:pPr marL="609585" indent="-457189">
              <a:buSzPts val="1800"/>
            </a:pPr>
            <a:r>
              <a:rPr lang="en-GB" sz="2400"/>
              <a:t>The discharge patterns of any neuron can change momentarily  but the longer-term firing rates remain relatively stable.</a:t>
            </a:r>
          </a:p>
          <a:p>
            <a:pPr marL="609585" indent="-414856"/>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738400" y="798100"/>
            <a:ext cx="9374000" cy="780800"/>
          </a:xfrm>
          <a:prstGeom prst="rect">
            <a:avLst/>
          </a:prstGeom>
        </p:spPr>
        <p:txBody>
          <a:bodyPr vert="horz" wrap="square" lIns="121900" tIns="121900" rIns="121900" bIns="121900" rtlCol="0" anchor="t" anchorCtr="0">
            <a:noAutofit/>
          </a:bodyPr>
          <a:lstStyle/>
          <a:p>
            <a:r>
              <a:rPr lang="en-GB"/>
              <a:t>Distribution of synaptic strengths</a:t>
            </a:r>
          </a:p>
        </p:txBody>
      </p:sp>
      <p:sp>
        <p:nvSpPr>
          <p:cNvPr id="344" name="Shape 344"/>
          <p:cNvSpPr txBox="1">
            <a:spLocks noGrp="1"/>
          </p:cNvSpPr>
          <p:nvPr>
            <p:ph type="body" idx="1"/>
          </p:nvPr>
        </p:nvSpPr>
        <p:spPr>
          <a:xfrm>
            <a:off x="1738400" y="1823767"/>
            <a:ext cx="9374000" cy="4218400"/>
          </a:xfrm>
          <a:prstGeom prst="rect">
            <a:avLst/>
          </a:prstGeom>
        </p:spPr>
        <p:txBody>
          <a:bodyPr vert="horz" wrap="square" lIns="121900" tIns="121900" rIns="121900" bIns="121900" rtlCol="0" anchor="t" anchorCtr="0">
            <a:noAutofit/>
          </a:bodyPr>
          <a:lstStyle/>
          <a:p>
            <a:pPr marL="609585" indent="-440256">
              <a:buSzPts val="1600"/>
            </a:pPr>
            <a:r>
              <a:rPr lang="en-GB" sz="2133"/>
              <a:t>Several studies found that synaptic strengths between pairs of connected neural cells have a skewed, typically lognormal distribution</a:t>
            </a:r>
          </a:p>
          <a:p>
            <a:pPr marL="609585" indent="-440256">
              <a:buSzPts val="1600"/>
            </a:pPr>
            <a:r>
              <a:rPr lang="en-GB" sz="2133"/>
              <a:t>Stronger synapses are stronger on average and are reliably strong from event to event.</a:t>
            </a:r>
          </a:p>
          <a:p>
            <a:pPr marL="609585" indent="-440256">
              <a:buSzPts val="1600"/>
            </a:pPr>
            <a:r>
              <a:rPr lang="en-GB" sz="2133"/>
              <a:t>Skewed distribution of synaptic strengths between participating neurons may be a critical factor in sustaining lognormal firing rate distribution</a:t>
            </a:r>
          </a:p>
          <a:p>
            <a:pPr marL="609585" indent="-440256">
              <a:buSzPts val="1600"/>
            </a:pPr>
            <a:r>
              <a:rPr lang="en-GB" sz="2133"/>
              <a:t> A few large amplitude and stable synaptic connections seemed to dominate the entire network</a:t>
            </a:r>
          </a:p>
          <a:p>
            <a:pPr marL="609585" indent="-440256">
              <a:buSzPts val="1600"/>
            </a:pPr>
            <a:r>
              <a:rPr lang="en-GB" sz="2133"/>
              <a:t>Because removal of the weak synapses had little impact on population firing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1738400" y="798100"/>
            <a:ext cx="9374000" cy="686400"/>
          </a:xfrm>
          <a:prstGeom prst="rect">
            <a:avLst/>
          </a:prstGeom>
        </p:spPr>
        <p:txBody>
          <a:bodyPr vert="horz" wrap="square" lIns="121900" tIns="121900" rIns="121900" bIns="121900" rtlCol="0" anchor="t" anchorCtr="0">
            <a:noAutofit/>
          </a:bodyPr>
          <a:lstStyle/>
          <a:p>
            <a:r>
              <a:rPr lang="en-GB"/>
              <a:t>Neural Connections</a:t>
            </a:r>
          </a:p>
        </p:txBody>
      </p:sp>
      <p:sp>
        <p:nvSpPr>
          <p:cNvPr id="350" name="Shape 350"/>
          <p:cNvSpPr txBox="1">
            <a:spLocks noGrp="1"/>
          </p:cNvSpPr>
          <p:nvPr>
            <p:ph type="body" idx="1"/>
          </p:nvPr>
        </p:nvSpPr>
        <p:spPr>
          <a:xfrm>
            <a:off x="1738400" y="1936833"/>
            <a:ext cx="9374000" cy="4105200"/>
          </a:xfrm>
          <a:prstGeom prst="rect">
            <a:avLst/>
          </a:prstGeom>
        </p:spPr>
        <p:txBody>
          <a:bodyPr vert="horz" wrap="square" lIns="121900" tIns="121900" rIns="121900" bIns="121900" rtlCol="0" anchor="t" anchorCtr="0">
            <a:noAutofit/>
          </a:bodyPr>
          <a:lstStyle/>
          <a:p>
            <a:pPr marL="609585" indent="-457189">
              <a:buSzPts val="1800"/>
            </a:pPr>
            <a:r>
              <a:rPr lang="en-GB" sz="2400"/>
              <a:t>A minority of strong connections are mixed with large numbers of weak inputs, so that the connectivity profile of the area is best described by a lognormal distribution. </a:t>
            </a:r>
          </a:p>
          <a:p>
            <a:pPr marL="609585" indent="-457189">
              <a:buSzPts val="1800"/>
            </a:pPr>
            <a:r>
              <a:rPr lang="en-GB" sz="2400"/>
              <a:t>Lognormal rules of connectivity can combine the advantages of local computation (strongly connected cluster  of neurons) and global (top-down) control, synchronization, wiring economy, information storage and communication speed</a:t>
            </a:r>
          </a:p>
          <a:p>
            <a:pPr marL="609585" indent="-457189">
              <a:buSzPts val="1800"/>
            </a:pPr>
            <a:r>
              <a:rPr lang="en-GB" sz="2400"/>
              <a:t>A lognormal distribution is the result of genetically defined and experience-dependent modification of synaptic strengths, biophysical properties and anatomical wiring</a:t>
            </a:r>
          </a:p>
          <a:p>
            <a:pPr marL="609585" indent="-414856"/>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1738400" y="1013633"/>
            <a:ext cx="9374000" cy="5028400"/>
          </a:xfrm>
          <a:prstGeom prst="rect">
            <a:avLst/>
          </a:prstGeom>
        </p:spPr>
        <p:txBody>
          <a:bodyPr vert="horz" wrap="square" lIns="121900" tIns="121900" rIns="121900" bIns="121900" rtlCol="0" anchor="t" anchorCtr="0">
            <a:noAutofit/>
          </a:bodyPr>
          <a:lstStyle/>
          <a:p>
            <a:pPr marL="609585" indent="-474121">
              <a:buSzPts val="2000"/>
            </a:pPr>
            <a:r>
              <a:rPr lang="en-GB" sz="2667"/>
              <a:t>Just 10–20% of task-related neurons can predict as much as 60–80% accuracy of limb position or gripping force</a:t>
            </a:r>
          </a:p>
          <a:p>
            <a:pPr marL="609585" indent="-474121">
              <a:buSzPts val="2000"/>
            </a:pPr>
            <a:r>
              <a:rPr lang="en-GB" sz="2667"/>
              <a:t>Adding further information from the remaining majority of task-related neurons improves the prediction only by a modest 10–15%.</a:t>
            </a:r>
          </a:p>
          <a:p>
            <a:pPr marL="609585" indent="-414856"/>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t>Uptill</a:t>
            </a:r>
            <a:r>
              <a:rPr lang="en-US" dirty="0" smtClean="0"/>
              <a:t> now</a:t>
            </a:r>
            <a:endParaRPr lang="en-US" dirty="0"/>
          </a:p>
        </p:txBody>
      </p:sp>
      <p:sp>
        <p:nvSpPr>
          <p:cNvPr id="14" name="Content Placeholder 13"/>
          <p:cNvSpPr>
            <a:spLocks noGrp="1"/>
          </p:cNvSpPr>
          <p:nvPr>
            <p:ph idx="1"/>
          </p:nvPr>
        </p:nvSpPr>
        <p:spPr/>
        <p:txBody>
          <a:bodyPr/>
          <a:lstStyle/>
          <a:p>
            <a:pPr lvl="0"/>
            <a:r>
              <a:rPr lang="en-US" dirty="0" smtClean="0"/>
              <a:t>Neural network, Convolutional neural network</a:t>
            </a:r>
          </a:p>
          <a:p>
            <a:pPr lvl="0"/>
            <a:r>
              <a:rPr lang="en-US" dirty="0" smtClean="0"/>
              <a:t>Autism</a:t>
            </a:r>
            <a:endParaRPr lang="en-US" dirty="0" smtClean="0"/>
          </a:p>
          <a:p>
            <a:pPr lvl="0"/>
            <a:r>
              <a:rPr lang="en-US" dirty="0" smtClean="0"/>
              <a:t>Normalization, number of nodes </a:t>
            </a:r>
            <a:r>
              <a:rPr lang="en-US" dirty="0" err="1" smtClean="0"/>
              <a:t>variation,dropout</a:t>
            </a:r>
            <a:r>
              <a:rPr lang="en-US" dirty="0" err="1" smtClean="0"/>
              <a:t>,regularization</a:t>
            </a:r>
            <a:endParaRPr lang="en-US" dirty="0" smtClean="0"/>
          </a:p>
          <a:p>
            <a:pPr lvl="0"/>
            <a:r>
              <a:rPr lang="en-US" dirty="0" smtClean="0"/>
              <a:t>Various forms of dropout</a:t>
            </a:r>
          </a:p>
          <a:p>
            <a:pPr lvl="0"/>
            <a:r>
              <a:rPr lang="en-US" dirty="0" err="1" smtClean="0"/>
              <a:t>Theano</a:t>
            </a:r>
            <a:r>
              <a:rPr lang="en-US" dirty="0" smtClean="0"/>
              <a:t> and </a:t>
            </a:r>
            <a:r>
              <a:rPr lang="en-US" dirty="0" err="1" smtClean="0"/>
              <a:t>Tensorflow</a:t>
            </a:r>
            <a:endParaRPr lang="en-US" dirty="0" smtClean="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1738400" y="798100"/>
            <a:ext cx="9374000" cy="780800"/>
          </a:xfrm>
          <a:prstGeom prst="rect">
            <a:avLst/>
          </a:prstGeom>
        </p:spPr>
        <p:txBody>
          <a:bodyPr vert="horz" wrap="square" lIns="121900" tIns="121900" rIns="121900" bIns="121900" rtlCol="0" anchor="t" anchorCtr="0">
            <a:noAutofit/>
          </a:bodyPr>
          <a:lstStyle/>
          <a:p>
            <a:r>
              <a:rPr lang="en-GB"/>
              <a:t>Neural Computation</a:t>
            </a:r>
          </a:p>
        </p:txBody>
      </p:sp>
      <p:sp>
        <p:nvSpPr>
          <p:cNvPr id="361" name="Shape 361"/>
          <p:cNvSpPr txBox="1">
            <a:spLocks noGrp="1"/>
          </p:cNvSpPr>
          <p:nvPr>
            <p:ph type="body" idx="1"/>
          </p:nvPr>
        </p:nvSpPr>
        <p:spPr>
          <a:xfrm>
            <a:off x="1738400" y="1880300"/>
            <a:ext cx="9374000" cy="4162000"/>
          </a:xfrm>
          <a:prstGeom prst="rect">
            <a:avLst/>
          </a:prstGeom>
        </p:spPr>
        <p:txBody>
          <a:bodyPr vert="horz" wrap="square" lIns="121900" tIns="121900" rIns="121900" bIns="121900" rtlCol="0" anchor="t" anchorCtr="0">
            <a:noAutofit/>
          </a:bodyPr>
          <a:lstStyle/>
          <a:p>
            <a:pPr marL="609585" indent="-457189">
              <a:buSzPts val="1800"/>
            </a:pPr>
            <a:r>
              <a:rPr lang="en-GB" sz="2400"/>
              <a:t>The skewed, lognormal-like distributions point to a hard-wired backbone in neural-network activity, due to  the reliable correlations between various physiological log scale parameters across situations. Importantly, despite a</a:t>
            </a:r>
          </a:p>
          <a:p>
            <a:pPr marL="609585" indent="-457189">
              <a:buSzPts val="1800"/>
            </a:pPr>
            <a:r>
              <a:rPr lang="en-GB" sz="2400"/>
              <a:t>Majority of neurons, having plastic properties, can provide sufficient flexibility for dynamic neural coding.</a:t>
            </a:r>
          </a:p>
          <a:p>
            <a:pPr marL="609585" indent="-457189">
              <a:buSzPts val="1800"/>
            </a:pPr>
            <a:r>
              <a:rPr lang="en-GB" sz="2400"/>
              <a:t>Synapses and neurons at the left and right tails of the distributions may seem to serve different functions, but there is no clear boundary between their postulated functions. </a:t>
            </a:r>
          </a:p>
          <a:p>
            <a:pPr marL="609585" indent="-457189">
              <a:buSzPts val="1800"/>
            </a:pPr>
            <a:r>
              <a:rPr lang="en-GB" sz="2400"/>
              <a:t>BUT accurate and reliable performance requires the involvement and cooperation of a very large brain circuit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1738400" y="798100"/>
            <a:ext cx="9374000" cy="780800"/>
          </a:xfrm>
          <a:prstGeom prst="rect">
            <a:avLst/>
          </a:prstGeom>
        </p:spPr>
        <p:txBody>
          <a:bodyPr vert="horz" wrap="square" lIns="121900" tIns="121900" rIns="121900" bIns="121900" rtlCol="0" anchor="t" anchorCtr="0">
            <a:noAutofit/>
          </a:bodyPr>
          <a:lstStyle/>
          <a:p>
            <a:r>
              <a:rPr lang="en-GB"/>
              <a:t>Neural Computation(cont’d)</a:t>
            </a:r>
          </a:p>
        </p:txBody>
      </p:sp>
      <p:sp>
        <p:nvSpPr>
          <p:cNvPr id="367" name="Shape 367"/>
          <p:cNvSpPr txBox="1">
            <a:spLocks noGrp="1"/>
          </p:cNvSpPr>
          <p:nvPr>
            <p:ph type="body" idx="1"/>
          </p:nvPr>
        </p:nvSpPr>
        <p:spPr>
          <a:xfrm>
            <a:off x="1738400" y="1880300"/>
            <a:ext cx="9374000" cy="4162000"/>
          </a:xfrm>
          <a:prstGeom prst="rect">
            <a:avLst/>
          </a:prstGeom>
        </p:spPr>
        <p:txBody>
          <a:bodyPr vert="horz" wrap="square" lIns="121900" tIns="121900" rIns="121900" bIns="121900" rtlCol="0" anchor="t" anchorCtr="0">
            <a:noAutofit/>
          </a:bodyPr>
          <a:lstStyle/>
          <a:p>
            <a:pPr marL="609585" indent="-474121">
              <a:buSzPts val="2000"/>
            </a:pPr>
            <a:r>
              <a:rPr lang="en-GB" sz="2667"/>
              <a:t>Log scaling can compress a large input range into a smaller, more manageable output range, and after logarithm transformation, multiplication and division become simpler addition and subtraction problems</a:t>
            </a:r>
          </a:p>
          <a:p>
            <a:pPr marL="0" indent="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1738400" y="798100"/>
            <a:ext cx="9374000" cy="780800"/>
          </a:xfrm>
          <a:prstGeom prst="rect">
            <a:avLst/>
          </a:prstGeom>
        </p:spPr>
        <p:txBody>
          <a:bodyPr vert="horz" wrap="square" lIns="121900" tIns="121900" rIns="121900" bIns="121900" rtlCol="0" anchor="t" anchorCtr="0">
            <a:noAutofit/>
          </a:bodyPr>
          <a:lstStyle/>
          <a:p>
            <a:r>
              <a:rPr lang="en-GB"/>
              <a:t>Normal and Lognormal distribution</a:t>
            </a:r>
          </a:p>
        </p:txBody>
      </p:sp>
      <p:sp>
        <p:nvSpPr>
          <p:cNvPr id="373" name="Shape 373"/>
          <p:cNvSpPr txBox="1">
            <a:spLocks noGrp="1"/>
          </p:cNvSpPr>
          <p:nvPr>
            <p:ph type="body" idx="1"/>
          </p:nvPr>
        </p:nvSpPr>
        <p:spPr>
          <a:xfrm>
            <a:off x="1738400" y="1710733"/>
            <a:ext cx="9374000" cy="4331600"/>
          </a:xfrm>
          <a:prstGeom prst="rect">
            <a:avLst/>
          </a:prstGeom>
        </p:spPr>
        <p:txBody>
          <a:bodyPr vert="horz" wrap="square" lIns="121900" tIns="121900" rIns="121900" bIns="121900" rtlCol="0" anchor="t" anchorCtr="0">
            <a:noAutofit/>
          </a:bodyPr>
          <a:lstStyle/>
          <a:p>
            <a:pPr marL="609585" indent="-457189">
              <a:buSzPts val="1800"/>
            </a:pPr>
            <a:r>
              <a:rPr lang="en-GB" sz="2400"/>
              <a:t>Normal (Gaussian) distribution is a continuous probability distribution and is non-zero over the entire real line. </a:t>
            </a:r>
          </a:p>
          <a:p>
            <a:pPr marL="609585" indent="-457189">
              <a:buSzPts val="1800"/>
            </a:pPr>
            <a:r>
              <a:rPr lang="en-GB" sz="2400"/>
              <a:t>It is characterized by a bell-shaped curve that is symmetrical around the mean</a:t>
            </a:r>
          </a:p>
          <a:p>
            <a:pPr marL="609585" indent="-457189">
              <a:buSzPts val="1800"/>
            </a:pPr>
            <a:r>
              <a:rPr lang="en-GB" sz="2400"/>
              <a:t>it can be quantified by two parameters — the mean and the SD.</a:t>
            </a:r>
          </a:p>
          <a:p>
            <a:pPr marL="609585" indent="-457189">
              <a:buSzPts val="1800"/>
            </a:pPr>
            <a:r>
              <a:rPr lang="en-GB" sz="2400"/>
              <a:t>Lognormal distribution is a probability distribution of a random variable whose logarithm is normally distributed</a:t>
            </a:r>
          </a:p>
          <a:p>
            <a:pPr marL="609585" indent="-457189">
              <a:buSzPts val="1800"/>
            </a:pPr>
            <a:r>
              <a:rPr lang="en-GB" sz="2400"/>
              <a:t>If  X is lognormally distributed if log(X) has a normal distribution.</a:t>
            </a:r>
          </a:p>
          <a:p>
            <a:pPr marL="0" indent="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Shape 378"/>
          <p:cNvPicPr preferRelativeResize="0"/>
          <p:nvPr/>
        </p:nvPicPr>
        <p:blipFill>
          <a:blip r:embed="rId3">
            <a:alphaModFix/>
          </a:blip>
          <a:stretch>
            <a:fillRect/>
          </a:stretch>
        </p:blipFill>
        <p:spPr>
          <a:xfrm>
            <a:off x="265200" y="1277367"/>
            <a:ext cx="4953000" cy="4953000"/>
          </a:xfrm>
          <a:prstGeom prst="rect">
            <a:avLst/>
          </a:prstGeom>
          <a:noFill/>
          <a:ln>
            <a:noFill/>
          </a:ln>
        </p:spPr>
      </p:pic>
      <p:pic>
        <p:nvPicPr>
          <p:cNvPr id="379" name="Shape 379"/>
          <p:cNvPicPr preferRelativeResize="0"/>
          <p:nvPr/>
        </p:nvPicPr>
        <p:blipFill>
          <a:blip r:embed="rId4">
            <a:alphaModFix/>
          </a:blip>
          <a:stretch>
            <a:fillRect/>
          </a:stretch>
        </p:blipFill>
        <p:spPr>
          <a:xfrm>
            <a:off x="5359434" y="1442600"/>
            <a:ext cx="6567401" cy="41958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7079700" y="842800"/>
            <a:ext cx="4032800" cy="5199200"/>
          </a:xfrm>
          <a:prstGeom prst="rect">
            <a:avLst/>
          </a:prstGeom>
        </p:spPr>
        <p:txBody>
          <a:bodyPr vert="horz" wrap="square" lIns="121900" tIns="121900" rIns="121900" bIns="121900" rtlCol="0" anchor="t" anchorCtr="0">
            <a:noAutofit/>
          </a:bodyPr>
          <a:lstStyle/>
          <a:p>
            <a:pPr marL="0" indent="0">
              <a:buNone/>
            </a:pPr>
            <a:r>
              <a:rPr lang="en-GB" sz="2267"/>
              <a:t>Skewed distribution of the magnitude of population synchrony.</a:t>
            </a:r>
          </a:p>
          <a:p>
            <a:pPr marL="0" indent="0">
              <a:buNone/>
            </a:pPr>
            <a:r>
              <a:rPr lang="en-GB" sz="2267"/>
              <a:t>The x axis shows the proportion of cellfiring during sharp-wave</a:t>
            </a:r>
          </a:p>
          <a:p>
            <a:pPr marL="0" indent="0">
              <a:buNone/>
            </a:pPr>
            <a:r>
              <a:rPr lang="en-GB" sz="2267"/>
              <a:t>ripples (SPW-Rs) or behavioural tasks</a:t>
            </a:r>
          </a:p>
          <a:p>
            <a:pPr marL="0" indent="0">
              <a:buNone/>
            </a:pPr>
            <a:r>
              <a:rPr lang="en-GB" sz="2267"/>
              <a:t>(RUN) or slow-wave sleep (SWS), </a:t>
            </a:r>
          </a:p>
          <a:p>
            <a:pPr marL="0" indent="0">
              <a:buNone/>
            </a:pPr>
            <a:endParaRPr/>
          </a:p>
        </p:txBody>
      </p:sp>
      <p:pic>
        <p:nvPicPr>
          <p:cNvPr id="385" name="Shape 385"/>
          <p:cNvPicPr preferRelativeResize="0"/>
          <p:nvPr/>
        </p:nvPicPr>
        <p:blipFill>
          <a:blip r:embed="rId3">
            <a:alphaModFix/>
          </a:blip>
          <a:stretch>
            <a:fillRect/>
          </a:stretch>
        </p:blipFill>
        <p:spPr>
          <a:xfrm>
            <a:off x="223867" y="2000333"/>
            <a:ext cx="6673300" cy="38187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8009267" y="1462500"/>
            <a:ext cx="3536800" cy="4600400"/>
          </a:xfrm>
          <a:prstGeom prst="rect">
            <a:avLst/>
          </a:prstGeom>
        </p:spPr>
        <p:txBody>
          <a:bodyPr vert="horz" wrap="square" lIns="121900" tIns="121900" rIns="121900" bIns="121900" rtlCol="0" anchor="t" anchorCtr="0">
            <a:noAutofit/>
          </a:bodyPr>
          <a:lstStyle/>
          <a:p>
            <a:pPr marL="0" indent="0">
              <a:buNone/>
            </a:pPr>
            <a:r>
              <a:rPr lang="en-GB"/>
              <a:t>Lognormal distribution of firing rates in the cortex</a:t>
            </a:r>
          </a:p>
          <a:p>
            <a:pPr marL="0" indent="0">
              <a:buNone/>
            </a:pPr>
            <a:r>
              <a:rPr lang="en-GB"/>
              <a:t>Firing-rate distribution of neurons in the human middle temporal during sleep. Principal cells and putative interneurons are plotted separately. </a:t>
            </a:r>
          </a:p>
          <a:p>
            <a:pPr marL="0" indent="0">
              <a:buNone/>
            </a:pPr>
            <a:r>
              <a:rPr lang="en-GB" b="1"/>
              <a:t>f</a:t>
            </a:r>
            <a:r>
              <a:rPr lang="en-GB"/>
              <a:t> Firing-rate distribution of neurons in multiple cortical areas of human patients </a:t>
            </a:r>
          </a:p>
        </p:txBody>
      </p:sp>
      <p:pic>
        <p:nvPicPr>
          <p:cNvPr id="391" name="Shape 391"/>
          <p:cNvPicPr preferRelativeResize="0"/>
          <p:nvPr/>
        </p:nvPicPr>
        <p:blipFill>
          <a:blip r:embed="rId3">
            <a:alphaModFix/>
          </a:blip>
          <a:stretch>
            <a:fillRect/>
          </a:stretch>
        </p:blipFill>
        <p:spPr>
          <a:xfrm>
            <a:off x="492400" y="2653401"/>
            <a:ext cx="7169067" cy="298711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7162333" y="1256700"/>
            <a:ext cx="3950000" cy="4785600"/>
          </a:xfrm>
          <a:prstGeom prst="rect">
            <a:avLst/>
          </a:prstGeom>
        </p:spPr>
        <p:txBody>
          <a:bodyPr vert="horz" wrap="square" lIns="121900" tIns="121900" rIns="121900" bIns="121900" rtlCol="0" anchor="t" anchorCtr="0">
            <a:noAutofit/>
          </a:bodyPr>
          <a:lstStyle/>
          <a:p>
            <a:pPr marL="0" indent="0">
              <a:buNone/>
            </a:pPr>
            <a:endParaRPr/>
          </a:p>
          <a:p>
            <a:pPr marL="0" indent="0">
              <a:buNone/>
            </a:pPr>
            <a:endParaRPr/>
          </a:p>
          <a:p>
            <a:pPr marL="0" indent="0">
              <a:buNone/>
            </a:pPr>
            <a:r>
              <a:rPr lang="en-GB" sz="2533"/>
              <a:t>Lognormal distribution of synaptic weights and spike transfer probability</a:t>
            </a:r>
          </a:p>
        </p:txBody>
      </p:sp>
      <p:pic>
        <p:nvPicPr>
          <p:cNvPr id="397" name="Shape 397"/>
          <p:cNvPicPr preferRelativeResize="0"/>
          <p:nvPr/>
        </p:nvPicPr>
        <p:blipFill>
          <a:blip r:embed="rId3">
            <a:alphaModFix/>
          </a:blip>
          <a:stretch>
            <a:fillRect/>
          </a:stretch>
        </p:blipFill>
        <p:spPr>
          <a:xfrm>
            <a:off x="575001" y="1256701"/>
            <a:ext cx="6007100" cy="5118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1738400" y="1015633"/>
            <a:ext cx="9374000" cy="5026400"/>
          </a:xfrm>
          <a:prstGeom prst="rect">
            <a:avLst/>
          </a:prstGeom>
        </p:spPr>
        <p:txBody>
          <a:bodyPr vert="horz" wrap="square" lIns="121900" tIns="121900" rIns="121900" bIns="121900" rtlCol="0" anchor="t" anchorCtr="0">
            <a:noAutofit/>
          </a:bodyPr>
          <a:lstStyle/>
          <a:p>
            <a:pPr marL="0" indent="0">
              <a:buNone/>
            </a:pPr>
            <a:r>
              <a:rPr lang="en-GB" sz="2533"/>
              <a:t>User made dataset training to categorize images containing cats and dogs using convolutional neural network </a:t>
            </a:r>
          </a:p>
          <a:p>
            <a:pPr marL="0" indent="0">
              <a:buNone/>
            </a:pPr>
            <a:endParaRPr sz="2533"/>
          </a:p>
          <a:p>
            <a:pPr marL="0" indent="0">
              <a:buNone/>
            </a:pPr>
            <a:r>
              <a:rPr lang="en-GB" sz="2533"/>
              <a:t>3 convolution layers</a:t>
            </a:r>
          </a:p>
          <a:p>
            <a:pPr marL="0" indent="0">
              <a:buNone/>
            </a:pPr>
            <a:r>
              <a:rPr lang="en-GB" sz="2533"/>
              <a:t>2 fully connected layers</a:t>
            </a:r>
          </a:p>
          <a:p>
            <a:pPr marL="0" indent="0">
              <a:buNone/>
            </a:pPr>
            <a:r>
              <a:rPr lang="en-GB" sz="2533"/>
              <a:t>Trained with 500 images of cats and 500 images of dogs.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7341500" y="315667"/>
            <a:ext cx="3770800" cy="5726400"/>
          </a:xfrm>
          <a:prstGeom prst="rect">
            <a:avLst/>
          </a:prstGeom>
        </p:spPr>
        <p:txBody>
          <a:bodyPr vert="horz" wrap="square" lIns="121900" tIns="121900" rIns="121900" bIns="121900" rtlCol="0" anchor="t" anchorCtr="0">
            <a:noAutofit/>
          </a:bodyPr>
          <a:lstStyle/>
          <a:p>
            <a:pPr marL="0" indent="0">
              <a:buNone/>
            </a:pPr>
            <a:r>
              <a:rPr lang="en-GB" b="1" i="1"/>
              <a:t>Iteration Change</a:t>
            </a:r>
          </a:p>
          <a:p>
            <a:pPr marL="0" indent="0">
              <a:buNone/>
            </a:pPr>
            <a:r>
              <a:rPr lang="en-GB"/>
              <a:t>nodes of fc : 128</a:t>
            </a:r>
          </a:p>
          <a:p>
            <a:pPr marL="0" indent="0">
              <a:buNone/>
            </a:pPr>
            <a:r>
              <a:rPr lang="en-GB"/>
              <a:t>conv1 = 32 conv2 = 32 conv3 = 64</a:t>
            </a:r>
          </a:p>
          <a:p>
            <a:pPr marL="0" indent="0">
              <a:buNone/>
            </a:pPr>
            <a:r>
              <a:rPr lang="en-GB"/>
              <a:t>learning rate = 1e-4</a:t>
            </a:r>
          </a:p>
          <a:p>
            <a:pPr marL="0" indent="0">
              <a:buNone/>
            </a:pPr>
            <a:r>
              <a:rPr lang="en-GB"/>
              <a:t>adam optimizer</a:t>
            </a:r>
          </a:p>
          <a:p>
            <a:pPr marL="0" indent="0">
              <a:buNone/>
            </a:pPr>
            <a:r>
              <a:rPr lang="en-GB"/>
              <a:t>.4 drop out</a:t>
            </a:r>
          </a:p>
          <a:p>
            <a:pPr marL="0" indent="0">
              <a:buNone/>
            </a:pPr>
            <a:r>
              <a:rPr lang="en-GB"/>
              <a:t>iteration 600</a:t>
            </a:r>
          </a:p>
          <a:p>
            <a:pPr marL="0" indent="0">
              <a:buNone/>
            </a:pPr>
            <a:r>
              <a:rPr lang="en-GB"/>
              <a:t>max pool 2X2 conv filter 3X3</a:t>
            </a:r>
          </a:p>
          <a:p>
            <a:pPr marL="0" indent="0">
              <a:buNone/>
            </a:pPr>
            <a:r>
              <a:rPr lang="en-GB"/>
              <a:t>accuracy ~82%</a:t>
            </a:r>
          </a:p>
          <a:p>
            <a:pPr marL="0" indent="0">
              <a:buNone/>
            </a:pPr>
            <a:endParaRPr/>
          </a:p>
        </p:txBody>
      </p:sp>
      <p:pic>
        <p:nvPicPr>
          <p:cNvPr id="408" name="Shape 408"/>
          <p:cNvPicPr preferRelativeResize="0"/>
          <p:nvPr/>
        </p:nvPicPr>
        <p:blipFill>
          <a:blip r:embed="rId3">
            <a:alphaModFix/>
          </a:blip>
          <a:stretch>
            <a:fillRect/>
          </a:stretch>
        </p:blipFill>
        <p:spPr>
          <a:xfrm>
            <a:off x="146834" y="828334"/>
            <a:ext cx="6762532" cy="520133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7341500" y="315667"/>
            <a:ext cx="3770800" cy="5726400"/>
          </a:xfrm>
          <a:prstGeom prst="rect">
            <a:avLst/>
          </a:prstGeom>
        </p:spPr>
        <p:txBody>
          <a:bodyPr vert="horz" wrap="square" lIns="121900" tIns="121900" rIns="121900" bIns="121900" rtlCol="0" anchor="t" anchorCtr="0">
            <a:noAutofit/>
          </a:bodyPr>
          <a:lstStyle/>
          <a:p>
            <a:pPr marL="0" indent="0">
              <a:buNone/>
            </a:pPr>
            <a:r>
              <a:rPr lang="en-GB"/>
              <a:t>nodes of fc : 128</a:t>
            </a:r>
          </a:p>
          <a:p>
            <a:pPr marL="0" indent="0">
              <a:buNone/>
            </a:pPr>
            <a:r>
              <a:rPr lang="en-GB"/>
              <a:t>conv1 = 32 conv2 = 32 conv3 = 64</a:t>
            </a:r>
          </a:p>
          <a:p>
            <a:pPr marL="0" indent="0">
              <a:buNone/>
            </a:pPr>
            <a:r>
              <a:rPr lang="en-GB"/>
              <a:t>learning rate = 1e-4</a:t>
            </a:r>
          </a:p>
          <a:p>
            <a:pPr marL="0" indent="0">
              <a:buNone/>
            </a:pPr>
            <a:r>
              <a:rPr lang="en-GB"/>
              <a:t>adam optimizer</a:t>
            </a:r>
          </a:p>
          <a:p>
            <a:pPr marL="0" indent="0">
              <a:buNone/>
            </a:pPr>
            <a:r>
              <a:rPr lang="en-GB"/>
              <a:t>.4 drop out</a:t>
            </a:r>
          </a:p>
          <a:p>
            <a:pPr marL="0" indent="0">
              <a:buNone/>
            </a:pPr>
            <a:r>
              <a:rPr lang="en-GB"/>
              <a:t>iteration 1000</a:t>
            </a:r>
          </a:p>
          <a:p>
            <a:pPr marL="0" indent="0">
              <a:buNone/>
            </a:pPr>
            <a:r>
              <a:rPr lang="en-GB"/>
              <a:t>epoch 40</a:t>
            </a:r>
          </a:p>
          <a:p>
            <a:pPr marL="0" indent="0">
              <a:buNone/>
            </a:pPr>
            <a:r>
              <a:rPr lang="en-GB"/>
              <a:t>max pool 2X2 conv filter 3X3 </a:t>
            </a:r>
          </a:p>
          <a:p>
            <a:pPr marL="0" indent="0">
              <a:buNone/>
            </a:pPr>
            <a:r>
              <a:rPr lang="en-GB"/>
              <a:t>accuracy ~90%</a:t>
            </a:r>
          </a:p>
          <a:p>
            <a:pPr marL="0" indent="0">
              <a:buNone/>
            </a:pPr>
            <a:endParaRPr/>
          </a:p>
        </p:txBody>
      </p:sp>
      <p:pic>
        <p:nvPicPr>
          <p:cNvPr id="414" name="Shape 414"/>
          <p:cNvPicPr preferRelativeResize="0"/>
          <p:nvPr/>
        </p:nvPicPr>
        <p:blipFill>
          <a:blip r:embed="rId3">
            <a:alphaModFix/>
          </a:blip>
          <a:stretch>
            <a:fillRect/>
          </a:stretch>
        </p:blipFill>
        <p:spPr>
          <a:xfrm>
            <a:off x="203201" y="203200"/>
            <a:ext cx="6935100" cy="520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 domain now fixed</a:t>
            </a:r>
            <a:endParaRPr lang="en-CA" dirty="0"/>
          </a:p>
        </p:txBody>
      </p:sp>
      <p:sp>
        <p:nvSpPr>
          <p:cNvPr id="3" name="Content Placeholder 2"/>
          <p:cNvSpPr>
            <a:spLocks noGrp="1"/>
          </p:cNvSpPr>
          <p:nvPr>
            <p:ph idx="1"/>
          </p:nvPr>
        </p:nvSpPr>
        <p:spPr/>
        <p:txBody>
          <a:bodyPr/>
          <a:lstStyle/>
          <a:p>
            <a:r>
              <a:rPr lang="en-CA" dirty="0" smtClean="0"/>
              <a:t>We have two problems. </a:t>
            </a:r>
          </a:p>
          <a:p>
            <a:r>
              <a:rPr lang="en-CA" dirty="0" smtClean="0"/>
              <a:t>The first problem is to simulate neural networks on various datasets and then learn the shape of the resulting weight activations. Then changing the variables such as dropout, learning rate, regularization so that the shape of the curve becomes similar to normal and ASD brains.</a:t>
            </a:r>
          </a:p>
          <a:p>
            <a:r>
              <a:rPr lang="en-CA" dirty="0" smtClean="0"/>
              <a:t>Path based weight activation in the neural network for each class so that intersecting classes can be identified much better</a:t>
            </a:r>
          </a:p>
          <a:p>
            <a:endParaRPr lang="en-CA" dirty="0"/>
          </a:p>
        </p:txBody>
      </p:sp>
    </p:spTree>
    <p:extLst>
      <p:ext uri="{BB962C8B-B14F-4D97-AF65-F5344CB8AC3E}">
        <p14:creationId xmlns:p14="http://schemas.microsoft.com/office/powerpoint/2010/main" val="906097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7341500" y="315667"/>
            <a:ext cx="3770800" cy="5726400"/>
          </a:xfrm>
          <a:prstGeom prst="rect">
            <a:avLst/>
          </a:prstGeom>
        </p:spPr>
        <p:txBody>
          <a:bodyPr vert="horz" wrap="square" lIns="121900" tIns="121900" rIns="121900" bIns="121900" rtlCol="0" anchor="t" anchorCtr="0">
            <a:noAutofit/>
          </a:bodyPr>
          <a:lstStyle/>
          <a:p>
            <a:pPr marL="0" indent="0">
              <a:buNone/>
            </a:pPr>
            <a:r>
              <a:rPr lang="en-GB"/>
              <a:t>nodes of fc : 128</a:t>
            </a:r>
          </a:p>
          <a:p>
            <a:pPr marL="0" indent="0">
              <a:buNone/>
            </a:pPr>
            <a:r>
              <a:rPr lang="en-GB"/>
              <a:t>conv1 = 32 conv2 = 32 conv3 = 64</a:t>
            </a:r>
          </a:p>
          <a:p>
            <a:pPr marL="0" indent="0">
              <a:buNone/>
            </a:pPr>
            <a:r>
              <a:rPr lang="en-GB"/>
              <a:t>learning rate = 1e-4</a:t>
            </a:r>
          </a:p>
          <a:p>
            <a:pPr marL="0" indent="0">
              <a:buNone/>
            </a:pPr>
            <a:r>
              <a:rPr lang="en-GB"/>
              <a:t>adam optimizer</a:t>
            </a:r>
          </a:p>
          <a:p>
            <a:pPr marL="0" indent="0">
              <a:buNone/>
            </a:pPr>
            <a:r>
              <a:rPr lang="en-GB"/>
              <a:t>.4 drop out</a:t>
            </a:r>
          </a:p>
          <a:p>
            <a:pPr marL="0" indent="0">
              <a:buNone/>
            </a:pPr>
            <a:r>
              <a:rPr lang="en-GB"/>
              <a:t>iteration 2000</a:t>
            </a:r>
          </a:p>
          <a:p>
            <a:pPr marL="0" indent="0">
              <a:buNone/>
            </a:pPr>
            <a:r>
              <a:rPr lang="en-GB"/>
              <a:t>epoch 80</a:t>
            </a:r>
          </a:p>
          <a:p>
            <a:pPr marL="0" indent="0">
              <a:buNone/>
            </a:pPr>
            <a:r>
              <a:rPr lang="en-GB"/>
              <a:t>max pool 2X2 conv filter 3X3</a:t>
            </a:r>
          </a:p>
          <a:p>
            <a:pPr marL="0" indent="0">
              <a:buNone/>
            </a:pPr>
            <a:r>
              <a:rPr lang="en-GB"/>
              <a:t>accuracy ~96%</a:t>
            </a:r>
          </a:p>
          <a:p>
            <a:pPr marL="0" indent="0">
              <a:buNone/>
            </a:pPr>
            <a:endParaRPr/>
          </a:p>
          <a:p>
            <a:pPr marL="0" indent="0">
              <a:buNone/>
            </a:pPr>
            <a:endParaRPr/>
          </a:p>
        </p:txBody>
      </p:sp>
      <p:pic>
        <p:nvPicPr>
          <p:cNvPr id="420" name="Shape 420"/>
          <p:cNvPicPr preferRelativeResize="0"/>
          <p:nvPr/>
        </p:nvPicPr>
        <p:blipFill>
          <a:blip r:embed="rId3">
            <a:alphaModFix/>
          </a:blip>
          <a:stretch>
            <a:fillRect/>
          </a:stretch>
        </p:blipFill>
        <p:spPr>
          <a:xfrm>
            <a:off x="203201" y="203200"/>
            <a:ext cx="6935100" cy="5201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1738400" y="798100"/>
            <a:ext cx="9374000" cy="1332400"/>
          </a:xfrm>
          <a:prstGeom prst="rect">
            <a:avLst/>
          </a:prstGeom>
        </p:spPr>
        <p:txBody>
          <a:bodyPr vert="horz" wrap="square" lIns="121900" tIns="121900" rIns="121900" bIns="121900" rtlCol="0" anchor="t" anchorCtr="0">
            <a:noAutofit/>
          </a:bodyPr>
          <a:lstStyle/>
          <a:p>
            <a:r>
              <a:rPr lang="en-GB"/>
              <a:t>Observation</a:t>
            </a:r>
          </a:p>
        </p:txBody>
      </p:sp>
      <p:sp>
        <p:nvSpPr>
          <p:cNvPr id="426" name="Shape 426"/>
          <p:cNvSpPr txBox="1">
            <a:spLocks noGrp="1"/>
          </p:cNvSpPr>
          <p:nvPr>
            <p:ph type="body" idx="1"/>
          </p:nvPr>
        </p:nvSpPr>
        <p:spPr>
          <a:xfrm>
            <a:off x="1738400" y="2653400"/>
            <a:ext cx="9374000" cy="3388800"/>
          </a:xfrm>
          <a:prstGeom prst="rect">
            <a:avLst/>
          </a:prstGeom>
        </p:spPr>
        <p:txBody>
          <a:bodyPr vert="horz" wrap="square" lIns="121900" tIns="121900" rIns="121900" bIns="121900" rtlCol="0" anchor="t" anchorCtr="0">
            <a:noAutofit/>
          </a:bodyPr>
          <a:lstStyle/>
          <a:p>
            <a:pPr marL="0" indent="0">
              <a:buNone/>
            </a:pPr>
            <a:r>
              <a:rPr lang="en-GB" sz="2267"/>
              <a:t>As the number of iterations grow, accuracy increases and the distortion at the right hand side(proportion of highest weights) of the graphs also decreases meaning overfitting is less probable.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7341500" y="315667"/>
            <a:ext cx="3770800" cy="5726400"/>
          </a:xfrm>
          <a:prstGeom prst="rect">
            <a:avLst/>
          </a:prstGeom>
        </p:spPr>
        <p:txBody>
          <a:bodyPr vert="horz" wrap="square" lIns="121900" tIns="121900" rIns="121900" bIns="121900" rtlCol="0" anchor="t" anchorCtr="0">
            <a:noAutofit/>
          </a:bodyPr>
          <a:lstStyle/>
          <a:p>
            <a:pPr marL="0" indent="0">
              <a:buNone/>
            </a:pPr>
            <a:r>
              <a:rPr lang="en-GB" b="1" i="1"/>
              <a:t>Drop Changes:</a:t>
            </a:r>
          </a:p>
          <a:p>
            <a:pPr marL="0" indent="0">
              <a:buNone/>
            </a:pPr>
            <a:r>
              <a:rPr lang="en-GB"/>
              <a:t>nodes of fc : 128</a:t>
            </a:r>
          </a:p>
          <a:p>
            <a:pPr marL="0" indent="0">
              <a:buNone/>
            </a:pPr>
            <a:r>
              <a:rPr lang="en-GB"/>
              <a:t>conv1 = 32 conv2 = 32 conv3 = 64</a:t>
            </a:r>
          </a:p>
          <a:p>
            <a:pPr marL="0" indent="0">
              <a:buNone/>
            </a:pPr>
            <a:r>
              <a:rPr lang="en-GB"/>
              <a:t>learning rate = 1e-4</a:t>
            </a:r>
          </a:p>
          <a:p>
            <a:pPr marL="0" indent="0">
              <a:buNone/>
            </a:pPr>
            <a:r>
              <a:rPr lang="en-GB"/>
              <a:t>adam optimizer</a:t>
            </a:r>
          </a:p>
          <a:p>
            <a:pPr marL="0" indent="0">
              <a:buNone/>
            </a:pPr>
            <a:r>
              <a:rPr lang="en-GB"/>
              <a:t>.6 drop out</a:t>
            </a:r>
          </a:p>
          <a:p>
            <a:pPr marL="0" indent="0">
              <a:buNone/>
            </a:pPr>
            <a:r>
              <a:rPr lang="en-GB"/>
              <a:t>iteration 1000</a:t>
            </a:r>
          </a:p>
          <a:p>
            <a:pPr marL="0" indent="0">
              <a:buNone/>
            </a:pPr>
            <a:r>
              <a:rPr lang="en-GB"/>
              <a:t>epoch 40</a:t>
            </a:r>
          </a:p>
          <a:p>
            <a:pPr marL="0" indent="0">
              <a:buNone/>
            </a:pPr>
            <a:r>
              <a:rPr lang="en-GB"/>
              <a:t>max pool 2X2 conv filter 3X3</a:t>
            </a:r>
          </a:p>
          <a:p>
            <a:pPr marL="0" indent="0">
              <a:buNone/>
            </a:pPr>
            <a:r>
              <a:rPr lang="en-GB"/>
              <a:t>accuracy ~96%</a:t>
            </a:r>
          </a:p>
          <a:p>
            <a:pPr marL="0" indent="0">
              <a:buNone/>
            </a:pPr>
            <a:endParaRPr/>
          </a:p>
          <a:p>
            <a:pPr marL="0" indent="0">
              <a:buNone/>
            </a:pPr>
            <a:endParaRPr/>
          </a:p>
        </p:txBody>
      </p:sp>
      <p:pic>
        <p:nvPicPr>
          <p:cNvPr id="432" name="Shape 432"/>
          <p:cNvPicPr preferRelativeResize="0"/>
          <p:nvPr/>
        </p:nvPicPr>
        <p:blipFill>
          <a:blip r:embed="rId3">
            <a:alphaModFix/>
          </a:blip>
          <a:stretch>
            <a:fillRect/>
          </a:stretch>
        </p:blipFill>
        <p:spPr>
          <a:xfrm>
            <a:off x="165634" y="485034"/>
            <a:ext cx="6935100" cy="5201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7341500" y="315667"/>
            <a:ext cx="3770800" cy="5726400"/>
          </a:xfrm>
          <a:prstGeom prst="rect">
            <a:avLst/>
          </a:prstGeom>
        </p:spPr>
        <p:txBody>
          <a:bodyPr vert="horz" wrap="square" lIns="121900" tIns="121900" rIns="121900" bIns="121900" rtlCol="0" anchor="t" anchorCtr="0">
            <a:noAutofit/>
          </a:bodyPr>
          <a:lstStyle/>
          <a:p>
            <a:pPr marL="0" indent="0">
              <a:buNone/>
            </a:pPr>
            <a:r>
              <a:rPr lang="en-GB"/>
              <a:t>nodes of fc : 128</a:t>
            </a:r>
          </a:p>
          <a:p>
            <a:pPr marL="0" indent="0">
              <a:buNone/>
            </a:pPr>
            <a:r>
              <a:rPr lang="en-GB"/>
              <a:t>conv1 = 32 conv2 = 32 conv3 = 64</a:t>
            </a:r>
          </a:p>
          <a:p>
            <a:pPr marL="0" indent="0">
              <a:buNone/>
            </a:pPr>
            <a:r>
              <a:rPr lang="en-GB"/>
              <a:t>learning rate = 1e-4</a:t>
            </a:r>
          </a:p>
          <a:p>
            <a:pPr marL="0" indent="0">
              <a:buNone/>
            </a:pPr>
            <a:r>
              <a:rPr lang="en-GB"/>
              <a:t>adam optimizer</a:t>
            </a:r>
          </a:p>
          <a:p>
            <a:pPr marL="0" indent="0">
              <a:buNone/>
            </a:pPr>
            <a:r>
              <a:rPr lang="en-GB"/>
              <a:t>.8 drop out</a:t>
            </a:r>
          </a:p>
          <a:p>
            <a:pPr marL="0" indent="0">
              <a:buNone/>
            </a:pPr>
            <a:r>
              <a:rPr lang="en-GB"/>
              <a:t>iteration 1000</a:t>
            </a:r>
          </a:p>
          <a:p>
            <a:pPr marL="0" indent="0">
              <a:buNone/>
            </a:pPr>
            <a:r>
              <a:rPr lang="en-GB"/>
              <a:t>epoch 40</a:t>
            </a:r>
          </a:p>
          <a:p>
            <a:pPr marL="0" indent="0">
              <a:buNone/>
            </a:pPr>
            <a:r>
              <a:rPr lang="en-GB"/>
              <a:t>max pool 2X2 conv filter 3X3</a:t>
            </a:r>
          </a:p>
          <a:p>
            <a:pPr marL="0" indent="0">
              <a:buNone/>
            </a:pPr>
            <a:r>
              <a:rPr lang="en-GB"/>
              <a:t>accuracy ~96%</a:t>
            </a:r>
          </a:p>
          <a:p>
            <a:pPr marL="0" indent="0">
              <a:buNone/>
            </a:pPr>
            <a:endParaRPr/>
          </a:p>
          <a:p>
            <a:pPr marL="0" indent="0">
              <a:buNone/>
            </a:pPr>
            <a:endParaRPr/>
          </a:p>
        </p:txBody>
      </p:sp>
      <p:pic>
        <p:nvPicPr>
          <p:cNvPr id="438" name="Shape 438"/>
          <p:cNvPicPr preferRelativeResize="0"/>
          <p:nvPr/>
        </p:nvPicPr>
        <p:blipFill>
          <a:blip r:embed="rId3">
            <a:alphaModFix/>
          </a:blip>
          <a:stretch>
            <a:fillRect/>
          </a:stretch>
        </p:blipFill>
        <p:spPr>
          <a:xfrm>
            <a:off x="203201" y="203200"/>
            <a:ext cx="6935100" cy="5201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1738400" y="798100"/>
            <a:ext cx="9374000" cy="1332400"/>
          </a:xfrm>
          <a:prstGeom prst="rect">
            <a:avLst/>
          </a:prstGeom>
        </p:spPr>
        <p:txBody>
          <a:bodyPr vert="horz" wrap="square" lIns="121900" tIns="121900" rIns="121900" bIns="121900" rtlCol="0" anchor="t" anchorCtr="0">
            <a:noAutofit/>
          </a:bodyPr>
          <a:lstStyle/>
          <a:p>
            <a:r>
              <a:rPr lang="en-GB"/>
              <a:t>Observation</a:t>
            </a:r>
          </a:p>
        </p:txBody>
      </p:sp>
      <p:sp>
        <p:nvSpPr>
          <p:cNvPr id="444" name="Shape 444"/>
          <p:cNvSpPr txBox="1">
            <a:spLocks noGrp="1"/>
          </p:cNvSpPr>
          <p:nvPr>
            <p:ph type="body" idx="1"/>
          </p:nvPr>
        </p:nvSpPr>
        <p:spPr>
          <a:xfrm>
            <a:off x="1738400" y="2653400"/>
            <a:ext cx="9374000" cy="3388800"/>
          </a:xfrm>
          <a:prstGeom prst="rect">
            <a:avLst/>
          </a:prstGeom>
        </p:spPr>
        <p:txBody>
          <a:bodyPr vert="horz" wrap="square" lIns="121900" tIns="121900" rIns="121900" bIns="121900" rtlCol="0" anchor="t" anchorCtr="0">
            <a:noAutofit/>
          </a:bodyPr>
          <a:lstStyle/>
          <a:p>
            <a:pPr marL="609585" indent="-448722">
              <a:buSzPts val="1700"/>
            </a:pPr>
            <a:r>
              <a:rPr lang="en-GB" sz="2267"/>
              <a:t>Drop out’s ideal value is .4-.6 for the distortion at the right hand side(proportion of highest weights) of the graphs also decreases in this case.</a:t>
            </a:r>
          </a:p>
          <a:p>
            <a:pPr marL="609585" indent="-448722">
              <a:buSzPts val="1700"/>
            </a:pPr>
            <a:r>
              <a:rPr lang="en-GB" sz="2267"/>
              <a:t>Outside this area overfitting probability increases with the increase in distortion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7341500" y="315667"/>
            <a:ext cx="3770800" cy="5726400"/>
          </a:xfrm>
          <a:prstGeom prst="rect">
            <a:avLst/>
          </a:prstGeom>
        </p:spPr>
        <p:txBody>
          <a:bodyPr vert="horz" wrap="square" lIns="121900" tIns="121900" rIns="121900" bIns="121900" rtlCol="0" anchor="t" anchorCtr="0">
            <a:noAutofit/>
          </a:bodyPr>
          <a:lstStyle/>
          <a:p>
            <a:pPr marL="0" indent="0">
              <a:buNone/>
            </a:pPr>
            <a:r>
              <a:rPr lang="en-GB" b="1" i="1"/>
              <a:t>Filter Change</a:t>
            </a:r>
          </a:p>
          <a:p>
            <a:pPr marL="0" indent="0">
              <a:buNone/>
            </a:pPr>
            <a:r>
              <a:rPr lang="en-GB"/>
              <a:t>nodes of fc : 128</a:t>
            </a:r>
          </a:p>
          <a:p>
            <a:pPr marL="0" indent="0">
              <a:buNone/>
            </a:pPr>
            <a:r>
              <a:rPr lang="en-GB"/>
              <a:t>conv1 = 16 conv2 = 16 conv3 = 32</a:t>
            </a:r>
          </a:p>
          <a:p>
            <a:pPr marL="0" indent="0">
              <a:buNone/>
            </a:pPr>
            <a:r>
              <a:rPr lang="en-GB"/>
              <a:t>learning rate = 1e-4</a:t>
            </a:r>
          </a:p>
          <a:p>
            <a:pPr marL="0" indent="0">
              <a:buNone/>
            </a:pPr>
            <a:r>
              <a:rPr lang="en-GB"/>
              <a:t>adam optimizer</a:t>
            </a:r>
          </a:p>
          <a:p>
            <a:pPr marL="0" indent="0">
              <a:buNone/>
            </a:pPr>
            <a:r>
              <a:rPr lang="en-GB"/>
              <a:t>.5 drop out</a:t>
            </a:r>
          </a:p>
          <a:p>
            <a:pPr marL="0" indent="0">
              <a:buNone/>
            </a:pPr>
            <a:r>
              <a:rPr lang="en-GB"/>
              <a:t>iteration 1000</a:t>
            </a:r>
          </a:p>
          <a:p>
            <a:pPr marL="0" indent="0">
              <a:buNone/>
            </a:pPr>
            <a:r>
              <a:rPr lang="en-GB"/>
              <a:t>epoch 40</a:t>
            </a:r>
          </a:p>
          <a:p>
            <a:pPr marL="0" indent="0">
              <a:buNone/>
            </a:pPr>
            <a:r>
              <a:rPr lang="en-GB"/>
              <a:t>max pool 2X2 conv filter 3X3</a:t>
            </a:r>
          </a:p>
          <a:p>
            <a:pPr marL="0" indent="0">
              <a:buNone/>
            </a:pPr>
            <a:r>
              <a:rPr lang="en-GB"/>
              <a:t>accuracy ~96%</a:t>
            </a:r>
          </a:p>
          <a:p>
            <a:pPr marL="0" indent="0">
              <a:buNone/>
            </a:pPr>
            <a:endParaRPr/>
          </a:p>
        </p:txBody>
      </p:sp>
      <p:pic>
        <p:nvPicPr>
          <p:cNvPr id="450" name="Shape 450"/>
          <p:cNvPicPr preferRelativeResize="0"/>
          <p:nvPr/>
        </p:nvPicPr>
        <p:blipFill>
          <a:blip r:embed="rId3">
            <a:alphaModFix/>
          </a:blip>
          <a:stretch>
            <a:fillRect/>
          </a:stretch>
        </p:blipFill>
        <p:spPr>
          <a:xfrm>
            <a:off x="90467" y="578200"/>
            <a:ext cx="6935100" cy="5201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7341500" y="315667"/>
            <a:ext cx="3770800" cy="5726400"/>
          </a:xfrm>
          <a:prstGeom prst="rect">
            <a:avLst/>
          </a:prstGeom>
        </p:spPr>
        <p:txBody>
          <a:bodyPr vert="horz" wrap="square" lIns="121900" tIns="121900" rIns="121900" bIns="121900" rtlCol="0" anchor="t" anchorCtr="0">
            <a:noAutofit/>
          </a:bodyPr>
          <a:lstStyle/>
          <a:p>
            <a:pPr marL="0" indent="0">
              <a:buNone/>
            </a:pPr>
            <a:r>
              <a:rPr lang="en-GB"/>
              <a:t>nodes of fc : 128</a:t>
            </a:r>
          </a:p>
          <a:p>
            <a:pPr marL="0" indent="0">
              <a:buNone/>
            </a:pPr>
            <a:r>
              <a:rPr lang="en-GB"/>
              <a:t>conv1 = 40 conv2 = 40 conv3 = 72</a:t>
            </a:r>
          </a:p>
          <a:p>
            <a:pPr marL="0" indent="0">
              <a:buNone/>
            </a:pPr>
            <a:r>
              <a:rPr lang="en-GB"/>
              <a:t>learning rate = 1e-4</a:t>
            </a:r>
          </a:p>
          <a:p>
            <a:pPr marL="0" indent="0">
              <a:buNone/>
            </a:pPr>
            <a:r>
              <a:rPr lang="en-GB"/>
              <a:t>adam optimizer</a:t>
            </a:r>
          </a:p>
          <a:p>
            <a:pPr marL="0" indent="0">
              <a:buNone/>
            </a:pPr>
            <a:r>
              <a:rPr lang="en-GB"/>
              <a:t>.5 drop out</a:t>
            </a:r>
          </a:p>
          <a:p>
            <a:pPr marL="0" indent="0">
              <a:buNone/>
            </a:pPr>
            <a:r>
              <a:rPr lang="en-GB"/>
              <a:t>iteration 1000</a:t>
            </a:r>
          </a:p>
          <a:p>
            <a:pPr marL="0" indent="0">
              <a:buNone/>
            </a:pPr>
            <a:r>
              <a:rPr lang="en-GB"/>
              <a:t>epoch 40</a:t>
            </a:r>
          </a:p>
          <a:p>
            <a:pPr marL="0" indent="0">
              <a:buNone/>
            </a:pPr>
            <a:r>
              <a:rPr lang="en-GB"/>
              <a:t>max pool 2X2 conv filter 3X3</a:t>
            </a:r>
          </a:p>
          <a:p>
            <a:pPr marL="0" indent="0">
              <a:buNone/>
            </a:pPr>
            <a:r>
              <a:rPr lang="en-GB"/>
              <a:t>accuracy ~96%</a:t>
            </a:r>
          </a:p>
          <a:p>
            <a:pPr marL="0" indent="0">
              <a:buNone/>
            </a:pPr>
            <a:endParaRPr/>
          </a:p>
        </p:txBody>
      </p:sp>
      <p:pic>
        <p:nvPicPr>
          <p:cNvPr id="456" name="Shape 456"/>
          <p:cNvPicPr preferRelativeResize="0"/>
          <p:nvPr/>
        </p:nvPicPr>
        <p:blipFill>
          <a:blip r:embed="rId3">
            <a:alphaModFix/>
          </a:blip>
          <a:stretch>
            <a:fillRect/>
          </a:stretch>
        </p:blipFill>
        <p:spPr>
          <a:xfrm>
            <a:off x="203201" y="203200"/>
            <a:ext cx="6935100" cy="5201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xfrm>
            <a:off x="1738400" y="798100"/>
            <a:ext cx="9374000" cy="1332400"/>
          </a:xfrm>
          <a:prstGeom prst="rect">
            <a:avLst/>
          </a:prstGeom>
        </p:spPr>
        <p:txBody>
          <a:bodyPr vert="horz" wrap="square" lIns="121900" tIns="121900" rIns="121900" bIns="121900" rtlCol="0" anchor="t" anchorCtr="0">
            <a:noAutofit/>
          </a:bodyPr>
          <a:lstStyle/>
          <a:p>
            <a:r>
              <a:rPr lang="en-GB"/>
              <a:t>Observation</a:t>
            </a:r>
          </a:p>
        </p:txBody>
      </p:sp>
      <p:sp>
        <p:nvSpPr>
          <p:cNvPr id="462" name="Shape 462"/>
          <p:cNvSpPr txBox="1">
            <a:spLocks noGrp="1"/>
          </p:cNvSpPr>
          <p:nvPr>
            <p:ph type="body" idx="1"/>
          </p:nvPr>
        </p:nvSpPr>
        <p:spPr>
          <a:xfrm>
            <a:off x="1738400" y="2653400"/>
            <a:ext cx="9374000" cy="3388800"/>
          </a:xfrm>
          <a:prstGeom prst="rect">
            <a:avLst/>
          </a:prstGeom>
        </p:spPr>
        <p:txBody>
          <a:bodyPr vert="horz" wrap="square" lIns="121900" tIns="121900" rIns="121900" bIns="121900" rtlCol="0" anchor="t" anchorCtr="0">
            <a:noAutofit/>
          </a:bodyPr>
          <a:lstStyle/>
          <a:p>
            <a:pPr marL="0" indent="0">
              <a:buNone/>
            </a:pPr>
            <a:r>
              <a:rPr lang="en-GB" sz="2533"/>
              <a:t>Changing filters doesn’t affect the accuracy or weight distribution much unless other parameters are manipulated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7239900" y="315667"/>
            <a:ext cx="3770800" cy="5726400"/>
          </a:xfrm>
          <a:prstGeom prst="rect">
            <a:avLst/>
          </a:prstGeom>
        </p:spPr>
        <p:txBody>
          <a:bodyPr vert="horz" wrap="square" lIns="121900" tIns="121900" rIns="121900" bIns="121900" rtlCol="0" anchor="t" anchorCtr="0">
            <a:noAutofit/>
          </a:bodyPr>
          <a:lstStyle/>
          <a:p>
            <a:pPr marL="0" indent="0">
              <a:buNone/>
            </a:pPr>
            <a:r>
              <a:rPr lang="en-GB"/>
              <a:t>nodes of fc : 128</a:t>
            </a:r>
          </a:p>
          <a:p>
            <a:pPr marL="0" indent="0">
              <a:buNone/>
            </a:pPr>
            <a:r>
              <a:rPr lang="en-GB"/>
              <a:t>conv1 = 32 conv2 = 32 conv3 = 64</a:t>
            </a:r>
          </a:p>
          <a:p>
            <a:pPr marL="0" indent="0">
              <a:buNone/>
            </a:pPr>
            <a:r>
              <a:rPr lang="en-GB"/>
              <a:t>learning rate = 1e-3(changed)</a:t>
            </a:r>
          </a:p>
          <a:p>
            <a:pPr marL="0" indent="0">
              <a:buNone/>
            </a:pPr>
            <a:r>
              <a:rPr lang="en-GB"/>
              <a:t>adam optimizer</a:t>
            </a:r>
          </a:p>
          <a:p>
            <a:pPr marL="0" indent="0">
              <a:buNone/>
            </a:pPr>
            <a:r>
              <a:rPr lang="en-GB"/>
              <a:t>.4 drop out</a:t>
            </a:r>
          </a:p>
          <a:p>
            <a:pPr marL="0" indent="0">
              <a:buNone/>
            </a:pPr>
            <a:r>
              <a:rPr lang="en-GB"/>
              <a:t>iteration 600</a:t>
            </a:r>
          </a:p>
          <a:p>
            <a:pPr marL="0" indent="0">
              <a:buNone/>
            </a:pPr>
            <a:r>
              <a:rPr lang="en-GB"/>
              <a:t>max pool 2X2 conv filter 3X3</a:t>
            </a:r>
          </a:p>
          <a:p>
            <a:pPr marL="0" indent="0">
              <a:buNone/>
            </a:pPr>
            <a:r>
              <a:rPr lang="en-GB"/>
              <a:t>accuracy ~82%</a:t>
            </a:r>
          </a:p>
          <a:p>
            <a:pPr marL="0" indent="0">
              <a:buNone/>
            </a:pPr>
            <a:r>
              <a:rPr lang="en-GB"/>
              <a:t>Approximates lognormal distribution</a:t>
            </a:r>
          </a:p>
          <a:p>
            <a:pPr marL="0" indent="0">
              <a:buNone/>
            </a:pPr>
            <a:endParaRPr/>
          </a:p>
        </p:txBody>
      </p:sp>
      <p:pic>
        <p:nvPicPr>
          <p:cNvPr id="468" name="Shape 468"/>
          <p:cNvPicPr preferRelativeResize="0"/>
          <p:nvPr/>
        </p:nvPicPr>
        <p:blipFill>
          <a:blip r:embed="rId3">
            <a:alphaModFix/>
          </a:blip>
          <a:stretch>
            <a:fillRect/>
          </a:stretch>
        </p:blipFill>
        <p:spPr>
          <a:xfrm>
            <a:off x="203201" y="203200"/>
            <a:ext cx="6935100" cy="5201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7239900" y="315667"/>
            <a:ext cx="3770800" cy="5726400"/>
          </a:xfrm>
          <a:prstGeom prst="rect">
            <a:avLst/>
          </a:prstGeom>
        </p:spPr>
        <p:txBody>
          <a:bodyPr vert="horz" wrap="square" lIns="121900" tIns="121900" rIns="121900" bIns="121900" rtlCol="0" anchor="t" anchorCtr="0">
            <a:noAutofit/>
          </a:bodyPr>
          <a:lstStyle/>
          <a:p>
            <a:pPr marL="0" indent="0">
              <a:buNone/>
            </a:pPr>
            <a:r>
              <a:rPr lang="en-GB"/>
              <a:t>nodes of fc : 256</a:t>
            </a:r>
          </a:p>
          <a:p>
            <a:pPr marL="0" indent="0">
              <a:buNone/>
            </a:pPr>
            <a:r>
              <a:rPr lang="en-GB"/>
              <a:t>conv1 = 32 conv2 = 32 conv3 = 64</a:t>
            </a:r>
          </a:p>
          <a:p>
            <a:pPr marL="0" indent="0">
              <a:buNone/>
            </a:pPr>
            <a:r>
              <a:rPr lang="en-GB"/>
              <a:t>learning rate = 1e-4</a:t>
            </a:r>
          </a:p>
          <a:p>
            <a:pPr marL="0" indent="0">
              <a:buNone/>
            </a:pPr>
            <a:r>
              <a:rPr lang="en-GB"/>
              <a:t>adam optimizer</a:t>
            </a:r>
          </a:p>
          <a:p>
            <a:pPr marL="0" indent="0">
              <a:buNone/>
            </a:pPr>
            <a:r>
              <a:rPr lang="en-GB"/>
              <a:t>.5 drop out</a:t>
            </a:r>
          </a:p>
          <a:p>
            <a:pPr marL="0" indent="0">
              <a:buNone/>
            </a:pPr>
            <a:r>
              <a:rPr lang="en-GB"/>
              <a:t>iteration 2000</a:t>
            </a:r>
          </a:p>
          <a:p>
            <a:pPr marL="0" indent="0">
              <a:buNone/>
            </a:pPr>
            <a:r>
              <a:rPr lang="en-GB"/>
              <a:t>epoch 80</a:t>
            </a:r>
          </a:p>
          <a:p>
            <a:pPr marL="0" indent="0">
              <a:buNone/>
            </a:pPr>
            <a:r>
              <a:rPr lang="en-GB"/>
              <a:t>max pool 2X2 conv filter 3X3</a:t>
            </a:r>
          </a:p>
          <a:p>
            <a:pPr marL="0" indent="0">
              <a:buNone/>
            </a:pPr>
            <a:r>
              <a:rPr lang="en-GB"/>
              <a:t>accuracy ~97%</a:t>
            </a:r>
          </a:p>
          <a:p>
            <a:pPr marL="0" indent="0">
              <a:buNone/>
            </a:pPr>
            <a:endParaRPr/>
          </a:p>
        </p:txBody>
      </p:sp>
      <p:pic>
        <p:nvPicPr>
          <p:cNvPr id="474" name="Shape 474"/>
          <p:cNvPicPr preferRelativeResize="0"/>
          <p:nvPr/>
        </p:nvPicPr>
        <p:blipFill>
          <a:blip r:embed="rId3">
            <a:alphaModFix/>
          </a:blip>
          <a:stretch>
            <a:fillRect/>
          </a:stretch>
        </p:blipFill>
        <p:spPr>
          <a:xfrm>
            <a:off x="203201" y="203200"/>
            <a:ext cx="6833500" cy="512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CA" dirty="0" smtClean="0"/>
              <a:t>Works of today</a:t>
            </a:r>
            <a:endParaRPr lang="en-CA" dirty="0"/>
          </a:p>
        </p:txBody>
      </p:sp>
      <p:sp>
        <p:nvSpPr>
          <p:cNvPr id="3" name="Content Placeholder 2"/>
          <p:cNvSpPr>
            <a:spLocks noGrp="1"/>
          </p:cNvSpPr>
          <p:nvPr>
            <p:ph idx="1"/>
          </p:nvPr>
        </p:nvSpPr>
        <p:spPr/>
        <p:txBody>
          <a:bodyPr/>
          <a:lstStyle/>
          <a:p>
            <a:pPr>
              <a:spcBef>
                <a:spcPts val="0"/>
              </a:spcBef>
            </a:pPr>
            <a:r>
              <a:rPr lang="en-CA" dirty="0" smtClean="0"/>
              <a:t>Study of the paper “</a:t>
            </a:r>
            <a:r>
              <a:rPr lang="en-GB" dirty="0"/>
              <a:t>The log-dynamic brain: how </a:t>
            </a:r>
            <a:r>
              <a:rPr lang="en-GB" dirty="0" smtClean="0"/>
              <a:t>skewed distributions </a:t>
            </a:r>
            <a:r>
              <a:rPr lang="en-GB" dirty="0"/>
              <a:t>affect </a:t>
            </a:r>
            <a:r>
              <a:rPr lang="en-GB" dirty="0" smtClean="0"/>
              <a:t>network operations”</a:t>
            </a:r>
          </a:p>
          <a:p>
            <a:pPr>
              <a:spcBef>
                <a:spcPts val="0"/>
              </a:spcBef>
            </a:pPr>
            <a:r>
              <a:rPr lang="en-GB" dirty="0" smtClean="0"/>
              <a:t>Codes and graphs and conclusions from “cats and dogs”(small) dataset CNN { </a:t>
            </a:r>
            <a:r>
              <a:rPr lang="en-GB" dirty="0" err="1" smtClean="0"/>
              <a:t>Rukshar</a:t>
            </a:r>
            <a:r>
              <a:rPr lang="en-GB" dirty="0"/>
              <a:t> }</a:t>
            </a:r>
            <a:endParaRPr lang="en-GB" dirty="0" smtClean="0"/>
          </a:p>
          <a:p>
            <a:pPr>
              <a:spcBef>
                <a:spcPts val="0"/>
              </a:spcBef>
            </a:pPr>
            <a:r>
              <a:rPr lang="en-GB" dirty="0" smtClean="0"/>
              <a:t>Codes and graphs and conclusions from NN and </a:t>
            </a:r>
            <a:r>
              <a:rPr lang="en-GB" dirty="0" err="1" smtClean="0"/>
              <a:t>MultiLayerNN</a:t>
            </a:r>
            <a:r>
              <a:rPr lang="en-GB" dirty="0" smtClean="0"/>
              <a:t> on </a:t>
            </a:r>
            <a:r>
              <a:rPr lang="en-GB" dirty="0" err="1" smtClean="0"/>
              <a:t>mnist</a:t>
            </a:r>
            <a:r>
              <a:rPr lang="en-GB" dirty="0" smtClean="0"/>
              <a:t>(large) dataset { </a:t>
            </a:r>
            <a:r>
              <a:rPr lang="en-GB" dirty="0" err="1" smtClean="0"/>
              <a:t>Saqib</a:t>
            </a:r>
            <a:r>
              <a:rPr lang="en-GB" dirty="0" smtClean="0"/>
              <a:t> }</a:t>
            </a:r>
          </a:p>
          <a:p>
            <a:pPr>
              <a:spcBef>
                <a:spcPts val="0"/>
              </a:spcBef>
            </a:pPr>
            <a:r>
              <a:rPr lang="en-GB" dirty="0" smtClean="0"/>
              <a:t>P.S. both work done in </a:t>
            </a:r>
            <a:r>
              <a:rPr lang="en-GB" dirty="0" err="1" smtClean="0"/>
              <a:t>Tensorflow</a:t>
            </a:r>
            <a:endParaRPr lang="en-CA" dirty="0"/>
          </a:p>
        </p:txBody>
      </p:sp>
    </p:spTree>
    <p:extLst>
      <p:ext uri="{BB962C8B-B14F-4D97-AF65-F5344CB8AC3E}">
        <p14:creationId xmlns:p14="http://schemas.microsoft.com/office/powerpoint/2010/main" val="756500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7239900" y="315667"/>
            <a:ext cx="3770800" cy="5726400"/>
          </a:xfrm>
          <a:prstGeom prst="rect">
            <a:avLst/>
          </a:prstGeom>
        </p:spPr>
        <p:txBody>
          <a:bodyPr vert="horz" wrap="square" lIns="121900" tIns="121900" rIns="121900" bIns="121900" rtlCol="0" anchor="t" anchorCtr="0">
            <a:noAutofit/>
          </a:bodyPr>
          <a:lstStyle/>
          <a:p>
            <a:pPr marL="0" indent="0">
              <a:buNone/>
            </a:pPr>
            <a:r>
              <a:rPr lang="en-GB"/>
              <a:t>nodes of fc : 384</a:t>
            </a:r>
          </a:p>
          <a:p>
            <a:pPr marL="0" indent="0">
              <a:buNone/>
            </a:pPr>
            <a:r>
              <a:rPr lang="en-GB"/>
              <a:t>conv1 = 32 conv2 = 32 conv3 = 64</a:t>
            </a:r>
          </a:p>
          <a:p>
            <a:pPr marL="0" indent="0">
              <a:buNone/>
            </a:pPr>
            <a:r>
              <a:rPr lang="en-GB"/>
              <a:t>learning rate = 1e-4</a:t>
            </a:r>
          </a:p>
          <a:p>
            <a:pPr marL="0" indent="0">
              <a:buNone/>
            </a:pPr>
            <a:r>
              <a:rPr lang="en-GB"/>
              <a:t>adam optimizer</a:t>
            </a:r>
          </a:p>
          <a:p>
            <a:pPr marL="0" indent="0">
              <a:buNone/>
            </a:pPr>
            <a:r>
              <a:rPr lang="en-GB"/>
              <a:t>.5 drop out</a:t>
            </a:r>
          </a:p>
          <a:p>
            <a:pPr marL="0" indent="0">
              <a:buNone/>
            </a:pPr>
            <a:r>
              <a:rPr lang="en-GB"/>
              <a:t>iteration 2000</a:t>
            </a:r>
          </a:p>
          <a:p>
            <a:pPr marL="0" indent="0">
              <a:buNone/>
            </a:pPr>
            <a:r>
              <a:rPr lang="en-GB"/>
              <a:t>epoch 80</a:t>
            </a:r>
          </a:p>
          <a:p>
            <a:pPr marL="0" indent="0">
              <a:buNone/>
            </a:pPr>
            <a:r>
              <a:rPr lang="en-GB"/>
              <a:t>max pool 2X2 conv filter 3X3</a:t>
            </a:r>
          </a:p>
          <a:p>
            <a:pPr marL="0" indent="0">
              <a:buNone/>
            </a:pPr>
            <a:r>
              <a:rPr lang="en-GB"/>
              <a:t>accuracy ~97%</a:t>
            </a:r>
          </a:p>
          <a:p>
            <a:pPr marL="0" indent="0">
              <a:buNone/>
            </a:pPr>
            <a:endParaRPr/>
          </a:p>
          <a:p>
            <a:pPr marL="0" indent="0">
              <a:buNone/>
            </a:pPr>
            <a:endParaRPr/>
          </a:p>
        </p:txBody>
      </p:sp>
      <p:pic>
        <p:nvPicPr>
          <p:cNvPr id="480" name="Shape 480"/>
          <p:cNvPicPr preferRelativeResize="0"/>
          <p:nvPr/>
        </p:nvPicPr>
        <p:blipFill>
          <a:blip r:embed="rId3">
            <a:alphaModFix/>
          </a:blip>
          <a:stretch>
            <a:fillRect/>
          </a:stretch>
        </p:blipFill>
        <p:spPr>
          <a:xfrm>
            <a:off x="203201" y="203200"/>
            <a:ext cx="6833500" cy="5125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738400" y="798100"/>
            <a:ext cx="9374000" cy="1332400"/>
          </a:xfrm>
          <a:prstGeom prst="rect">
            <a:avLst/>
          </a:prstGeom>
        </p:spPr>
        <p:txBody>
          <a:bodyPr vert="horz" wrap="square" lIns="121900" tIns="121900" rIns="121900" bIns="121900" rtlCol="0" anchor="t" anchorCtr="0">
            <a:noAutofit/>
          </a:bodyPr>
          <a:lstStyle/>
          <a:p>
            <a:r>
              <a:rPr lang="en-GB"/>
              <a:t>Observation</a:t>
            </a:r>
          </a:p>
        </p:txBody>
      </p:sp>
      <p:sp>
        <p:nvSpPr>
          <p:cNvPr id="486" name="Shape 486"/>
          <p:cNvSpPr txBox="1">
            <a:spLocks noGrp="1"/>
          </p:cNvSpPr>
          <p:nvPr>
            <p:ph type="body" idx="1"/>
          </p:nvPr>
        </p:nvSpPr>
        <p:spPr>
          <a:xfrm>
            <a:off x="1738400" y="2653400"/>
            <a:ext cx="9374000" cy="3388800"/>
          </a:xfrm>
          <a:prstGeom prst="rect">
            <a:avLst/>
          </a:prstGeom>
        </p:spPr>
        <p:txBody>
          <a:bodyPr vert="horz" wrap="square" lIns="121900" tIns="121900" rIns="121900" bIns="121900" rtlCol="0" anchor="t" anchorCtr="0">
            <a:noAutofit/>
          </a:bodyPr>
          <a:lstStyle/>
          <a:p>
            <a:pPr marL="0" indent="0">
              <a:buNone/>
            </a:pPr>
            <a:r>
              <a:rPr lang="en-GB" sz="2533"/>
              <a:t>Changing node numbers increases the complexity of the network. But without improving the dataset the added complexity will contribute to the overfitting.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MNIST Single Layer NN Observations</a:t>
            </a:r>
            <a:endParaRPr lang="en-CA" dirty="0"/>
          </a:p>
        </p:txBody>
      </p:sp>
      <p:sp>
        <p:nvSpPr>
          <p:cNvPr id="3" name="Text Placeholder 2"/>
          <p:cNvSpPr>
            <a:spLocks noGrp="1"/>
          </p:cNvSpPr>
          <p:nvPr>
            <p:ph type="body" idx="1"/>
          </p:nvPr>
        </p:nvSpPr>
        <p:spPr/>
        <p:txBody>
          <a:bodyPr/>
          <a:lstStyle/>
          <a:p>
            <a:r>
              <a:rPr lang="en-CA" dirty="0" smtClean="0"/>
              <a:t>Simple Neural Network with one hidden layer</a:t>
            </a:r>
          </a:p>
          <a:p>
            <a:r>
              <a:rPr lang="en-CA" dirty="0" smtClean="0"/>
              <a:t>Weight variations observed and plotted</a:t>
            </a:r>
          </a:p>
          <a:p>
            <a:r>
              <a:rPr lang="en-CA" dirty="0" smtClean="0"/>
              <a:t>The variables changed: number of nodes in hidden layer and learning rate</a:t>
            </a:r>
          </a:p>
          <a:p>
            <a:r>
              <a:rPr lang="en-CA" dirty="0" smtClean="0"/>
              <a:t>Graph of weight values/weight activations </a:t>
            </a:r>
            <a:r>
              <a:rPr lang="en-CA" dirty="0" err="1" smtClean="0"/>
              <a:t>vs</a:t>
            </a:r>
            <a:r>
              <a:rPr lang="en-CA" dirty="0" smtClean="0"/>
              <a:t> number of edges/proportion plotted</a:t>
            </a:r>
          </a:p>
        </p:txBody>
      </p:sp>
    </p:spTree>
    <p:extLst>
      <p:ext uri="{BB962C8B-B14F-4D97-AF65-F5344CB8AC3E}">
        <p14:creationId xmlns:p14="http://schemas.microsoft.com/office/powerpoint/2010/main" val="4129756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25" y="379000"/>
            <a:ext cx="9374000" cy="1332400"/>
          </a:xfrm>
        </p:spPr>
        <p:txBody>
          <a:bodyPr/>
          <a:lstStyle/>
          <a:p>
            <a:r>
              <a:rPr lang="en-CA" dirty="0" smtClean="0"/>
              <a:t>50 Nodes, Accuracy 96.70%</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39" y="2130500"/>
            <a:ext cx="5852172" cy="43891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400" y="2130499"/>
            <a:ext cx="5852172" cy="4389129"/>
          </a:xfrm>
          <a:prstGeom prst="rect">
            <a:avLst/>
          </a:prstGeom>
        </p:spPr>
      </p:pic>
    </p:spTree>
    <p:extLst>
      <p:ext uri="{BB962C8B-B14F-4D97-AF65-F5344CB8AC3E}">
        <p14:creationId xmlns:p14="http://schemas.microsoft.com/office/powerpoint/2010/main" val="350414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25" y="379000"/>
            <a:ext cx="9374000" cy="1332400"/>
          </a:xfrm>
        </p:spPr>
        <p:txBody>
          <a:bodyPr/>
          <a:lstStyle/>
          <a:p>
            <a:r>
              <a:rPr lang="en-CA" dirty="0" smtClean="0"/>
              <a:t>100 Nodes, Accuracy 96.34%</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39" y="1784485"/>
            <a:ext cx="5852172" cy="4389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784485"/>
            <a:ext cx="5852172" cy="4389129"/>
          </a:xfrm>
          <a:prstGeom prst="rect">
            <a:avLst/>
          </a:prstGeom>
        </p:spPr>
      </p:pic>
    </p:spTree>
    <p:extLst>
      <p:ext uri="{BB962C8B-B14F-4D97-AF65-F5344CB8AC3E}">
        <p14:creationId xmlns:p14="http://schemas.microsoft.com/office/powerpoint/2010/main" val="1570931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25" y="379000"/>
            <a:ext cx="9374000" cy="1332400"/>
          </a:xfrm>
        </p:spPr>
        <p:txBody>
          <a:bodyPr/>
          <a:lstStyle/>
          <a:p>
            <a:r>
              <a:rPr lang="en-CA" dirty="0" smtClean="0"/>
              <a:t>200 Nodes, Accuracy 97.78%</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53" y="1711400"/>
            <a:ext cx="5852172" cy="4389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528" y="1711400"/>
            <a:ext cx="5852172" cy="4389129"/>
          </a:xfrm>
          <a:prstGeom prst="rect">
            <a:avLst/>
          </a:prstGeom>
        </p:spPr>
      </p:pic>
    </p:spTree>
    <p:extLst>
      <p:ext uri="{BB962C8B-B14F-4D97-AF65-F5344CB8AC3E}">
        <p14:creationId xmlns:p14="http://schemas.microsoft.com/office/powerpoint/2010/main" val="2181019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25" y="379000"/>
            <a:ext cx="9374000" cy="1332400"/>
          </a:xfrm>
        </p:spPr>
        <p:txBody>
          <a:bodyPr/>
          <a:lstStyle/>
          <a:p>
            <a:r>
              <a:rPr lang="en-CA" dirty="0" smtClean="0"/>
              <a:t>500 Nodes, Accuracy 97.74%</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2" y="1711400"/>
            <a:ext cx="5852172" cy="4389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925" y="1711400"/>
            <a:ext cx="5852172" cy="4389129"/>
          </a:xfrm>
          <a:prstGeom prst="rect">
            <a:avLst/>
          </a:prstGeom>
        </p:spPr>
      </p:pic>
    </p:spTree>
    <p:extLst>
      <p:ext uri="{BB962C8B-B14F-4D97-AF65-F5344CB8AC3E}">
        <p14:creationId xmlns:p14="http://schemas.microsoft.com/office/powerpoint/2010/main" val="1648185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25" y="379000"/>
            <a:ext cx="9374000" cy="1332400"/>
          </a:xfrm>
        </p:spPr>
        <p:txBody>
          <a:bodyPr/>
          <a:lstStyle/>
          <a:p>
            <a:r>
              <a:rPr lang="en-CA" dirty="0" smtClean="0"/>
              <a:t>800 Nodes, Accuracy 10.28%</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17" y="1711400"/>
            <a:ext cx="5852172" cy="4389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925" y="1711399"/>
            <a:ext cx="5852172" cy="4389129"/>
          </a:xfrm>
          <a:prstGeom prst="rect">
            <a:avLst/>
          </a:prstGeom>
        </p:spPr>
      </p:pic>
    </p:spTree>
    <p:extLst>
      <p:ext uri="{BB962C8B-B14F-4D97-AF65-F5344CB8AC3E}">
        <p14:creationId xmlns:p14="http://schemas.microsoft.com/office/powerpoint/2010/main" val="4139544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25" y="379000"/>
            <a:ext cx="9374000" cy="1332400"/>
          </a:xfrm>
        </p:spPr>
        <p:txBody>
          <a:bodyPr/>
          <a:lstStyle/>
          <a:p>
            <a:r>
              <a:rPr lang="en-CA" dirty="0" smtClean="0"/>
              <a:t>1000 Nodes, Accuracy 9.8%</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4" y="1711399"/>
            <a:ext cx="5852172" cy="4389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764" y="1711398"/>
            <a:ext cx="5852172" cy="4389129"/>
          </a:xfrm>
          <a:prstGeom prst="rect">
            <a:avLst/>
          </a:prstGeom>
        </p:spPr>
      </p:pic>
    </p:spTree>
    <p:extLst>
      <p:ext uri="{BB962C8B-B14F-4D97-AF65-F5344CB8AC3E}">
        <p14:creationId xmlns:p14="http://schemas.microsoft.com/office/powerpoint/2010/main" val="616541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25" y="379000"/>
            <a:ext cx="9374000" cy="1332400"/>
          </a:xfrm>
        </p:spPr>
        <p:txBody>
          <a:bodyPr/>
          <a:lstStyle/>
          <a:p>
            <a:r>
              <a:rPr lang="en-CA" dirty="0" smtClean="0"/>
              <a:t>50 Nodes, Accuracy 96.70%</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39" y="2130500"/>
            <a:ext cx="5852172" cy="43891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400" y="2130499"/>
            <a:ext cx="5852172" cy="4389129"/>
          </a:xfrm>
          <a:prstGeom prst="rect">
            <a:avLst/>
          </a:prstGeom>
        </p:spPr>
      </p:pic>
    </p:spTree>
    <p:extLst>
      <p:ext uri="{BB962C8B-B14F-4D97-AF65-F5344CB8AC3E}">
        <p14:creationId xmlns:p14="http://schemas.microsoft.com/office/powerpoint/2010/main" val="240919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4061192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25" y="379000"/>
            <a:ext cx="9374000" cy="1332400"/>
          </a:xfrm>
        </p:spPr>
        <p:txBody>
          <a:bodyPr/>
          <a:lstStyle/>
          <a:p>
            <a:r>
              <a:rPr lang="en-CA" dirty="0" smtClean="0"/>
              <a:t>2000 Nodes, Accuracy 10.32%</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53" y="1492324"/>
            <a:ext cx="5852172" cy="4389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139" y="1492323"/>
            <a:ext cx="5852172" cy="4389129"/>
          </a:xfrm>
          <a:prstGeom prst="rect">
            <a:avLst/>
          </a:prstGeom>
        </p:spPr>
      </p:pic>
    </p:spTree>
    <p:extLst>
      <p:ext uri="{BB962C8B-B14F-4D97-AF65-F5344CB8AC3E}">
        <p14:creationId xmlns:p14="http://schemas.microsoft.com/office/powerpoint/2010/main" val="1828638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 Rate 0.1 97.61%</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89" y="1682467"/>
            <a:ext cx="5852172" cy="43891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8364" y="1682466"/>
            <a:ext cx="5852172" cy="4389129"/>
          </a:xfrm>
          <a:prstGeom prst="rect">
            <a:avLst/>
          </a:prstGeom>
        </p:spPr>
      </p:pic>
    </p:spTree>
    <p:extLst>
      <p:ext uri="{BB962C8B-B14F-4D97-AF65-F5344CB8AC3E}">
        <p14:creationId xmlns:p14="http://schemas.microsoft.com/office/powerpoint/2010/main" val="2422505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 Rate 0.2 97.85%</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14" y="1574934"/>
            <a:ext cx="5852172" cy="4389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886" y="1574934"/>
            <a:ext cx="5852172" cy="4389129"/>
          </a:xfrm>
          <a:prstGeom prst="rect">
            <a:avLst/>
          </a:prstGeom>
        </p:spPr>
      </p:pic>
    </p:spTree>
    <p:extLst>
      <p:ext uri="{BB962C8B-B14F-4D97-AF65-F5344CB8AC3E}">
        <p14:creationId xmlns:p14="http://schemas.microsoft.com/office/powerpoint/2010/main" val="3592395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 Rate 0.5, Accuracy 97.73%</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39" y="1851160"/>
            <a:ext cx="5852172" cy="43891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6011" y="1851160"/>
            <a:ext cx="5852172" cy="4389129"/>
          </a:xfrm>
          <a:prstGeom prst="rect">
            <a:avLst/>
          </a:prstGeom>
        </p:spPr>
      </p:pic>
    </p:spTree>
    <p:extLst>
      <p:ext uri="{BB962C8B-B14F-4D97-AF65-F5344CB8AC3E}">
        <p14:creationId xmlns:p14="http://schemas.microsoft.com/office/powerpoint/2010/main" val="1040217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 Rate 0.8, Accuracy 96.67%</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14" y="1729735"/>
            <a:ext cx="5852172" cy="43891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786" y="1729735"/>
            <a:ext cx="5852172" cy="4389129"/>
          </a:xfrm>
          <a:prstGeom prst="rect">
            <a:avLst/>
          </a:prstGeom>
        </p:spPr>
      </p:pic>
    </p:spTree>
    <p:extLst>
      <p:ext uri="{BB962C8B-B14F-4D97-AF65-F5344CB8AC3E}">
        <p14:creationId xmlns:p14="http://schemas.microsoft.com/office/powerpoint/2010/main" val="6878811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 Rate 1.5, Accuracy 10.1%</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39" y="1797400"/>
            <a:ext cx="5852172" cy="4389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711" y="1797399"/>
            <a:ext cx="5852172" cy="4389129"/>
          </a:xfrm>
          <a:prstGeom prst="rect">
            <a:avLst/>
          </a:prstGeom>
        </p:spPr>
      </p:pic>
    </p:spTree>
    <p:extLst>
      <p:ext uri="{BB962C8B-B14F-4D97-AF65-F5344CB8AC3E}">
        <p14:creationId xmlns:p14="http://schemas.microsoft.com/office/powerpoint/2010/main" val="1026097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personal conclusions from data</a:t>
            </a:r>
            <a:endParaRPr lang="en-CA" dirty="0"/>
          </a:p>
        </p:txBody>
      </p:sp>
      <p:sp>
        <p:nvSpPr>
          <p:cNvPr id="3" name="Text Placeholder 2"/>
          <p:cNvSpPr>
            <a:spLocks noGrp="1"/>
          </p:cNvSpPr>
          <p:nvPr>
            <p:ph type="body" idx="1"/>
          </p:nvPr>
        </p:nvSpPr>
        <p:spPr>
          <a:xfrm>
            <a:off x="1738400" y="1666875"/>
            <a:ext cx="9374000" cy="4375325"/>
          </a:xfrm>
        </p:spPr>
        <p:txBody>
          <a:bodyPr/>
          <a:lstStyle/>
          <a:p>
            <a:r>
              <a:rPr lang="en-CA" dirty="0" smtClean="0"/>
              <a:t>Large number of nodes causes </a:t>
            </a:r>
            <a:r>
              <a:rPr lang="en-CA" dirty="0" err="1" smtClean="0"/>
              <a:t>underfitting</a:t>
            </a:r>
            <a:r>
              <a:rPr lang="en-CA" dirty="0" smtClean="0"/>
              <a:t>, results in very inaccurate neural networks</a:t>
            </a:r>
          </a:p>
          <a:p>
            <a:r>
              <a:rPr lang="en-CA" dirty="0" smtClean="0"/>
              <a:t>As number of nodes increase, the distribution of weights layer 1 become less skewed or spiked and more distributed or normal</a:t>
            </a:r>
          </a:p>
          <a:p>
            <a:r>
              <a:rPr lang="en-CA" dirty="0" smtClean="0"/>
              <a:t>Inaccurate neural networks show more normal distribution of weights</a:t>
            </a:r>
          </a:p>
          <a:p>
            <a:r>
              <a:rPr lang="en-CA" dirty="0" smtClean="0"/>
              <a:t>Accurate neural networks seem to have a high number of nodes having same weight and very few number of nodes in the other weights</a:t>
            </a:r>
            <a:endParaRPr lang="en-CA" dirty="0"/>
          </a:p>
        </p:txBody>
      </p:sp>
    </p:spTree>
    <p:extLst>
      <p:ext uri="{BB962C8B-B14F-4D97-AF65-F5344CB8AC3E}">
        <p14:creationId xmlns:p14="http://schemas.microsoft.com/office/powerpoint/2010/main" val="17470768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MNIST </a:t>
            </a:r>
            <a:r>
              <a:rPr lang="en-CA" dirty="0" smtClean="0"/>
              <a:t>Multi </a:t>
            </a:r>
            <a:r>
              <a:rPr lang="en-CA" dirty="0"/>
              <a:t>Layer NN Observations</a:t>
            </a:r>
          </a:p>
        </p:txBody>
      </p:sp>
      <p:sp>
        <p:nvSpPr>
          <p:cNvPr id="3" name="Text Placeholder 2"/>
          <p:cNvSpPr>
            <a:spLocks noGrp="1"/>
          </p:cNvSpPr>
          <p:nvPr>
            <p:ph type="body" idx="1"/>
          </p:nvPr>
        </p:nvSpPr>
        <p:spPr/>
        <p:txBody>
          <a:bodyPr/>
          <a:lstStyle/>
          <a:p>
            <a:r>
              <a:rPr lang="en-CA" dirty="0" smtClean="0"/>
              <a:t>Deep learning NN with three hidden layers</a:t>
            </a:r>
          </a:p>
          <a:p>
            <a:r>
              <a:rPr lang="en-CA" dirty="0" smtClean="0"/>
              <a:t>Changes applied to number of nodes and dropout</a:t>
            </a:r>
          </a:p>
          <a:p>
            <a:r>
              <a:rPr lang="en-CA" dirty="0" smtClean="0"/>
              <a:t>Characteristic graphs like previously plotted</a:t>
            </a:r>
            <a:endParaRPr lang="en-CA" dirty="0"/>
          </a:p>
          <a:p>
            <a:endParaRPr lang="en-CA" dirty="0"/>
          </a:p>
        </p:txBody>
      </p:sp>
    </p:spTree>
    <p:extLst>
      <p:ext uri="{BB962C8B-B14F-4D97-AF65-F5344CB8AC3E}">
        <p14:creationId xmlns:p14="http://schemas.microsoft.com/office/powerpoint/2010/main" val="2844038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Number of nodes 100</a:t>
            </a:r>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439" y="1729735"/>
            <a:ext cx="4092048" cy="306903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487" y="1828379"/>
            <a:ext cx="3665972" cy="274947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52" y="1795495"/>
            <a:ext cx="3916687" cy="3003276"/>
          </a:xfrm>
          <a:prstGeom prst="rect">
            <a:avLst/>
          </a:prstGeom>
        </p:spPr>
      </p:pic>
    </p:spTree>
    <p:extLst>
      <p:ext uri="{BB962C8B-B14F-4D97-AF65-F5344CB8AC3E}">
        <p14:creationId xmlns:p14="http://schemas.microsoft.com/office/powerpoint/2010/main" val="18491865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Number of nodes 200</a:t>
            </a:r>
            <a:endParaRPr lang="en-CA"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986" y="1870212"/>
            <a:ext cx="3905754" cy="337034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0211"/>
            <a:ext cx="3943350" cy="337034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3350" y="1870211"/>
            <a:ext cx="4359636" cy="3370340"/>
          </a:xfrm>
          <a:prstGeom prst="rect">
            <a:avLst/>
          </a:prstGeom>
        </p:spPr>
      </p:pic>
    </p:spTree>
    <p:extLst>
      <p:ext uri="{BB962C8B-B14F-4D97-AF65-F5344CB8AC3E}">
        <p14:creationId xmlns:p14="http://schemas.microsoft.com/office/powerpoint/2010/main" val="129606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1098667" y="881733"/>
            <a:ext cx="8919600" cy="3767200"/>
          </a:xfrm>
          <a:prstGeom prst="rect">
            <a:avLst/>
          </a:prstGeom>
        </p:spPr>
        <p:txBody>
          <a:bodyPr vert="horz" wrap="square" lIns="121900" tIns="121900" rIns="121900" bIns="121900" rtlCol="0" anchor="ctr" anchorCtr="0">
            <a:noAutofit/>
          </a:bodyPr>
          <a:lstStyle/>
          <a:p>
            <a:pPr>
              <a:spcBef>
                <a:spcPts val="0"/>
              </a:spcBef>
            </a:pPr>
            <a:r>
              <a:rPr lang="en-GB"/>
              <a:t>The log-dynamic brain: how skewed distributions affect network</a:t>
            </a:r>
          </a:p>
          <a:p>
            <a:pPr>
              <a:spcBef>
                <a:spcPts val="0"/>
              </a:spcBef>
            </a:pPr>
            <a:r>
              <a:rPr lang="en-GB"/>
              <a:t>operations</a:t>
            </a:r>
          </a:p>
          <a:p>
            <a:pPr>
              <a:spcBef>
                <a:spcPts val="0"/>
              </a:spcBef>
            </a:pPr>
            <a:endParaRPr/>
          </a:p>
        </p:txBody>
      </p:sp>
      <p:sp>
        <p:nvSpPr>
          <p:cNvPr id="278" name="Shape 278"/>
          <p:cNvSpPr txBox="1">
            <a:spLocks noGrp="1"/>
          </p:cNvSpPr>
          <p:nvPr>
            <p:ph type="subTitle" idx="1"/>
          </p:nvPr>
        </p:nvSpPr>
        <p:spPr>
          <a:xfrm>
            <a:off x="1098667" y="4795067"/>
            <a:ext cx="5674000" cy="927200"/>
          </a:xfrm>
          <a:prstGeom prst="rect">
            <a:avLst/>
          </a:prstGeom>
        </p:spPr>
        <p:txBody>
          <a:bodyPr vert="horz" wrap="square" lIns="121900" tIns="121900" rIns="121900" bIns="121900" rtlCol="0" anchor="t" anchorCtr="0">
            <a:noAutofit/>
          </a:bodyPr>
          <a:lstStyle/>
          <a:p>
            <a:pPr>
              <a:spcBef>
                <a:spcPts val="0"/>
              </a:spcBef>
            </a:pPr>
            <a:r>
              <a:rPr lang="en-GB"/>
              <a:t>György Buzsáki and Kenji Mizuseki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Number of nodes 500</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9935"/>
            <a:ext cx="4304087" cy="322806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26" y="1464300"/>
            <a:ext cx="4304087" cy="322806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7913" y="3629934"/>
            <a:ext cx="4304087" cy="3228065"/>
          </a:xfrm>
          <a:prstGeom prst="rect">
            <a:avLst/>
          </a:prstGeom>
        </p:spPr>
      </p:pic>
    </p:spTree>
    <p:extLst>
      <p:ext uri="{BB962C8B-B14F-4D97-AF65-F5344CB8AC3E}">
        <p14:creationId xmlns:p14="http://schemas.microsoft.com/office/powerpoint/2010/main" val="1105898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Number of nodes 1000</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8860"/>
            <a:ext cx="4245336" cy="31840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332" y="3537086"/>
            <a:ext cx="4245336" cy="318400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6664" y="1464300"/>
            <a:ext cx="4245336" cy="3184002"/>
          </a:xfrm>
          <a:prstGeom prst="rect">
            <a:avLst/>
          </a:prstGeom>
        </p:spPr>
      </p:pic>
    </p:spTree>
    <p:extLst>
      <p:ext uri="{BB962C8B-B14F-4D97-AF65-F5344CB8AC3E}">
        <p14:creationId xmlns:p14="http://schemas.microsoft.com/office/powerpoint/2010/main" val="5945120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Number of nodes 2000</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0500"/>
            <a:ext cx="4062787" cy="304709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2787" y="2130500"/>
            <a:ext cx="4062787" cy="30470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5574" y="2130500"/>
            <a:ext cx="4062787" cy="3047090"/>
          </a:xfrm>
          <a:prstGeom prst="rect">
            <a:avLst/>
          </a:prstGeom>
        </p:spPr>
      </p:pic>
    </p:spTree>
    <p:extLst>
      <p:ext uri="{BB962C8B-B14F-4D97-AF65-F5344CB8AC3E}">
        <p14:creationId xmlns:p14="http://schemas.microsoft.com/office/powerpoint/2010/main" val="29781074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Dropout rate 1.0, Accuracy 94.57%</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2" y="1716056"/>
            <a:ext cx="4035786" cy="30268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428" y="1682468"/>
            <a:ext cx="4035786" cy="30268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214" y="1682468"/>
            <a:ext cx="4035786" cy="3026840"/>
          </a:xfrm>
          <a:prstGeom prst="rect">
            <a:avLst/>
          </a:prstGeom>
        </p:spPr>
      </p:pic>
    </p:spTree>
    <p:extLst>
      <p:ext uri="{BB962C8B-B14F-4D97-AF65-F5344CB8AC3E}">
        <p14:creationId xmlns:p14="http://schemas.microsoft.com/office/powerpoint/2010/main" val="32987961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Dropout rate 0.8, Accuracy 95.62%</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89" y="2130499"/>
            <a:ext cx="3816711" cy="28625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989" y="2130499"/>
            <a:ext cx="3816711" cy="28625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089" y="2130499"/>
            <a:ext cx="3816711" cy="2862533"/>
          </a:xfrm>
          <a:prstGeom prst="rect">
            <a:avLst/>
          </a:prstGeom>
        </p:spPr>
      </p:pic>
    </p:spTree>
    <p:extLst>
      <p:ext uri="{BB962C8B-B14F-4D97-AF65-F5344CB8AC3E}">
        <p14:creationId xmlns:p14="http://schemas.microsoft.com/office/powerpoint/2010/main" val="1385679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Dropout rate 0.5, Accuracy 85.45%</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2130500"/>
            <a:ext cx="3950061" cy="29625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931" y="2130500"/>
            <a:ext cx="3950061" cy="296254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6189" y="2130500"/>
            <a:ext cx="3950061" cy="2962546"/>
          </a:xfrm>
          <a:prstGeom prst="rect">
            <a:avLst/>
          </a:prstGeom>
        </p:spPr>
      </p:pic>
    </p:spTree>
    <p:extLst>
      <p:ext uri="{BB962C8B-B14F-4D97-AF65-F5344CB8AC3E}">
        <p14:creationId xmlns:p14="http://schemas.microsoft.com/office/powerpoint/2010/main" val="19923407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Dropout rate 0.2, Accuracy 85.45%</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17" y="2130500"/>
            <a:ext cx="3950061" cy="296254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878" y="2130500"/>
            <a:ext cx="3950061" cy="296254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1939" y="2130500"/>
            <a:ext cx="3950061" cy="2962546"/>
          </a:xfrm>
          <a:prstGeom prst="rect">
            <a:avLst/>
          </a:prstGeom>
        </p:spPr>
      </p:pic>
    </p:spTree>
    <p:extLst>
      <p:ext uri="{BB962C8B-B14F-4D97-AF65-F5344CB8AC3E}">
        <p14:creationId xmlns:p14="http://schemas.microsoft.com/office/powerpoint/2010/main" val="34983373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Conclusions from simulation</a:t>
            </a:r>
            <a:endParaRPr lang="en-CA" dirty="0"/>
          </a:p>
        </p:txBody>
      </p:sp>
      <p:sp>
        <p:nvSpPr>
          <p:cNvPr id="3" name="Text Placeholder 2"/>
          <p:cNvSpPr>
            <a:spLocks noGrp="1"/>
          </p:cNvSpPr>
          <p:nvPr>
            <p:ph type="body" idx="1"/>
          </p:nvPr>
        </p:nvSpPr>
        <p:spPr/>
        <p:txBody>
          <a:bodyPr/>
          <a:lstStyle/>
          <a:p>
            <a:r>
              <a:rPr lang="en-CA" dirty="0" smtClean="0"/>
              <a:t>Inaccuracy leads to more scatter of values</a:t>
            </a:r>
          </a:p>
          <a:p>
            <a:r>
              <a:rPr lang="en-CA" dirty="0" smtClean="0"/>
              <a:t>Standard deviation does not vary much</a:t>
            </a:r>
          </a:p>
          <a:p>
            <a:r>
              <a:rPr lang="en-CA" dirty="0" smtClean="0"/>
              <a:t>Normal distribution in all graphs</a:t>
            </a:r>
          </a:p>
          <a:p>
            <a:r>
              <a:rPr lang="en-CA" dirty="0" smtClean="0"/>
              <a:t>No spikes</a:t>
            </a:r>
          </a:p>
          <a:p>
            <a:r>
              <a:rPr lang="en-CA" dirty="0" smtClean="0"/>
              <a:t>The layers compensate each others drawbacks so the distribution is same even as dropout and number of node changes</a:t>
            </a:r>
            <a:endParaRPr lang="en-CA" dirty="0"/>
          </a:p>
        </p:txBody>
      </p:sp>
    </p:spTree>
    <p:extLst>
      <p:ext uri="{BB962C8B-B14F-4D97-AF65-F5344CB8AC3E}">
        <p14:creationId xmlns:p14="http://schemas.microsoft.com/office/powerpoint/2010/main" val="3936322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Next work </a:t>
            </a:r>
            <a:r>
              <a:rPr lang="en-CA" smtClean="0"/>
              <a:t>that is in mind</a:t>
            </a:r>
            <a:endParaRPr lang="en-CA" dirty="0"/>
          </a:p>
        </p:txBody>
      </p:sp>
      <p:sp>
        <p:nvSpPr>
          <p:cNvPr id="3" name="Text Placeholder 2"/>
          <p:cNvSpPr>
            <a:spLocks noGrp="1"/>
          </p:cNvSpPr>
          <p:nvPr>
            <p:ph type="body" idx="1"/>
          </p:nvPr>
        </p:nvSpPr>
        <p:spPr/>
        <p:txBody>
          <a:bodyPr/>
          <a:lstStyle/>
          <a:p>
            <a:r>
              <a:rPr lang="en-CA" dirty="0" smtClean="0"/>
              <a:t>The codes on dropout and its variations must be obtained</a:t>
            </a:r>
          </a:p>
          <a:p>
            <a:r>
              <a:rPr lang="en-CA" dirty="0" smtClean="0"/>
              <a:t>The graphs of the firing rate of people with autism</a:t>
            </a:r>
          </a:p>
          <a:p>
            <a:r>
              <a:rPr lang="en-CA" dirty="0" smtClean="0"/>
              <a:t>CNN code on MNIST and bringing change in the variables</a:t>
            </a:r>
          </a:p>
          <a:p>
            <a:r>
              <a:rPr lang="en-CA" dirty="0" smtClean="0"/>
              <a:t>Studying paper on distribution of weights in neural networks to understand why we are getting the results that we are getting</a:t>
            </a:r>
          </a:p>
        </p:txBody>
      </p:sp>
    </p:spTree>
    <p:extLst>
      <p:ext uri="{BB962C8B-B14F-4D97-AF65-F5344CB8AC3E}">
        <p14:creationId xmlns:p14="http://schemas.microsoft.com/office/powerpoint/2010/main" val="8219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738400" y="798100"/>
            <a:ext cx="9374000" cy="762000"/>
          </a:xfrm>
          <a:prstGeom prst="rect">
            <a:avLst/>
          </a:prstGeom>
        </p:spPr>
        <p:txBody>
          <a:bodyPr vert="horz" wrap="square" lIns="121900" tIns="121900" rIns="121900" bIns="121900" rtlCol="0" anchor="t" anchorCtr="0">
            <a:noAutofit/>
          </a:bodyPr>
          <a:lstStyle/>
          <a:p>
            <a:r>
              <a:rPr lang="en-GB"/>
              <a:t>Introduction</a:t>
            </a:r>
          </a:p>
        </p:txBody>
      </p:sp>
      <p:sp>
        <p:nvSpPr>
          <p:cNvPr id="284" name="Shape 284"/>
          <p:cNvSpPr txBox="1">
            <a:spLocks noGrp="1"/>
          </p:cNvSpPr>
          <p:nvPr>
            <p:ph type="body" idx="1"/>
          </p:nvPr>
        </p:nvSpPr>
        <p:spPr>
          <a:xfrm>
            <a:off x="1738400" y="1560100"/>
            <a:ext cx="9374000" cy="4482000"/>
          </a:xfrm>
          <a:prstGeom prst="rect">
            <a:avLst/>
          </a:prstGeom>
        </p:spPr>
        <p:txBody>
          <a:bodyPr vert="horz" wrap="square" lIns="121900" tIns="121900" rIns="121900" bIns="121900" rtlCol="0" anchor="t" anchorCtr="0">
            <a:noAutofit/>
          </a:bodyPr>
          <a:lstStyle/>
          <a:p>
            <a:pPr marL="609585" indent="-465655">
              <a:buSzPts val="1900"/>
            </a:pPr>
            <a:r>
              <a:rPr lang="en-GB" sz="2533"/>
              <a:t>Variables of functional and structural brain parameters:</a:t>
            </a:r>
          </a:p>
          <a:p>
            <a:pPr marL="1219170" lvl="1" indent="-465655">
              <a:buSzPts val="1900"/>
            </a:pPr>
            <a:r>
              <a:rPr lang="en-GB" sz="2533"/>
              <a:t>synaptic weights</a:t>
            </a:r>
          </a:p>
          <a:p>
            <a:pPr marL="1219170" lvl="1" indent="-465655">
              <a:buSzPts val="1900"/>
            </a:pPr>
            <a:r>
              <a:rPr lang="en-GB" sz="2533"/>
              <a:t> the firing rates of individual neurons</a:t>
            </a:r>
          </a:p>
          <a:p>
            <a:pPr marL="1219170" lvl="1" indent="-465655">
              <a:buSzPts val="1900"/>
            </a:pPr>
            <a:r>
              <a:rPr lang="en-GB" sz="2533"/>
              <a:t> the synchronous discharge of neural populations</a:t>
            </a:r>
          </a:p>
          <a:p>
            <a:pPr marL="1219170" lvl="1" indent="-465655">
              <a:buSzPts val="1900"/>
            </a:pPr>
            <a:r>
              <a:rPr lang="en-GB" sz="2533"/>
              <a:t> the number of synaptic contacts between neurons </a:t>
            </a:r>
          </a:p>
          <a:p>
            <a:pPr marL="1219170" lvl="1" indent="-465655">
              <a:buSzPts val="1900"/>
            </a:pPr>
            <a:r>
              <a:rPr lang="en-GB" sz="2533"/>
              <a:t>the size of dendritic boutons</a:t>
            </a:r>
          </a:p>
          <a:p>
            <a:pPr marL="609585" indent="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1851467" y="760433"/>
            <a:ext cx="9374000" cy="780800"/>
          </a:xfrm>
          <a:prstGeom prst="rect">
            <a:avLst/>
          </a:prstGeom>
        </p:spPr>
        <p:txBody>
          <a:bodyPr vert="horz" wrap="square" lIns="121900" tIns="121900" rIns="121900" bIns="121900" rtlCol="0" anchor="t" anchorCtr="0">
            <a:noAutofit/>
          </a:bodyPr>
          <a:lstStyle/>
          <a:p>
            <a:r>
              <a:rPr lang="en-GB"/>
              <a:t>Intro ( cont’d)</a:t>
            </a:r>
          </a:p>
        </p:txBody>
      </p:sp>
      <p:sp>
        <p:nvSpPr>
          <p:cNvPr id="290" name="Shape 290"/>
          <p:cNvSpPr txBox="1">
            <a:spLocks noGrp="1"/>
          </p:cNvSpPr>
          <p:nvPr>
            <p:ph type="body" idx="1"/>
          </p:nvPr>
        </p:nvSpPr>
        <p:spPr>
          <a:xfrm>
            <a:off x="1738400" y="1767267"/>
            <a:ext cx="9374000" cy="4274800"/>
          </a:xfrm>
          <a:prstGeom prst="rect">
            <a:avLst/>
          </a:prstGeom>
        </p:spPr>
        <p:txBody>
          <a:bodyPr vert="horz" wrap="square" lIns="121900" tIns="121900" rIns="121900" bIns="121900" rtlCol="0" anchor="t" anchorCtr="0">
            <a:noAutofit/>
          </a:bodyPr>
          <a:lstStyle/>
          <a:p>
            <a:pPr marL="609585" indent="-465655">
              <a:buSzPts val="1900"/>
            </a:pPr>
            <a:r>
              <a:rPr lang="en-GB" sz="2533"/>
              <a:t>These variables are assumed to have </a:t>
            </a:r>
            <a:r>
              <a:rPr lang="en-GB" sz="2533" b="1"/>
              <a:t>bell-shaped distribution</a:t>
            </a:r>
          </a:p>
          <a:p>
            <a:pPr marL="609585" indent="-465655">
              <a:buSzPts val="1900"/>
            </a:pPr>
            <a:r>
              <a:rPr lang="en-GB" sz="2533"/>
              <a:t>They are in fact strongly skewed with a heavy tail,</a:t>
            </a:r>
          </a:p>
          <a:p>
            <a:pPr marL="609585" indent="-465655">
              <a:buSzPts val="1900"/>
            </a:pPr>
            <a:r>
              <a:rPr lang="en-GB" sz="2533"/>
              <a:t>It suggests skewed (typically lognormal) distributions are fundamental to structural and functional brain organization.</a:t>
            </a:r>
          </a:p>
          <a:p>
            <a:pPr marL="0" indent="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738400" y="798100"/>
            <a:ext cx="9374000" cy="762000"/>
          </a:xfrm>
          <a:prstGeom prst="rect">
            <a:avLst/>
          </a:prstGeom>
        </p:spPr>
        <p:txBody>
          <a:bodyPr vert="horz" wrap="square" lIns="121900" tIns="121900" rIns="121900" bIns="121900" rtlCol="0" anchor="t" anchorCtr="0">
            <a:noAutofit/>
          </a:bodyPr>
          <a:lstStyle/>
          <a:p>
            <a:r>
              <a:rPr lang="en-GB"/>
              <a:t>Reality...</a:t>
            </a:r>
          </a:p>
          <a:p>
            <a:endParaRPr/>
          </a:p>
        </p:txBody>
      </p:sp>
      <p:sp>
        <p:nvSpPr>
          <p:cNvPr id="296" name="Shape 296"/>
          <p:cNvSpPr txBox="1">
            <a:spLocks noGrp="1"/>
          </p:cNvSpPr>
          <p:nvPr>
            <p:ph type="body" idx="1"/>
          </p:nvPr>
        </p:nvSpPr>
        <p:spPr>
          <a:xfrm>
            <a:off x="1738400" y="1729567"/>
            <a:ext cx="9374000" cy="4653600"/>
          </a:xfrm>
          <a:prstGeom prst="rect">
            <a:avLst/>
          </a:prstGeom>
        </p:spPr>
        <p:txBody>
          <a:bodyPr vert="horz" wrap="square" lIns="121900" tIns="121900" rIns="121900" bIns="121900" rtlCol="0" anchor="t" anchorCtr="0">
            <a:noAutofit/>
          </a:bodyPr>
          <a:lstStyle/>
          <a:p>
            <a:pPr marL="609585" indent="-448722">
              <a:buSzPts val="1700"/>
            </a:pPr>
            <a:r>
              <a:rPr lang="en-GB" sz="2267"/>
              <a:t>The parameters are quantified by statistics based on symmetrical, bell-shaped Gaussian (normal) probability distributions.</a:t>
            </a:r>
          </a:p>
          <a:p>
            <a:pPr marL="609585" indent="-448722">
              <a:buSzPts val="1700"/>
            </a:pPr>
            <a:r>
              <a:rPr lang="en-GB" sz="2267"/>
              <a:t>Such simplification is no longer tenable </a:t>
            </a:r>
          </a:p>
          <a:p>
            <a:pPr marL="609585" indent="-448722">
              <a:buSzPts val="1700"/>
            </a:pPr>
            <a:r>
              <a:rPr lang="en-GB" sz="2267"/>
              <a:t>The majority of interactions in highly interconnected systems, especially in biological systems, are multiplicative rather than additive.</a:t>
            </a:r>
          </a:p>
          <a:p>
            <a:pPr marL="609585" indent="-448722">
              <a:buSzPts val="1700"/>
            </a:pPr>
            <a:r>
              <a:rPr lang="en-GB" sz="2267"/>
              <a:t>Most anatomical and physiological features of the brain are characterized by </a:t>
            </a:r>
            <a:r>
              <a:rPr lang="en-GB" sz="2267" b="1"/>
              <a:t>strongly skewed distributions </a:t>
            </a:r>
            <a:r>
              <a:rPr lang="en-GB" sz="2267"/>
              <a:t>with heavy tails and asymmetric variations </a:t>
            </a:r>
          </a:p>
          <a:p>
            <a:pPr marL="609585" indent="-448722">
              <a:buSzPts val="1700"/>
            </a:pPr>
            <a:r>
              <a:rPr lang="en-GB" sz="2267"/>
              <a:t>It cannot be compressed into a single arithmetic mean like Gaussian (normal) probability distributions.</a:t>
            </a:r>
          </a:p>
          <a:p>
            <a:pPr marL="0" indent="0">
              <a:buNone/>
            </a:pPr>
            <a:endParaRPr sz="2267"/>
          </a:p>
        </p:txBody>
      </p:sp>
    </p:spTree>
  </p:cSld>
  <p:clrMapOvr>
    <a:masterClrMapping/>
  </p:clrMapOvr>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DEDD01B8-816B-49B7-8C81-03AB51D87C54}">
  <ds:schemaRefs>
    <ds:schemaRef ds:uri="http://www.w3.org/XML/1998/namespace"/>
    <ds:schemaRef ds:uri="http://purl.org/dc/terms/"/>
    <ds:schemaRef ds:uri="a4f35948-e619-41b3-aa29-22878b09cfd2"/>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purl.org/dc/dcmitype/"/>
    <ds:schemaRef ds:uri="40262f94-9f35-4ac3-9a90-690165a166b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151</TotalTime>
  <Words>2078</Words>
  <Application>Microsoft Office PowerPoint</Application>
  <PresentationFormat>Widescreen</PresentationFormat>
  <Paragraphs>260</Paragraphs>
  <Slides>68</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Cambria</vt:lpstr>
      <vt:lpstr>Maven Pro</vt:lpstr>
      <vt:lpstr>Cloud skipper design template</vt:lpstr>
      <vt:lpstr>Machine Learning and Neuroscience</vt:lpstr>
      <vt:lpstr>Uptill now</vt:lpstr>
      <vt:lpstr>Problem domain now fixed</vt:lpstr>
      <vt:lpstr>Works of today</vt:lpstr>
      <vt:lpstr>PowerPoint Presentation</vt:lpstr>
      <vt:lpstr>The log-dynamic brain: how skewed distributions affect network operations </vt:lpstr>
      <vt:lpstr>Introduction</vt:lpstr>
      <vt:lpstr>Intro ( cont’d)</vt:lpstr>
      <vt:lpstr>Reality... </vt:lpstr>
      <vt:lpstr>Skewed Distribution- Lognormal Distribution</vt:lpstr>
      <vt:lpstr>The Weber–Fechner law</vt:lpstr>
      <vt:lpstr>Mystery...</vt:lpstr>
      <vt:lpstr>Consequence</vt:lpstr>
      <vt:lpstr>Network synchrony</vt:lpstr>
      <vt:lpstr>Firing rates and bursts</vt:lpstr>
      <vt:lpstr>Explanation</vt:lpstr>
      <vt:lpstr>Distribution of synaptic strengths</vt:lpstr>
      <vt:lpstr>Neural Connections</vt:lpstr>
      <vt:lpstr>PowerPoint Presentation</vt:lpstr>
      <vt:lpstr>Neural Computation</vt:lpstr>
      <vt:lpstr>Neural Computation(cont’d)</vt:lpstr>
      <vt:lpstr>Normal and Lognormal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vt:lpstr>
      <vt:lpstr>PowerPoint Presentation</vt:lpstr>
      <vt:lpstr>PowerPoint Presentation</vt:lpstr>
      <vt:lpstr>Observation</vt:lpstr>
      <vt:lpstr>PowerPoint Presentation</vt:lpstr>
      <vt:lpstr>PowerPoint Presentation</vt:lpstr>
      <vt:lpstr>Observation</vt:lpstr>
      <vt:lpstr>PowerPoint Presentation</vt:lpstr>
      <vt:lpstr>PowerPoint Presentation</vt:lpstr>
      <vt:lpstr>PowerPoint Presentation</vt:lpstr>
      <vt:lpstr>Observation</vt:lpstr>
      <vt:lpstr>MNIST Single Layer NN Observations</vt:lpstr>
      <vt:lpstr>50 Nodes, Accuracy 96.70%</vt:lpstr>
      <vt:lpstr>100 Nodes, Accuracy 96.34%</vt:lpstr>
      <vt:lpstr>200 Nodes, Accuracy 97.78%</vt:lpstr>
      <vt:lpstr>500 Nodes, Accuracy 97.74%</vt:lpstr>
      <vt:lpstr>800 Nodes, Accuracy 10.28%</vt:lpstr>
      <vt:lpstr>1000 Nodes, Accuracy 9.8%</vt:lpstr>
      <vt:lpstr>50 Nodes, Accuracy 96.70%</vt:lpstr>
      <vt:lpstr>2000 Nodes, Accuracy 10.32%</vt:lpstr>
      <vt:lpstr>Learning Rate 0.1 97.61%</vt:lpstr>
      <vt:lpstr>Learning Rate 0.2 97.85%</vt:lpstr>
      <vt:lpstr>Learning Rate 0.5, Accuracy 97.73%</vt:lpstr>
      <vt:lpstr>Learning Rate 0.8, Accuracy 96.67%</vt:lpstr>
      <vt:lpstr>Learning Rate 1.5, Accuracy 10.1%</vt:lpstr>
      <vt:lpstr>Some personal conclusions from data</vt:lpstr>
      <vt:lpstr>MNIST Multi Layer NN Observations</vt:lpstr>
      <vt:lpstr>Number of nodes 100</vt:lpstr>
      <vt:lpstr>Number of nodes 200</vt:lpstr>
      <vt:lpstr>Number of nodes 500</vt:lpstr>
      <vt:lpstr>Number of nodes 1000</vt:lpstr>
      <vt:lpstr>Number of nodes 2000</vt:lpstr>
      <vt:lpstr>Dropout rate 1.0, Accuracy 94.57%</vt:lpstr>
      <vt:lpstr>Dropout rate 0.8, Accuracy 95.62%</vt:lpstr>
      <vt:lpstr>Dropout rate 0.5, Accuracy 85.45%</vt:lpstr>
      <vt:lpstr>Dropout rate 0.2, Accuracy 85.45%</vt:lpstr>
      <vt:lpstr>Conclusions from simulation</vt:lpstr>
      <vt:lpstr>Next work that is in mind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Neuroscience</dc:title>
  <dc:creator>Dipto</dc:creator>
  <cp:lastModifiedBy>Dipto</cp:lastModifiedBy>
  <cp:revision>35</cp:revision>
  <dcterms:created xsi:type="dcterms:W3CDTF">2017-12-04T16:51:06Z</dcterms:created>
  <dcterms:modified xsi:type="dcterms:W3CDTF">2017-12-04T19:22:12Z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