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a6fcd4f7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a6fcd4f7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a6fcd4f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a6fcd4f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a6fcd4f7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a6fcd4f7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a6fcd4f7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a6fcd4f7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9397399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9397399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9397399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9397399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a6fcd4f7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a6fcd4f7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ataanalyticsproject.github.io/StockMarketAnalysi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Stock Market Analysis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Avinash Dhawan</a:t>
            </a:r>
            <a:endParaRPr/>
          </a:p>
          <a:p>
            <a:pPr indent="0" lvl="0" marL="0" rtl="0" algn="ctr">
              <a:spcBef>
                <a:spcPts val="0"/>
              </a:spcBef>
              <a:spcAft>
                <a:spcPts val="0"/>
              </a:spcAft>
              <a:buNone/>
            </a:pPr>
            <a:r>
              <a:rPr lang="en-GB"/>
              <a:t>Jasmeet Aujla</a:t>
            </a:r>
            <a:endParaRPr/>
          </a:p>
          <a:p>
            <a:pPr indent="0" lvl="0" marL="0" rtl="0" algn="ctr">
              <a:spcBef>
                <a:spcPts val="0"/>
              </a:spcBef>
              <a:spcAft>
                <a:spcPts val="0"/>
              </a:spcAft>
              <a:buNone/>
            </a:pPr>
            <a:r>
              <a:rPr lang="en-GB"/>
              <a:t>Matt Duong</a:t>
            </a:r>
            <a:endParaRPr/>
          </a:p>
          <a:p>
            <a:pPr indent="0" lvl="0" marL="0" rtl="0" algn="ctr">
              <a:spcBef>
                <a:spcPts val="0"/>
              </a:spcBef>
              <a:spcAft>
                <a:spcPts val="0"/>
              </a:spcAft>
              <a:buNone/>
            </a:pPr>
            <a:r>
              <a:rPr lang="en-GB"/>
              <a:t>Shreya Sachdev</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Inspiration</a:t>
            </a:r>
            <a:endParaRPr/>
          </a:p>
        </p:txBody>
      </p:sp>
      <p:sp>
        <p:nvSpPr>
          <p:cNvPr id="69" name="Google Shape;69;p14"/>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50">
                <a:solidFill>
                  <a:srgbClr val="1D1C1D"/>
                </a:solidFill>
                <a:highlight>
                  <a:srgbClr val="F8F8F8"/>
                </a:highlight>
              </a:rPr>
              <a:t>As the world got hit by the pandemic and caused panic, capitalism was hit hard. </a:t>
            </a:r>
            <a:endParaRPr sz="1650">
              <a:solidFill>
                <a:srgbClr val="1D1C1D"/>
              </a:solidFill>
              <a:highlight>
                <a:srgbClr val="F8F8F8"/>
              </a:highlight>
            </a:endParaRPr>
          </a:p>
          <a:p>
            <a:pPr indent="0" lvl="0" marL="0" rtl="0" algn="l">
              <a:spcBef>
                <a:spcPts val="1600"/>
              </a:spcBef>
              <a:spcAft>
                <a:spcPts val="0"/>
              </a:spcAft>
              <a:buClr>
                <a:schemeClr val="dk1"/>
              </a:buClr>
              <a:buSzPts val="1100"/>
              <a:buFont typeface="Arial"/>
              <a:buNone/>
            </a:pPr>
            <a:r>
              <a:rPr lang="en-GB" sz="1650">
                <a:solidFill>
                  <a:srgbClr val="1D1C1D"/>
                </a:solidFill>
                <a:highlight>
                  <a:srgbClr val="F8F8F8"/>
                </a:highlight>
              </a:rPr>
              <a:t>A big shift was triggered in the global stock market </a:t>
            </a:r>
            <a:r>
              <a:rPr lang="en-GB" sz="1650">
                <a:solidFill>
                  <a:srgbClr val="1D1C1D"/>
                </a:solidFill>
                <a:highlight>
                  <a:srgbClr val="F8F8F8"/>
                </a:highlight>
              </a:rPr>
              <a:t>because </a:t>
            </a:r>
            <a:r>
              <a:rPr lang="en-GB" sz="1650">
                <a:solidFill>
                  <a:srgbClr val="1D1C1D"/>
                </a:solidFill>
                <a:highlight>
                  <a:srgbClr val="F8F8F8"/>
                </a:highlight>
              </a:rPr>
              <a:t>of COVID-19. Almost everyone feared a total economic crash with the close of businesses and millions unemployed. </a:t>
            </a:r>
            <a:endParaRPr sz="1650">
              <a:solidFill>
                <a:srgbClr val="1D1C1D"/>
              </a:solidFill>
              <a:highlight>
                <a:srgbClr val="F8F8F8"/>
              </a:highlight>
            </a:endParaRPr>
          </a:p>
          <a:p>
            <a:pPr indent="0" lvl="0" marL="0" rtl="0" algn="l">
              <a:spcBef>
                <a:spcPts val="1600"/>
              </a:spcBef>
              <a:spcAft>
                <a:spcPts val="1600"/>
              </a:spcAft>
              <a:buClr>
                <a:schemeClr val="dk1"/>
              </a:buClr>
              <a:buSzPts val="1100"/>
              <a:buFont typeface="Arial"/>
              <a:buNone/>
            </a:pPr>
            <a:r>
              <a:rPr lang="en-GB" sz="1650">
                <a:solidFill>
                  <a:srgbClr val="1D1C1D"/>
                </a:solidFill>
                <a:highlight>
                  <a:srgbClr val="F8F8F8"/>
                </a:highlight>
              </a:rPr>
              <a:t>There were some companies who performed well like Netflix Inc., Zoom Video Communications Inc., and more recently potential vaccine companies like AstraZeneca PLC. However, most companies especially airlines, crude oil and those belonging in to the tourism industry have suffered significant losses.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Aspiration</a:t>
            </a:r>
            <a:endParaRPr/>
          </a:p>
        </p:txBody>
      </p:sp>
      <p:sp>
        <p:nvSpPr>
          <p:cNvPr id="75" name="Google Shape;75;p15"/>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GB"/>
              <a:t>To look at the affects of COVID 19 on the top 30 companies in the DOW  Jones Index</a:t>
            </a:r>
            <a:endParaRPr/>
          </a:p>
          <a:p>
            <a:pPr indent="-342900" lvl="0" marL="457200" rtl="0" algn="l">
              <a:spcBef>
                <a:spcPts val="0"/>
              </a:spcBef>
              <a:spcAft>
                <a:spcPts val="0"/>
              </a:spcAft>
              <a:buSzPts val="1800"/>
              <a:buChar char="-"/>
            </a:pPr>
            <a:r>
              <a:rPr lang="en-GB"/>
              <a:t>Compare the performance of each company to the DJI for the last 6 months, (January to June)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Coding Approach</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Collect desired data in csvs from the last 6 months for the top 30 companies</a:t>
            </a:r>
            <a:endParaRPr/>
          </a:p>
          <a:p>
            <a:pPr indent="-342900" lvl="0" marL="457200" rtl="0" algn="l">
              <a:spcBef>
                <a:spcPts val="0"/>
              </a:spcBef>
              <a:spcAft>
                <a:spcPts val="0"/>
              </a:spcAft>
              <a:buSzPts val="1800"/>
              <a:buChar char="-"/>
            </a:pPr>
            <a:r>
              <a:rPr lang="en-GB"/>
              <a:t>Raw Data to Database</a:t>
            </a:r>
            <a:endParaRPr/>
          </a:p>
          <a:p>
            <a:pPr indent="-317500" lvl="1" marL="914400" rtl="0" algn="l">
              <a:spcBef>
                <a:spcPts val="0"/>
              </a:spcBef>
              <a:spcAft>
                <a:spcPts val="0"/>
              </a:spcAft>
              <a:buSzPts val="1400"/>
              <a:buChar char="-"/>
            </a:pPr>
            <a:r>
              <a:rPr lang="en-GB"/>
              <a:t>Kept all collected raw data and looped through csv files, extracted ticker from filename and pushed to mongo as single collection</a:t>
            </a:r>
            <a:endParaRPr/>
          </a:p>
          <a:p>
            <a:pPr indent="-342900" lvl="0" marL="457200" rtl="0" algn="l">
              <a:spcBef>
                <a:spcPts val="0"/>
              </a:spcBef>
              <a:spcAft>
                <a:spcPts val="0"/>
              </a:spcAft>
              <a:buSzPts val="1800"/>
              <a:buChar char="-"/>
            </a:pPr>
            <a:r>
              <a:rPr lang="en-GB"/>
              <a:t>Database to API</a:t>
            </a:r>
            <a:endParaRPr/>
          </a:p>
          <a:p>
            <a:pPr indent="-317500" lvl="1" marL="914400" rtl="0" algn="l">
              <a:spcBef>
                <a:spcPts val="0"/>
              </a:spcBef>
              <a:spcAft>
                <a:spcPts val="0"/>
              </a:spcAft>
              <a:buSzPts val="1400"/>
              <a:buChar char="-"/>
            </a:pPr>
            <a:r>
              <a:rPr lang="en-GB"/>
              <a:t>Used flask API to access database entire collection of stock data and turned into static JSON file</a:t>
            </a:r>
            <a:endParaRPr/>
          </a:p>
          <a:p>
            <a:pPr indent="-342900" lvl="0" marL="457200" rtl="0" algn="l">
              <a:spcBef>
                <a:spcPts val="0"/>
              </a:spcBef>
              <a:spcAft>
                <a:spcPts val="0"/>
              </a:spcAft>
              <a:buSzPts val="1800"/>
              <a:buChar char="-"/>
            </a:pPr>
            <a:r>
              <a:rPr lang="en-GB"/>
              <a:t>API to Web Visualization</a:t>
            </a:r>
            <a:endParaRPr/>
          </a:p>
          <a:p>
            <a:pPr indent="-317500" lvl="1" marL="914400" rtl="0" algn="l">
              <a:spcBef>
                <a:spcPts val="0"/>
              </a:spcBef>
              <a:spcAft>
                <a:spcPts val="0"/>
              </a:spcAft>
              <a:buSzPts val="1400"/>
              <a:buChar char="-"/>
            </a:pPr>
            <a:r>
              <a:rPr lang="en-GB"/>
              <a:t>Called JSON file and looped through stock data, collecting stock data to graph in both line graph and candlestick form</a:t>
            </a:r>
            <a:endParaRPr/>
          </a:p>
          <a:p>
            <a:pPr indent="-342900" lvl="0" marL="457200" rtl="0" algn="l">
              <a:spcBef>
                <a:spcPts val="0"/>
              </a:spcBef>
              <a:spcAft>
                <a:spcPts val="0"/>
              </a:spcAft>
              <a:buSzPts val="1800"/>
              <a:buChar char="-"/>
            </a:pPr>
            <a:r>
              <a:rPr lang="en-GB"/>
              <a:t>Deployed to Github Pages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 Munging Techniques</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300">
                <a:solidFill>
                  <a:schemeClr val="dk1"/>
                </a:solidFill>
              </a:rPr>
              <a:t>Raw Data to JSON</a:t>
            </a:r>
            <a:endParaRPr sz="2300">
              <a:solidFill>
                <a:schemeClr val="dk1"/>
              </a:solidFill>
            </a:endParaRPr>
          </a:p>
          <a:p>
            <a:pPr indent="0" lvl="0" marL="0" rtl="0" algn="l">
              <a:lnSpc>
                <a:spcPct val="100000"/>
              </a:lnSpc>
              <a:spcBef>
                <a:spcPts val="0"/>
              </a:spcBef>
              <a:spcAft>
                <a:spcPts val="0"/>
              </a:spcAft>
              <a:buNone/>
            </a:pPr>
            <a:r>
              <a:t/>
            </a:r>
            <a:endParaRPr sz="2300">
              <a:solidFill>
                <a:schemeClr val="dk1"/>
              </a:solidFill>
            </a:endParaRPr>
          </a:p>
          <a:p>
            <a:pPr indent="-342900" lvl="0" marL="457200" rtl="0" algn="l">
              <a:spcBef>
                <a:spcPts val="0"/>
              </a:spcBef>
              <a:spcAft>
                <a:spcPts val="0"/>
              </a:spcAft>
              <a:buSzPts val="1800"/>
              <a:buChar char="-"/>
            </a:pPr>
            <a:r>
              <a:rPr lang="en-GB"/>
              <a:t>Downloaded csvs for each of the 30 companies in the DJI</a:t>
            </a:r>
            <a:endParaRPr/>
          </a:p>
          <a:p>
            <a:pPr indent="-317500" lvl="1" marL="914400" rtl="0" algn="l">
              <a:spcBef>
                <a:spcPts val="0"/>
              </a:spcBef>
              <a:spcAft>
                <a:spcPts val="0"/>
              </a:spcAft>
              <a:buSzPts val="1400"/>
              <a:buChar char="-"/>
            </a:pPr>
            <a:r>
              <a:rPr lang="en-GB"/>
              <a:t>Each included the monthly data from Jan to June for each company</a:t>
            </a:r>
            <a:endParaRPr/>
          </a:p>
          <a:p>
            <a:pPr indent="-317500" lvl="1" marL="914400" rtl="0" algn="l">
              <a:spcBef>
                <a:spcPts val="0"/>
              </a:spcBef>
              <a:spcAft>
                <a:spcPts val="0"/>
              </a:spcAft>
              <a:buSzPts val="1400"/>
              <a:buChar char="-"/>
            </a:pPr>
            <a:r>
              <a:rPr lang="en-GB"/>
              <a:t>Appended info from each csv to single dataframe, extracted ticker symbol from filename and added ticker to each set of data</a:t>
            </a:r>
            <a:endParaRPr/>
          </a:p>
          <a:p>
            <a:pPr indent="-342900" lvl="0" marL="457200" rtl="0" algn="l">
              <a:spcBef>
                <a:spcPts val="0"/>
              </a:spcBef>
              <a:spcAft>
                <a:spcPts val="0"/>
              </a:spcAft>
              <a:buSzPts val="1800"/>
              <a:buChar char="-"/>
            </a:pPr>
            <a:r>
              <a:rPr lang="en-GB"/>
              <a:t>Stored in Mongo as single collection</a:t>
            </a:r>
            <a:endParaRPr/>
          </a:p>
          <a:p>
            <a:pPr indent="-342900" lvl="0" marL="457200" rtl="0" algn="l">
              <a:spcBef>
                <a:spcPts val="0"/>
              </a:spcBef>
              <a:spcAft>
                <a:spcPts val="0"/>
              </a:spcAft>
              <a:buSzPts val="1800"/>
              <a:buChar char="-"/>
            </a:pPr>
            <a:r>
              <a:rPr lang="en-GB"/>
              <a:t>Called collection into flask API to convert DB data to JSON file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Data Munging Techniques</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300">
                <a:solidFill>
                  <a:schemeClr val="dk1"/>
                </a:solidFill>
              </a:rPr>
              <a:t>JSON</a:t>
            </a:r>
            <a:r>
              <a:rPr lang="en-GB" sz="2300">
                <a:solidFill>
                  <a:schemeClr val="dk1"/>
                </a:solidFill>
              </a:rPr>
              <a:t> to Functioning Webpage</a:t>
            </a:r>
            <a:endParaRPr sz="2300">
              <a:solidFill>
                <a:schemeClr val="dk1"/>
              </a:solidFill>
            </a:endParaRPr>
          </a:p>
          <a:p>
            <a:pPr indent="0" lvl="0" marL="0" rtl="0" algn="l">
              <a:lnSpc>
                <a:spcPct val="100000"/>
              </a:lnSpc>
              <a:spcBef>
                <a:spcPts val="0"/>
              </a:spcBef>
              <a:spcAft>
                <a:spcPts val="0"/>
              </a:spcAft>
              <a:buNone/>
            </a:pPr>
            <a:r>
              <a:t/>
            </a:r>
            <a:endParaRPr sz="2300">
              <a:solidFill>
                <a:schemeClr val="dk1"/>
              </a:solidFill>
            </a:endParaRPr>
          </a:p>
          <a:p>
            <a:pPr indent="-342900" lvl="0" marL="457200" rtl="0" algn="l">
              <a:spcBef>
                <a:spcPts val="0"/>
              </a:spcBef>
              <a:spcAft>
                <a:spcPts val="0"/>
              </a:spcAft>
              <a:buSzPts val="1800"/>
              <a:buChar char="-"/>
            </a:pPr>
            <a:r>
              <a:rPr lang="en-GB"/>
              <a:t>Used JavaScript to pull data from JSON file</a:t>
            </a:r>
            <a:endParaRPr/>
          </a:p>
          <a:p>
            <a:pPr indent="-317500" lvl="1" marL="914400" rtl="0" algn="l">
              <a:spcBef>
                <a:spcPts val="0"/>
              </a:spcBef>
              <a:spcAft>
                <a:spcPts val="0"/>
              </a:spcAft>
              <a:buSzPts val="1400"/>
              <a:buChar char="-"/>
            </a:pPr>
            <a:r>
              <a:rPr lang="en-GB"/>
              <a:t>Candlestick</a:t>
            </a:r>
            <a:endParaRPr/>
          </a:p>
          <a:p>
            <a:pPr indent="-317500" lvl="2" marL="1371600" rtl="0" algn="l">
              <a:spcBef>
                <a:spcPts val="0"/>
              </a:spcBef>
              <a:spcAft>
                <a:spcPts val="0"/>
              </a:spcAft>
              <a:buSzPts val="1400"/>
              <a:buChar char="-"/>
            </a:pPr>
            <a:r>
              <a:rPr lang="en-GB"/>
              <a:t>Takes high, low, open and close for each month and graphs as as candlestick visualization</a:t>
            </a:r>
            <a:endParaRPr/>
          </a:p>
          <a:p>
            <a:pPr indent="-317500" lvl="2" marL="1371600" rtl="0" algn="l">
              <a:spcBef>
                <a:spcPts val="0"/>
              </a:spcBef>
              <a:spcAft>
                <a:spcPts val="0"/>
              </a:spcAft>
              <a:buSzPts val="1400"/>
              <a:buChar char="-"/>
            </a:pPr>
            <a:r>
              <a:rPr lang="en-GB"/>
              <a:t>Displayed upon selecting from stock dropdown</a:t>
            </a:r>
            <a:endParaRPr/>
          </a:p>
          <a:p>
            <a:pPr indent="-317500" lvl="1" marL="914400" rtl="0" algn="l">
              <a:spcBef>
                <a:spcPts val="0"/>
              </a:spcBef>
              <a:spcAft>
                <a:spcPts val="0"/>
              </a:spcAft>
              <a:buSzPts val="1400"/>
              <a:buChar char="-"/>
            </a:pPr>
            <a:r>
              <a:rPr lang="en-GB"/>
              <a:t>Line</a:t>
            </a:r>
            <a:endParaRPr/>
          </a:p>
          <a:p>
            <a:pPr indent="-317500" lvl="2" marL="1371600" rtl="0" algn="l">
              <a:spcBef>
                <a:spcPts val="0"/>
              </a:spcBef>
              <a:spcAft>
                <a:spcPts val="0"/>
              </a:spcAft>
              <a:buSzPts val="1400"/>
              <a:buChar char="-"/>
            </a:pPr>
            <a:r>
              <a:rPr lang="en-GB"/>
              <a:t>Takes close for each month and graphs as line graph</a:t>
            </a:r>
            <a:endParaRPr/>
          </a:p>
          <a:p>
            <a:pPr indent="-317500" lvl="2" marL="1371600" rtl="0" algn="l">
              <a:spcBef>
                <a:spcPts val="0"/>
              </a:spcBef>
              <a:spcAft>
                <a:spcPts val="0"/>
              </a:spcAft>
              <a:buSzPts val="1400"/>
              <a:buChar char="-"/>
            </a:pPr>
            <a:r>
              <a:rPr lang="en-GB"/>
              <a:t>Displayed upon selecting from stock dropdown</a:t>
            </a:r>
            <a:endParaRPr/>
          </a:p>
          <a:p>
            <a:pPr indent="-342900" lvl="0" marL="457200" rtl="0" algn="l">
              <a:spcBef>
                <a:spcPts val="0"/>
              </a:spcBef>
              <a:spcAft>
                <a:spcPts val="0"/>
              </a:spcAft>
              <a:buSzPts val="1800"/>
              <a:buChar char="-"/>
            </a:pPr>
            <a:r>
              <a:rPr lang="en-GB"/>
              <a:t>The Comparison Page</a:t>
            </a:r>
            <a:endParaRPr/>
          </a:p>
          <a:p>
            <a:pPr indent="-317500" lvl="1" marL="914400" rtl="0" algn="l">
              <a:spcBef>
                <a:spcPts val="0"/>
              </a:spcBef>
              <a:spcAft>
                <a:spcPts val="0"/>
              </a:spcAft>
              <a:buSzPts val="1400"/>
              <a:buChar char="-"/>
            </a:pPr>
            <a:r>
              <a:rPr lang="en-GB"/>
              <a:t>User is able to compare any two of the 30 stocks chosen is either graph form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Challenges</a:t>
            </a:r>
            <a:endParaRPr/>
          </a:p>
        </p:txBody>
      </p:sp>
      <p:sp>
        <p:nvSpPr>
          <p:cNvPr id="99" name="Google Shape;99;p19"/>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GB"/>
              <a:t>Deciding what data to use and determining valuable time frame for Dataset</a:t>
            </a:r>
            <a:endParaRPr/>
          </a:p>
          <a:p>
            <a:pPr indent="-342900" lvl="0" marL="457200" rtl="0" algn="l">
              <a:spcBef>
                <a:spcPts val="0"/>
              </a:spcBef>
              <a:spcAft>
                <a:spcPts val="0"/>
              </a:spcAft>
              <a:buSzPts val="1800"/>
              <a:buChar char="-"/>
            </a:pPr>
            <a:r>
              <a:rPr lang="en-GB"/>
              <a:t>Where to get the ticker symbol as it was not included in each original dataset</a:t>
            </a:r>
            <a:endParaRPr/>
          </a:p>
          <a:p>
            <a:pPr indent="-342900" lvl="0" marL="457200" rtl="0" algn="l">
              <a:spcBef>
                <a:spcPts val="0"/>
              </a:spcBef>
              <a:spcAft>
                <a:spcPts val="0"/>
              </a:spcAft>
              <a:buSzPts val="1800"/>
              <a:buChar char="-"/>
            </a:pPr>
            <a:r>
              <a:rPr lang="en-GB"/>
              <a:t>Overcoming CORS restrictions</a:t>
            </a:r>
            <a:endParaRPr/>
          </a:p>
          <a:p>
            <a:pPr indent="-323850" lvl="1" marL="914400" rtl="0" algn="l">
              <a:spcBef>
                <a:spcPts val="0"/>
              </a:spcBef>
              <a:spcAft>
                <a:spcPts val="0"/>
              </a:spcAft>
              <a:buSzPts val="1500"/>
              <a:buChar char="-"/>
            </a:pPr>
            <a:r>
              <a:rPr lang="en-GB" sz="1250">
                <a:solidFill>
                  <a:srgbClr val="1D1C1D"/>
                </a:solidFill>
                <a:highlight>
                  <a:srgbClr val="F8F8F8"/>
                </a:highlight>
              </a:rPr>
              <a:t>Restricted API call in javascript d3.json</a:t>
            </a:r>
            <a:endParaRPr sz="1250">
              <a:solidFill>
                <a:srgbClr val="1D1C1D"/>
              </a:solidFill>
              <a:highlight>
                <a:srgbClr val="F8F8F8"/>
              </a:highlight>
            </a:endParaRPr>
          </a:p>
          <a:p>
            <a:pPr indent="-323850" lvl="1" marL="914400" rtl="0" algn="l">
              <a:spcBef>
                <a:spcPts val="0"/>
              </a:spcBef>
              <a:spcAft>
                <a:spcPts val="0"/>
              </a:spcAft>
              <a:buSzPts val="1500"/>
              <a:buChar char="-"/>
            </a:pPr>
            <a:r>
              <a:rPr lang="en-GB" sz="1250">
                <a:solidFill>
                  <a:srgbClr val="1D1C1D"/>
                </a:solidFill>
                <a:highlight>
                  <a:srgbClr val="F8F8F8"/>
                </a:highlight>
              </a:rPr>
              <a:t>Had to upload to github and then call the json file</a:t>
            </a:r>
            <a:endParaRPr sz="1250">
              <a:solidFill>
                <a:srgbClr val="1D1C1D"/>
              </a:solidFill>
              <a:highlight>
                <a:srgbClr val="F8F8F8"/>
              </a:highlight>
            </a:endParaRPr>
          </a:p>
          <a:p>
            <a:pPr indent="-307975" lvl="0" marL="457200" rtl="0" algn="l">
              <a:spcBef>
                <a:spcPts val="0"/>
              </a:spcBef>
              <a:spcAft>
                <a:spcPts val="0"/>
              </a:spcAft>
              <a:buClr>
                <a:srgbClr val="1D1C1D"/>
              </a:buClr>
              <a:buSzPts val="1250"/>
              <a:buChar char="-"/>
            </a:pPr>
            <a:r>
              <a:rPr lang="en-GB"/>
              <a:t>Reusing the same code multiple times forced continuous modification of functions to accommodate for the parameters needed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Final Product</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sz="1950">
                <a:solidFill>
                  <a:srgbClr val="0366D6"/>
                </a:solidFill>
                <a:uFill>
                  <a:noFill/>
                </a:uFill>
                <a:hlinkClick r:id="rId3"/>
              </a:rPr>
              <a:t>https://dataanalyticsproject.github.io/StockMarketAnalysis/</a:t>
            </a:r>
            <a:endParaRPr sz="27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