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70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42374-A361-49AD-8F98-85241D43601F}" v="2" dt="2018-11-28T05:01:5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Perez" userId="37cf5dd7cfc408ed" providerId="LiveId" clId="{DDE42374-A361-49AD-8F98-85241D43601F}"/>
    <pc:docChg chg="undo custSel modSld">
      <pc:chgData name="Mauricio Perez" userId="37cf5dd7cfc408ed" providerId="LiveId" clId="{DDE42374-A361-49AD-8F98-85241D43601F}" dt="2018-11-28T05:09:46.558" v="26" actId="478"/>
      <pc:docMkLst>
        <pc:docMk/>
      </pc:docMkLst>
      <pc:sldChg chg="addSp delSp modSp">
        <pc:chgData name="Mauricio Perez" userId="37cf5dd7cfc408ed" providerId="LiveId" clId="{DDE42374-A361-49AD-8F98-85241D43601F}" dt="2018-11-28T05:09:46.558" v="26" actId="478"/>
        <pc:sldMkLst>
          <pc:docMk/>
          <pc:sldMk cId="1822048805" sldId="265"/>
        </pc:sldMkLst>
        <pc:spChg chg="add del mod">
          <ac:chgData name="Mauricio Perez" userId="37cf5dd7cfc408ed" providerId="LiveId" clId="{DDE42374-A361-49AD-8F98-85241D43601F}" dt="2018-11-28T04:58:07.520" v="12" actId="478"/>
          <ac:spMkLst>
            <pc:docMk/>
            <pc:sldMk cId="1822048805" sldId="265"/>
            <ac:spMk id="8" creationId="{314C9FA6-E38C-46D0-BFAE-3347D07FE5A4}"/>
          </ac:spMkLst>
        </pc:spChg>
        <pc:picChg chg="add del mod modCrop">
          <ac:chgData name="Mauricio Perez" userId="37cf5dd7cfc408ed" providerId="LiveId" clId="{DDE42374-A361-49AD-8F98-85241D43601F}" dt="2018-11-28T05:09:46.558" v="26" actId="478"/>
          <ac:picMkLst>
            <pc:docMk/>
            <pc:sldMk cId="1822048805" sldId="265"/>
            <ac:picMk id="9" creationId="{C0D9F855-99F8-4CD2-81E0-A86BEE54CA0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35B9D-B28A-4464-BE3B-F780333BF9F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FDBBD-BDAF-4450-9185-768DFD16CB41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190AF494-D73D-48D0-A467-B1AFA47E812F}" type="parTrans" cxnId="{2342E858-1ED2-4250-8021-3F236C5CAA2A}">
      <dgm:prSet/>
      <dgm:spPr/>
      <dgm:t>
        <a:bodyPr/>
        <a:lstStyle/>
        <a:p>
          <a:endParaRPr lang="en-US"/>
        </a:p>
      </dgm:t>
    </dgm:pt>
    <dgm:pt modelId="{2733B13A-B633-413D-96C5-C46F279EBE67}" type="sibTrans" cxnId="{2342E858-1ED2-4250-8021-3F236C5CAA2A}">
      <dgm:prSet/>
      <dgm:spPr/>
      <dgm:t>
        <a:bodyPr/>
        <a:lstStyle/>
        <a:p>
          <a:endParaRPr lang="en-US"/>
        </a:p>
      </dgm:t>
    </dgm:pt>
    <dgm:pt modelId="{BBD9DAB5-D0F0-4891-8561-75B225B08F13}">
      <dgm:prSet phldrT="[Text]" custT="1"/>
      <dgm:spPr/>
      <dgm:t>
        <a:bodyPr/>
        <a:lstStyle/>
        <a:p>
          <a:r>
            <a:rPr lang="en-US" sz="2000" dirty="0"/>
            <a:t>Python</a:t>
          </a:r>
        </a:p>
        <a:p>
          <a:r>
            <a:rPr lang="en-US" sz="1200" dirty="0"/>
            <a:t>Pandas</a:t>
          </a:r>
        </a:p>
        <a:p>
          <a:r>
            <a:rPr lang="en-US" sz="1200" dirty="0"/>
            <a:t>Matplotlib</a:t>
          </a:r>
        </a:p>
        <a:p>
          <a:r>
            <a:rPr lang="en-US" sz="1200" dirty="0"/>
            <a:t>APIs</a:t>
          </a:r>
        </a:p>
      </dgm:t>
    </dgm:pt>
    <dgm:pt modelId="{F74A8101-1D72-44BE-A106-36D0802FCDEF}" type="parTrans" cxnId="{273585C0-5528-4BCD-BAD9-DADE6E05C17F}">
      <dgm:prSet/>
      <dgm:spPr/>
      <dgm:t>
        <a:bodyPr/>
        <a:lstStyle/>
        <a:p>
          <a:endParaRPr lang="en-US"/>
        </a:p>
      </dgm:t>
    </dgm:pt>
    <dgm:pt modelId="{402D8D7B-97BB-4E57-BA1E-174B3ACD2437}" type="sibTrans" cxnId="{273585C0-5528-4BCD-BAD9-DADE6E05C17F}">
      <dgm:prSet/>
      <dgm:spPr/>
      <dgm:t>
        <a:bodyPr/>
        <a:lstStyle/>
        <a:p>
          <a:endParaRPr lang="en-US"/>
        </a:p>
      </dgm:t>
    </dgm:pt>
    <dgm:pt modelId="{F5C0042F-6315-42B1-8DAC-75E4D60473EA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17E0CBD5-33F1-4034-BC65-674DBD98A63B}" type="parTrans" cxnId="{7BA7CB5C-501C-4926-B4F5-DB1C521C942A}">
      <dgm:prSet/>
      <dgm:spPr/>
      <dgm:t>
        <a:bodyPr/>
        <a:lstStyle/>
        <a:p>
          <a:endParaRPr lang="en-US"/>
        </a:p>
      </dgm:t>
    </dgm:pt>
    <dgm:pt modelId="{87AD1F98-159C-4864-A318-D3C3317088DC}" type="sibTrans" cxnId="{7BA7CB5C-501C-4926-B4F5-DB1C521C942A}">
      <dgm:prSet/>
      <dgm:spPr/>
      <dgm:t>
        <a:bodyPr/>
        <a:lstStyle/>
        <a:p>
          <a:endParaRPr lang="en-US"/>
        </a:p>
      </dgm:t>
    </dgm:pt>
    <dgm:pt modelId="{92312105-DF6B-4087-B36A-00ED13D34913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D4081C3-4222-4EEB-BC71-3DEFD76FDCB1}" type="sibTrans" cxnId="{60226E8C-EB2B-499B-9199-E02971DC7225}">
      <dgm:prSet/>
      <dgm:spPr/>
      <dgm:t>
        <a:bodyPr/>
        <a:lstStyle/>
        <a:p>
          <a:endParaRPr lang="en-US"/>
        </a:p>
      </dgm:t>
    </dgm:pt>
    <dgm:pt modelId="{00947DF1-A5B8-4C51-8B28-537CDA220358}" type="parTrans" cxnId="{60226E8C-EB2B-499B-9199-E02971DC7225}">
      <dgm:prSet/>
      <dgm:spPr/>
      <dgm:t>
        <a:bodyPr/>
        <a:lstStyle/>
        <a:p>
          <a:endParaRPr lang="en-US"/>
        </a:p>
      </dgm:t>
    </dgm:pt>
    <dgm:pt modelId="{F2E5CE9E-0931-479D-9179-30F224D62946}" type="pres">
      <dgm:prSet presAssocID="{C3135B9D-B28A-4464-BE3B-F780333BF9F1}" presName="Name0" presStyleCnt="0">
        <dgm:presLayoutVars>
          <dgm:chMax val="4"/>
          <dgm:resizeHandles val="exact"/>
        </dgm:presLayoutVars>
      </dgm:prSet>
      <dgm:spPr/>
    </dgm:pt>
    <dgm:pt modelId="{3E10309C-B6C4-4C55-9636-577CBD3BD7BF}" type="pres">
      <dgm:prSet presAssocID="{C3135B9D-B28A-4464-BE3B-F780333BF9F1}" presName="ellipse" presStyleLbl="trBgShp" presStyleIdx="0" presStyleCnt="1"/>
      <dgm:spPr/>
    </dgm:pt>
    <dgm:pt modelId="{C17B7DAE-192E-4F9A-89A8-4D7F8A068C06}" type="pres">
      <dgm:prSet presAssocID="{C3135B9D-B28A-4464-BE3B-F780333BF9F1}" presName="arrow1" presStyleLbl="fgShp" presStyleIdx="0" presStyleCnt="1"/>
      <dgm:spPr/>
    </dgm:pt>
    <dgm:pt modelId="{D0832C64-1297-4287-AE51-033B5BC5453A}" type="pres">
      <dgm:prSet presAssocID="{C3135B9D-B28A-4464-BE3B-F780333BF9F1}" presName="rectangle" presStyleLbl="revTx" presStyleIdx="0" presStyleCnt="1">
        <dgm:presLayoutVars>
          <dgm:bulletEnabled val="1"/>
        </dgm:presLayoutVars>
      </dgm:prSet>
      <dgm:spPr/>
    </dgm:pt>
    <dgm:pt modelId="{6575B6AC-B633-4F8C-B144-B7F3CFC52477}" type="pres">
      <dgm:prSet presAssocID="{BBD9DAB5-D0F0-4891-8561-75B225B08F13}" presName="item1" presStyleLbl="node1" presStyleIdx="0" presStyleCnt="3">
        <dgm:presLayoutVars>
          <dgm:bulletEnabled val="1"/>
        </dgm:presLayoutVars>
      </dgm:prSet>
      <dgm:spPr/>
    </dgm:pt>
    <dgm:pt modelId="{DBF5CFA3-2CF9-4810-82E1-B8A401573DE4}" type="pres">
      <dgm:prSet presAssocID="{F5C0042F-6315-42B1-8DAC-75E4D60473EA}" presName="item2" presStyleLbl="node1" presStyleIdx="1" presStyleCnt="3">
        <dgm:presLayoutVars>
          <dgm:bulletEnabled val="1"/>
        </dgm:presLayoutVars>
      </dgm:prSet>
      <dgm:spPr/>
    </dgm:pt>
    <dgm:pt modelId="{33B3CEC9-D795-4E6C-9765-374D55B72340}" type="pres">
      <dgm:prSet presAssocID="{92312105-DF6B-4087-B36A-00ED13D34913}" presName="item3" presStyleLbl="node1" presStyleIdx="2" presStyleCnt="3">
        <dgm:presLayoutVars>
          <dgm:bulletEnabled val="1"/>
        </dgm:presLayoutVars>
      </dgm:prSet>
      <dgm:spPr/>
    </dgm:pt>
    <dgm:pt modelId="{0F95AFBE-1FC2-4F73-98B1-452AC117E30B}" type="pres">
      <dgm:prSet presAssocID="{C3135B9D-B28A-4464-BE3B-F780333BF9F1}" presName="funnel" presStyleLbl="trAlignAcc1" presStyleIdx="0" presStyleCnt="1"/>
      <dgm:spPr/>
    </dgm:pt>
  </dgm:ptLst>
  <dgm:cxnLst>
    <dgm:cxn modelId="{084D470D-15A6-488C-8353-ECB4E663BE4E}" type="presOf" srcId="{C3135B9D-B28A-4464-BE3B-F780333BF9F1}" destId="{F2E5CE9E-0931-479D-9179-30F224D62946}" srcOrd="0" destOrd="0" presId="urn:microsoft.com/office/officeart/2005/8/layout/funnel1"/>
    <dgm:cxn modelId="{7BA7CB5C-501C-4926-B4F5-DB1C521C942A}" srcId="{C3135B9D-B28A-4464-BE3B-F780333BF9F1}" destId="{F5C0042F-6315-42B1-8DAC-75E4D60473EA}" srcOrd="2" destOrd="0" parTransId="{17E0CBD5-33F1-4034-BC65-674DBD98A63B}" sibTransId="{87AD1F98-159C-4864-A318-D3C3317088DC}"/>
    <dgm:cxn modelId="{0B2A5373-72EB-4345-96A8-D03FB9ED03B4}" type="presOf" srcId="{92312105-DF6B-4087-B36A-00ED13D34913}" destId="{D0832C64-1297-4287-AE51-033B5BC5453A}" srcOrd="0" destOrd="0" presId="urn:microsoft.com/office/officeart/2005/8/layout/funnel1"/>
    <dgm:cxn modelId="{2342E858-1ED2-4250-8021-3F236C5CAA2A}" srcId="{C3135B9D-B28A-4464-BE3B-F780333BF9F1}" destId="{584FDBBD-BDAF-4450-9185-768DFD16CB41}" srcOrd="0" destOrd="0" parTransId="{190AF494-D73D-48D0-A467-B1AFA47E812F}" sibTransId="{2733B13A-B633-413D-96C5-C46F279EBE67}"/>
    <dgm:cxn modelId="{60226E8C-EB2B-499B-9199-E02971DC7225}" srcId="{C3135B9D-B28A-4464-BE3B-F780333BF9F1}" destId="{92312105-DF6B-4087-B36A-00ED13D34913}" srcOrd="3" destOrd="0" parTransId="{00947DF1-A5B8-4C51-8B28-537CDA220358}" sibTransId="{5D4081C3-4222-4EEB-BC71-3DEFD76FDCB1}"/>
    <dgm:cxn modelId="{273585C0-5528-4BCD-BAD9-DADE6E05C17F}" srcId="{C3135B9D-B28A-4464-BE3B-F780333BF9F1}" destId="{BBD9DAB5-D0F0-4891-8561-75B225B08F13}" srcOrd="1" destOrd="0" parTransId="{F74A8101-1D72-44BE-A106-36D0802FCDEF}" sibTransId="{402D8D7B-97BB-4E57-BA1E-174B3ACD2437}"/>
    <dgm:cxn modelId="{12AFC5C4-FFB8-4FAB-BB22-76A31159BE79}" type="presOf" srcId="{F5C0042F-6315-42B1-8DAC-75E4D60473EA}" destId="{6575B6AC-B633-4F8C-B144-B7F3CFC52477}" srcOrd="0" destOrd="0" presId="urn:microsoft.com/office/officeart/2005/8/layout/funnel1"/>
    <dgm:cxn modelId="{17E0C2DE-446A-4006-A0E9-83A05A8CE10B}" type="presOf" srcId="{BBD9DAB5-D0F0-4891-8561-75B225B08F13}" destId="{DBF5CFA3-2CF9-4810-82E1-B8A401573DE4}" srcOrd="0" destOrd="0" presId="urn:microsoft.com/office/officeart/2005/8/layout/funnel1"/>
    <dgm:cxn modelId="{37BE29EB-7B38-4055-9178-3A8E2A6456D0}" type="presOf" srcId="{584FDBBD-BDAF-4450-9185-768DFD16CB41}" destId="{33B3CEC9-D795-4E6C-9765-374D55B72340}" srcOrd="0" destOrd="0" presId="urn:microsoft.com/office/officeart/2005/8/layout/funnel1"/>
    <dgm:cxn modelId="{F7377957-1443-4D39-A542-C8132DBA7D93}" type="presParOf" srcId="{F2E5CE9E-0931-479D-9179-30F224D62946}" destId="{3E10309C-B6C4-4C55-9636-577CBD3BD7BF}" srcOrd="0" destOrd="0" presId="urn:microsoft.com/office/officeart/2005/8/layout/funnel1"/>
    <dgm:cxn modelId="{D9D6A732-AF14-41D4-BBC8-B5CE324CCA19}" type="presParOf" srcId="{F2E5CE9E-0931-479D-9179-30F224D62946}" destId="{C17B7DAE-192E-4F9A-89A8-4D7F8A068C06}" srcOrd="1" destOrd="0" presId="urn:microsoft.com/office/officeart/2005/8/layout/funnel1"/>
    <dgm:cxn modelId="{2F8558AE-3FD7-47D7-850B-CCA142E8FEEE}" type="presParOf" srcId="{F2E5CE9E-0931-479D-9179-30F224D62946}" destId="{D0832C64-1297-4287-AE51-033B5BC5453A}" srcOrd="2" destOrd="0" presId="urn:microsoft.com/office/officeart/2005/8/layout/funnel1"/>
    <dgm:cxn modelId="{B6CCBF5F-B0EE-4A68-BBBE-5C2199FC1FEE}" type="presParOf" srcId="{F2E5CE9E-0931-479D-9179-30F224D62946}" destId="{6575B6AC-B633-4F8C-B144-B7F3CFC52477}" srcOrd="3" destOrd="0" presId="urn:microsoft.com/office/officeart/2005/8/layout/funnel1"/>
    <dgm:cxn modelId="{010A50A0-4D1B-47EE-8098-5609E460C27A}" type="presParOf" srcId="{F2E5CE9E-0931-479D-9179-30F224D62946}" destId="{DBF5CFA3-2CF9-4810-82E1-B8A401573DE4}" srcOrd="4" destOrd="0" presId="urn:microsoft.com/office/officeart/2005/8/layout/funnel1"/>
    <dgm:cxn modelId="{02060096-6B95-42E9-B3DD-0595DCA714B4}" type="presParOf" srcId="{F2E5CE9E-0931-479D-9179-30F224D62946}" destId="{33B3CEC9-D795-4E6C-9765-374D55B72340}" srcOrd="5" destOrd="0" presId="urn:microsoft.com/office/officeart/2005/8/layout/funnel1"/>
    <dgm:cxn modelId="{572BF815-5E88-4748-B88F-97715B1C7812}" type="presParOf" srcId="{F2E5CE9E-0931-479D-9179-30F224D62946}" destId="{0F95AFBE-1FC2-4F73-98B1-452AC117E30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0309C-B6C4-4C55-9636-577CBD3BD7BF}">
      <dsp:nvSpPr>
        <dsp:cNvPr id="0" name=""/>
        <dsp:cNvSpPr/>
      </dsp:nvSpPr>
      <dsp:spPr>
        <a:xfrm>
          <a:off x="1728493" y="172753"/>
          <a:ext cx="3428483" cy="119066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B7DAE-192E-4F9A-89A8-4D7F8A068C06}">
      <dsp:nvSpPr>
        <dsp:cNvPr id="0" name=""/>
        <dsp:cNvSpPr/>
      </dsp:nvSpPr>
      <dsp:spPr>
        <a:xfrm>
          <a:off x="3115833" y="3088293"/>
          <a:ext cx="664434" cy="42523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32C64-1297-4287-AE51-033B5BC5453A}">
      <dsp:nvSpPr>
        <dsp:cNvPr id="0" name=""/>
        <dsp:cNvSpPr/>
      </dsp:nvSpPr>
      <dsp:spPr>
        <a:xfrm>
          <a:off x="1853406" y="3428483"/>
          <a:ext cx="3189287" cy="797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</a:t>
          </a:r>
        </a:p>
      </dsp:txBody>
      <dsp:txXfrm>
        <a:off x="1853406" y="3428483"/>
        <a:ext cx="3189287" cy="797321"/>
      </dsp:txXfrm>
    </dsp:sp>
    <dsp:sp modelId="{6575B6AC-B633-4F8C-B144-B7F3CFC52477}">
      <dsp:nvSpPr>
        <dsp:cNvPr id="0" name=""/>
        <dsp:cNvSpPr/>
      </dsp:nvSpPr>
      <dsp:spPr>
        <a:xfrm>
          <a:off x="2974972" y="1455378"/>
          <a:ext cx="1195982" cy="1195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</a:t>
          </a:r>
        </a:p>
      </dsp:txBody>
      <dsp:txXfrm>
        <a:off x="3150120" y="1630526"/>
        <a:ext cx="845686" cy="845686"/>
      </dsp:txXfrm>
    </dsp:sp>
    <dsp:sp modelId="{DBF5CFA3-2CF9-4810-82E1-B8A401573DE4}">
      <dsp:nvSpPr>
        <dsp:cNvPr id="0" name=""/>
        <dsp:cNvSpPr/>
      </dsp:nvSpPr>
      <dsp:spPr>
        <a:xfrm>
          <a:off x="2119180" y="558125"/>
          <a:ext cx="1195982" cy="1195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Pandas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Matplotlib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APIs</a:t>
          </a:r>
        </a:p>
      </dsp:txBody>
      <dsp:txXfrm>
        <a:off x="2294328" y="733273"/>
        <a:ext cx="845686" cy="845686"/>
      </dsp:txXfrm>
    </dsp:sp>
    <dsp:sp modelId="{33B3CEC9-D795-4E6C-9765-374D55B72340}">
      <dsp:nvSpPr>
        <dsp:cNvPr id="0" name=""/>
        <dsp:cNvSpPr/>
      </dsp:nvSpPr>
      <dsp:spPr>
        <a:xfrm>
          <a:off x="3341740" y="268963"/>
          <a:ext cx="1195982" cy="1195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SQL</a:t>
          </a:r>
        </a:p>
      </dsp:txBody>
      <dsp:txXfrm>
        <a:off x="3516888" y="444111"/>
        <a:ext cx="845686" cy="845686"/>
      </dsp:txXfrm>
    </dsp:sp>
    <dsp:sp modelId="{0F95AFBE-1FC2-4F73-98B1-452AC117E30B}">
      <dsp:nvSpPr>
        <dsp:cNvPr id="0" name=""/>
        <dsp:cNvSpPr/>
      </dsp:nvSpPr>
      <dsp:spPr>
        <a:xfrm>
          <a:off x="1587632" y="26577"/>
          <a:ext cx="3720835" cy="29766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5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58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3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3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8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0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2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2C05221-75C9-4403-90EB-3C42E6BBF92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568C651-1833-4AB3-9337-F89EA995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uisamayalcottismypassion.com/2012/01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jpe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gif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0E3F-8BAB-4FB2-819A-4E1595040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analytics.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B21BD-9415-43E4-AEE5-1A8BF2C06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Kim, Mauricio, Nish, Vivek </a:t>
            </a:r>
          </a:p>
        </p:txBody>
      </p:sp>
      <p:pic>
        <p:nvPicPr>
          <p:cNvPr id="1026" name="Picture 2" descr="SQL Şemver &#10;Dağa- &#10;PythöhO'2 &#10;Da t a &#10;SQL SQL '—r &#10;ğâdoöp &#10;Java &#10;Intelliiğânçe-- ">
            <a:extLst>
              <a:ext uri="{FF2B5EF4-FFF2-40B4-BE49-F238E27FC236}">
                <a16:creationId xmlns:a16="http://schemas.microsoft.com/office/drawing/2014/main" id="{1849E5CD-56FE-4CAA-8A65-A4B44F8A3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t="11782" r="4680" b="13898"/>
          <a:stretch/>
        </p:blipFill>
        <p:spPr bwMode="auto">
          <a:xfrm>
            <a:off x="0" y="0"/>
            <a:ext cx="7153662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AB30A-23A9-4D4E-A57E-6755B5FC17E6}"/>
              </a:ext>
            </a:extLst>
          </p:cNvPr>
          <p:cNvSpPr txBox="1"/>
          <p:nvPr/>
        </p:nvSpPr>
        <p:spPr>
          <a:xfrm>
            <a:off x="-37270" y="3500206"/>
            <a:ext cx="5500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*Word cloud created from the most mentioned skills and tools in Job descriptions analyzed.</a:t>
            </a:r>
          </a:p>
        </p:txBody>
      </p:sp>
    </p:spTree>
    <p:extLst>
      <p:ext uri="{BB962C8B-B14F-4D97-AF65-F5344CB8AC3E}">
        <p14:creationId xmlns:p14="http://schemas.microsoft.com/office/powerpoint/2010/main" val="383945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D044-9E19-4E2F-B429-0345F1A0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C696-2AF4-4DC3-8125-467A9E80914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First step – What were our original questions?</a:t>
            </a:r>
          </a:p>
          <a:p>
            <a:pPr lvl="1"/>
            <a:r>
              <a:rPr lang="en-US" dirty="0"/>
              <a:t>Does our data allow us to answer them?</a:t>
            </a:r>
          </a:p>
          <a:p>
            <a:r>
              <a:rPr lang="en-US" dirty="0"/>
              <a:t>Second Step – What other interesting questions can we answer with this data?</a:t>
            </a:r>
          </a:p>
          <a:p>
            <a:pPr lvl="1"/>
            <a:r>
              <a:rPr lang="en-US" dirty="0"/>
              <a:t>Is there information that we could visualize in an interesting way?</a:t>
            </a:r>
          </a:p>
          <a:p>
            <a:r>
              <a:rPr lang="en-US" dirty="0"/>
              <a:t>Third Step – Divide and conquer!</a:t>
            </a:r>
          </a:p>
          <a:p>
            <a:pPr lvl="1"/>
            <a:r>
              <a:rPr lang="en-US" dirty="0"/>
              <a:t>But check in as frequently as possible, teammates give perspective to your charts and are good for bouncing ideas </a:t>
            </a:r>
          </a:p>
          <a:p>
            <a:r>
              <a:rPr lang="en-US" dirty="0"/>
              <a:t>Fourth Step – Discuss and unify</a:t>
            </a:r>
          </a:p>
          <a:p>
            <a:pPr lvl="1"/>
            <a:r>
              <a:rPr lang="en-US" dirty="0"/>
              <a:t>Discussing results with teammates is much more enriching and insightful</a:t>
            </a:r>
          </a:p>
        </p:txBody>
      </p:sp>
    </p:spTree>
    <p:extLst>
      <p:ext uri="{BB962C8B-B14F-4D97-AF65-F5344CB8AC3E}">
        <p14:creationId xmlns:p14="http://schemas.microsoft.com/office/powerpoint/2010/main" val="203764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7CC-65AB-4B74-A730-61A392C9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of Graph – Type</a:t>
            </a:r>
            <a:br>
              <a:rPr lang="en-US" dirty="0"/>
            </a:br>
            <a:r>
              <a:rPr lang="en-US" sz="4000" dirty="0"/>
              <a:t>Main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A77D-37A9-4674-AC6C-634B7AEF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0043B-22AA-4696-A152-DCC6B34A9480}"/>
              </a:ext>
            </a:extLst>
          </p:cNvPr>
          <p:cNvSpPr/>
          <p:nvPr/>
        </p:nvSpPr>
        <p:spPr>
          <a:xfrm rot="1358553">
            <a:off x="7561800" y="330998"/>
            <a:ext cx="4827358" cy="139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Template for all graphs!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1D660-DAF6-4667-9D48-631D3DB7D7E4}"/>
              </a:ext>
            </a:extLst>
          </p:cNvPr>
          <p:cNvSpPr/>
          <p:nvPr/>
        </p:nvSpPr>
        <p:spPr>
          <a:xfrm>
            <a:off x="1245800" y="1825624"/>
            <a:ext cx="6999685" cy="36226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NICE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27740-6475-4464-9742-7620D12D150F}"/>
              </a:ext>
            </a:extLst>
          </p:cNvPr>
          <p:cNvSpPr txBox="1"/>
          <p:nvPr/>
        </p:nvSpPr>
        <p:spPr>
          <a:xfrm>
            <a:off x="1245800" y="5658743"/>
            <a:ext cx="998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**Notes and assumptions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27BCB-7412-4308-907B-5AF4929E40B0}"/>
              </a:ext>
            </a:extLst>
          </p:cNvPr>
          <p:cNvSpPr/>
          <p:nvPr/>
        </p:nvSpPr>
        <p:spPr>
          <a:xfrm>
            <a:off x="8245485" y="2546362"/>
            <a:ext cx="3108315" cy="290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Snippet of how the graph was created.</a:t>
            </a:r>
          </a:p>
        </p:txBody>
      </p:sp>
    </p:spTree>
    <p:extLst>
      <p:ext uri="{BB962C8B-B14F-4D97-AF65-F5344CB8AC3E}">
        <p14:creationId xmlns:p14="http://schemas.microsoft.com/office/powerpoint/2010/main" val="182204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5B7F-7C8C-4E5E-B857-A33E80FA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sz="3600" dirty="0"/>
              <a:t>A couple of expected findings, and a few unexpected ones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1F1B-CAAF-453B-8696-55095B7AE2B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job postings for Data Scientists, analysts and engineers are based in California (as Expected)</a:t>
            </a:r>
          </a:p>
          <a:p>
            <a:r>
              <a:rPr lang="en-US" dirty="0"/>
              <a:t>There’s a decent amount of data analysis jobs in Massachusetts (Unexpected)</a:t>
            </a:r>
          </a:p>
          <a:p>
            <a:r>
              <a:rPr lang="en-US" dirty="0"/>
              <a:t>The skillset we’re learning here comprises a lot of what employers are looking in the job market (as Expected)</a:t>
            </a:r>
          </a:p>
          <a:p>
            <a:r>
              <a:rPr lang="en-US" dirty="0"/>
              <a:t>C++ is still a very coveted tool (Unexpected)</a:t>
            </a:r>
          </a:p>
          <a:p>
            <a:r>
              <a:rPr lang="en-US" dirty="0"/>
              <a:t>Formal education is very valued by employers (we hadn’t even thought about this!)</a:t>
            </a:r>
          </a:p>
          <a:p>
            <a:r>
              <a:rPr lang="en-US" dirty="0"/>
              <a:t>There are more senior job openings than mid and junior levels (Unexpected)</a:t>
            </a:r>
          </a:p>
        </p:txBody>
      </p:sp>
    </p:spTree>
    <p:extLst>
      <p:ext uri="{BB962C8B-B14F-4D97-AF65-F5344CB8AC3E}">
        <p14:creationId xmlns:p14="http://schemas.microsoft.com/office/powerpoint/2010/main" val="170054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3EBE-0FDA-484C-AACE-B14054E5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3EE2-457D-4789-8483-32145E81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main difficulty starting out – Unavailable public APIs with the right information.</a:t>
            </a:r>
          </a:p>
          <a:p>
            <a:pPr lvl="1"/>
            <a:r>
              <a:rPr lang="en-US" dirty="0"/>
              <a:t>We didn’t give up! We scraped everywhere we could look until we found a combination of datasets that looked promising.</a:t>
            </a:r>
          </a:p>
          <a:p>
            <a:r>
              <a:rPr lang="en-US" dirty="0"/>
              <a:t>Sometimes you won’t be able to answer all the questions you started out with, but some other interesting ones might pop up!</a:t>
            </a:r>
          </a:p>
          <a:p>
            <a:pPr lvl="1"/>
            <a:r>
              <a:rPr lang="en-US" dirty="0"/>
              <a:t>We couldn’t find the information for salaries we wanted, but we found some about skills and tools we hadn’t thought about!</a:t>
            </a:r>
          </a:p>
          <a:p>
            <a:r>
              <a:rPr lang="en-US" dirty="0"/>
              <a:t>It’s easy to get stuck when your graph or analysis isn’t what you expected</a:t>
            </a:r>
          </a:p>
          <a:p>
            <a:pPr lvl="1"/>
            <a:r>
              <a:rPr lang="en-US" dirty="0"/>
              <a:t>Bouncing your ideas off of other people helps put things in different perspectives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3EBE-0FDA-484C-AACE-B14054E5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3EE2-457D-4789-8483-32145E81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would love to get a go (and an answer!) from Google jobs, we’re sure they’re data is bigger and better!</a:t>
            </a:r>
          </a:p>
          <a:p>
            <a:r>
              <a:rPr lang="en-US" dirty="0"/>
              <a:t>We also would love to get our hands in the Glassdoor and Indeed APIs, but for that to happen we need to be API Partners (look it up, it’s a thing :o!)</a:t>
            </a:r>
          </a:p>
          <a:p>
            <a:r>
              <a:rPr lang="en-US" dirty="0"/>
              <a:t>We would love to compare the different job portals and see if there’s a preference for types of jobs posted in one vs another (Analysts with Python in </a:t>
            </a:r>
            <a:r>
              <a:rPr lang="en-US" dirty="0" err="1"/>
              <a:t>Linkedin</a:t>
            </a:r>
            <a:r>
              <a:rPr lang="en-US" dirty="0"/>
              <a:t> vs Analysts with Hadoop in Indeed)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245B-3647-4C38-8218-82E4EFF3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1C19E-A30D-479D-858B-8FB191CC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8524" y="1734121"/>
            <a:ext cx="4772025" cy="3865640"/>
          </a:xfrm>
        </p:spPr>
      </p:pic>
    </p:spTree>
    <p:extLst>
      <p:ext uri="{BB962C8B-B14F-4D97-AF65-F5344CB8AC3E}">
        <p14:creationId xmlns:p14="http://schemas.microsoft.com/office/powerpoint/2010/main" val="399730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F4BB-AEBB-4C03-9E1C-F809872A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Motivation &amp; Summary:</a:t>
            </a:r>
            <a:br>
              <a:rPr lang="en-US" dirty="0"/>
            </a:br>
            <a:r>
              <a:rPr lang="en-US" sz="4000" dirty="0"/>
              <a:t>what are our prospects after this course?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79DA3D-601F-4B0D-BD21-DC1F7F367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251313"/>
              </p:ext>
            </p:extLst>
          </p:nvPr>
        </p:nvGraphicFramePr>
        <p:xfrm>
          <a:off x="2924174" y="1885950"/>
          <a:ext cx="6896101" cy="425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 result for graduated icon">
            <a:extLst>
              <a:ext uri="{FF2B5EF4-FFF2-40B4-BE49-F238E27FC236}">
                <a16:creationId xmlns:a16="http://schemas.microsoft.com/office/drawing/2014/main" id="{4C7937F7-C866-4EF6-903F-4E5956A87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387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ob">
            <a:extLst>
              <a:ext uri="{FF2B5EF4-FFF2-40B4-BE49-F238E27FC236}">
                <a16:creationId xmlns:a16="http://schemas.microsoft.com/office/drawing/2014/main" id="{EC92C70B-3D41-463D-82BA-823741301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5410530"/>
            <a:ext cx="1781175" cy="10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9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AD0-722D-4A4E-AEA8-09EEB4E9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EB44-9159-404F-852A-6FCEDD6A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What is the outlook for someone looking for a job in Data Analytics?</a:t>
            </a:r>
          </a:p>
          <a:p>
            <a:pPr lvl="1" fontAlgn="base"/>
            <a:r>
              <a:rPr lang="en-US" dirty="0"/>
              <a:t>We think there’s a boom of jobs in Data Analytics in recent years. </a:t>
            </a:r>
          </a:p>
          <a:p>
            <a:pPr fontAlgn="base"/>
            <a:r>
              <a:rPr lang="en-US" dirty="0"/>
              <a:t>Where are employers looking for Data Analysts?</a:t>
            </a:r>
          </a:p>
          <a:p>
            <a:pPr lvl="1" fontAlgn="base"/>
            <a:r>
              <a:rPr lang="en-US" dirty="0"/>
              <a:t>Our hypothesis is that most jobs will be in California and New York.</a:t>
            </a:r>
          </a:p>
          <a:p>
            <a:pPr fontAlgn="base"/>
            <a:r>
              <a:rPr lang="en-US" dirty="0"/>
              <a:t>What is the average salary for people looking for Data Analytics jobs</a:t>
            </a:r>
          </a:p>
          <a:p>
            <a:pPr lvl="1" fontAlgn="base"/>
            <a:r>
              <a:rPr lang="en-US" dirty="0"/>
              <a:t>We think it’s going to be on average more than other jobs.</a:t>
            </a:r>
            <a:r>
              <a:rPr lang="en-US" dirty="0">
                <a:solidFill>
                  <a:schemeClr val="accent6"/>
                </a:solidFill>
              </a:rPr>
              <a:t>**</a:t>
            </a:r>
          </a:p>
          <a:p>
            <a:pPr fontAlgn="base"/>
            <a:r>
              <a:rPr lang="en-US" dirty="0"/>
              <a:t>What are the skills most valued for Data Analytics jobs</a:t>
            </a:r>
          </a:p>
          <a:p>
            <a:pPr lvl="1" fontAlgn="base"/>
            <a:r>
              <a:rPr lang="en-US" dirty="0"/>
              <a:t>We think most of the skills learnt in this course will be the most valued.</a:t>
            </a:r>
          </a:p>
          <a:p>
            <a:pPr fontAlgn="base"/>
            <a:r>
              <a:rPr lang="en-US" dirty="0"/>
              <a:t>What are the most common job titles associated with these types of jobs.</a:t>
            </a:r>
          </a:p>
          <a:p>
            <a:pPr lvl="1" fontAlgn="base"/>
            <a:r>
              <a:rPr lang="en-US" dirty="0"/>
              <a:t>We think the most common will be Analysts and Scientists. 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712E2-5D7C-4E71-AEED-A661004DC570}"/>
              </a:ext>
            </a:extLst>
          </p:cNvPr>
          <p:cNvSpPr txBox="1"/>
          <p:nvPr/>
        </p:nvSpPr>
        <p:spPr>
          <a:xfrm>
            <a:off x="838200" y="6176963"/>
            <a:ext cx="272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** No </a:t>
            </a:r>
            <a:r>
              <a:rPr lang="en-US" sz="1400" b="1" i="1" dirty="0">
                <a:solidFill>
                  <a:schemeClr val="accent6"/>
                </a:solidFill>
              </a:rPr>
              <a:t>public</a:t>
            </a:r>
            <a:r>
              <a:rPr lang="en-US" sz="1400" dirty="0">
                <a:solidFill>
                  <a:schemeClr val="accent6"/>
                </a:solidFill>
              </a:rPr>
              <a:t> information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111635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97DA-A761-4CC2-8EA5-A770E44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data do we need?</a:t>
            </a:r>
            <a:br>
              <a:rPr lang="en-US" dirty="0"/>
            </a:br>
            <a:r>
              <a:rPr lang="en-US" sz="4000" dirty="0"/>
              <a:t>As much data as possible on jobs, salary and skills!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EC9B-CFD3-4563-8440-9C685B15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postings</a:t>
            </a:r>
          </a:p>
          <a:p>
            <a:r>
              <a:rPr lang="en-US" dirty="0"/>
              <a:t>Skills most valued</a:t>
            </a:r>
          </a:p>
          <a:p>
            <a:r>
              <a:rPr lang="en-US" dirty="0"/>
              <a:t>Companies employing people in data analytics</a:t>
            </a:r>
          </a:p>
          <a:p>
            <a:r>
              <a:rPr lang="en-US" dirty="0"/>
              <a:t>Whereabouts of the jobs </a:t>
            </a:r>
          </a:p>
          <a:p>
            <a:r>
              <a:rPr lang="en-US" dirty="0"/>
              <a:t>Salaries and pay rates for the jobs</a:t>
            </a:r>
          </a:p>
          <a:p>
            <a:r>
              <a:rPr lang="en-US" dirty="0"/>
              <a:t>Level of jobs</a:t>
            </a:r>
          </a:p>
          <a:p>
            <a:r>
              <a:rPr lang="en-US" dirty="0"/>
              <a:t>Job titles</a:t>
            </a:r>
          </a:p>
          <a:p>
            <a:endParaRPr lang="en-US" dirty="0"/>
          </a:p>
          <a:p>
            <a:r>
              <a:rPr lang="en-US" dirty="0"/>
              <a:t>Where to find all of this!?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7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8A75-43F0-4689-B2CD-B09E2F56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did we take the data from?</a:t>
            </a:r>
            <a:br>
              <a:rPr lang="en-US" dirty="0"/>
            </a:br>
            <a:r>
              <a:rPr lang="en-US" sz="3600" dirty="0"/>
              <a:t>Turns out not a lot of APIs are public :/ but many datasets are!</a:t>
            </a:r>
            <a:endParaRPr lang="en-US" sz="4000" dirty="0"/>
          </a:p>
        </p:txBody>
      </p:sp>
      <p:pic>
        <p:nvPicPr>
          <p:cNvPr id="3074" name="Picture 2" descr="Image result for glassdoor">
            <a:extLst>
              <a:ext uri="{FF2B5EF4-FFF2-40B4-BE49-F238E27FC236}">
                <a16:creationId xmlns:a16="http://schemas.microsoft.com/office/drawing/2014/main" id="{AB3D68CE-56B8-4037-BCE2-93E5E95F1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70296"/>
            <a:ext cx="2400300" cy="8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indeed">
            <a:extLst>
              <a:ext uri="{FF2B5EF4-FFF2-40B4-BE49-F238E27FC236}">
                <a16:creationId xmlns:a16="http://schemas.microsoft.com/office/drawing/2014/main" id="{2BB508C6-7799-4F30-B1C4-F49AE519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52800"/>
            <a:ext cx="24003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5E55D2A5-5FA3-4991-B12C-2E17C4CC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4" y="4531278"/>
            <a:ext cx="2806459" cy="146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monster.com">
            <a:extLst>
              <a:ext uri="{FF2B5EF4-FFF2-40B4-BE49-F238E27FC236}">
                <a16:creationId xmlns:a16="http://schemas.microsoft.com/office/drawing/2014/main" id="{B408809D-E51A-499B-B25A-39462E7AB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4" b="29991"/>
          <a:stretch/>
        </p:blipFill>
        <p:spPr bwMode="auto">
          <a:xfrm>
            <a:off x="5238750" y="1970296"/>
            <a:ext cx="1981200" cy="8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dice.com logo">
            <a:extLst>
              <a:ext uri="{FF2B5EF4-FFF2-40B4-BE49-F238E27FC236}">
                <a16:creationId xmlns:a16="http://schemas.microsoft.com/office/drawing/2014/main" id="{3CE94652-FB1D-48D6-9F6B-2A2213C1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8019"/>
            <a:ext cx="21145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jooble.com logo">
            <a:extLst>
              <a:ext uri="{FF2B5EF4-FFF2-40B4-BE49-F238E27FC236}">
                <a16:creationId xmlns:a16="http://schemas.microsoft.com/office/drawing/2014/main" id="{53CA33EA-029E-46C9-8687-8CDFC527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2" y="4644185"/>
            <a:ext cx="1628775" cy="124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Image result for kaggle logo">
            <a:extLst>
              <a:ext uri="{FF2B5EF4-FFF2-40B4-BE49-F238E27FC236}">
                <a16:creationId xmlns:a16="http://schemas.microsoft.com/office/drawing/2014/main" id="{8E0C0B48-C63A-434C-8682-3C20B549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4" y="1970296"/>
            <a:ext cx="1981200" cy="9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Image result for USa Jobs logo">
            <a:extLst>
              <a:ext uri="{FF2B5EF4-FFF2-40B4-BE49-F238E27FC236}">
                <a16:creationId xmlns:a16="http://schemas.microsoft.com/office/drawing/2014/main" id="{F5621AF7-3861-4586-9F86-25752949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39" y="3425346"/>
            <a:ext cx="2600170" cy="6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Image result for google logo">
            <a:extLst>
              <a:ext uri="{FF2B5EF4-FFF2-40B4-BE49-F238E27FC236}">
                <a16:creationId xmlns:a16="http://schemas.microsoft.com/office/drawing/2014/main" id="{134A0BF5-6229-4D87-AEDF-F69A212679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86" y="4644185"/>
            <a:ext cx="1656239" cy="124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No sign">
            <a:extLst>
              <a:ext uri="{FF2B5EF4-FFF2-40B4-BE49-F238E27FC236}">
                <a16:creationId xmlns:a16="http://schemas.microsoft.com/office/drawing/2014/main" id="{50D2222B-6CA3-499B-9726-B2CAC314092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4737" y="1970296"/>
            <a:ext cx="914400" cy="9144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18943B91-A892-4DF5-9208-642D7F10C45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58498" y="1956442"/>
            <a:ext cx="914400" cy="914400"/>
          </a:xfrm>
          <a:prstGeom prst="rect">
            <a:avLst/>
          </a:prstGeom>
        </p:spPr>
      </p:pic>
      <p:pic>
        <p:nvPicPr>
          <p:cNvPr id="13" name="Graphic 12" descr="Thought bubble">
            <a:extLst>
              <a:ext uri="{FF2B5EF4-FFF2-40B4-BE49-F238E27FC236}">
                <a16:creationId xmlns:a16="http://schemas.microsoft.com/office/drawing/2014/main" id="{F74A17A2-06F2-4EE0-91C1-5F46AB19AB0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53659" y="4808074"/>
            <a:ext cx="914400" cy="9144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65989CA6-19EC-49EE-BF44-F70AE780961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6600" y="3170720"/>
            <a:ext cx="914400" cy="914400"/>
          </a:xfrm>
          <a:prstGeom prst="rect">
            <a:avLst/>
          </a:prstGeom>
        </p:spPr>
      </p:pic>
      <p:pic>
        <p:nvPicPr>
          <p:cNvPr id="26" name="Graphic 25" descr="No sign">
            <a:extLst>
              <a:ext uri="{FF2B5EF4-FFF2-40B4-BE49-F238E27FC236}">
                <a16:creationId xmlns:a16="http://schemas.microsoft.com/office/drawing/2014/main" id="{76B65FBD-8273-4B65-ABE3-3279E5321C4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4737" y="3215640"/>
            <a:ext cx="914400" cy="914400"/>
          </a:xfrm>
          <a:prstGeom prst="rect">
            <a:avLst/>
          </a:prstGeom>
        </p:spPr>
      </p:pic>
      <p:pic>
        <p:nvPicPr>
          <p:cNvPr id="27" name="Graphic 26" descr="No sign">
            <a:extLst>
              <a:ext uri="{FF2B5EF4-FFF2-40B4-BE49-F238E27FC236}">
                <a16:creationId xmlns:a16="http://schemas.microsoft.com/office/drawing/2014/main" id="{48E16FC5-CC10-462E-B13C-ADBE5DA2274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4737" y="4660818"/>
            <a:ext cx="914400" cy="914400"/>
          </a:xfrm>
          <a:prstGeom prst="rect">
            <a:avLst/>
          </a:prstGeom>
        </p:spPr>
      </p:pic>
      <p:pic>
        <p:nvPicPr>
          <p:cNvPr id="28" name="Graphic 27" descr="No sign">
            <a:extLst>
              <a:ext uri="{FF2B5EF4-FFF2-40B4-BE49-F238E27FC236}">
                <a16:creationId xmlns:a16="http://schemas.microsoft.com/office/drawing/2014/main" id="{EA7D9D4B-604E-44B3-99C4-70A541B2547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3484" y="1970296"/>
            <a:ext cx="914400" cy="914400"/>
          </a:xfrm>
          <a:prstGeom prst="rect">
            <a:avLst/>
          </a:prstGeom>
        </p:spPr>
      </p:pic>
      <p:pic>
        <p:nvPicPr>
          <p:cNvPr id="29" name="Graphic 28" descr="No sign">
            <a:extLst>
              <a:ext uri="{FF2B5EF4-FFF2-40B4-BE49-F238E27FC236}">
                <a16:creationId xmlns:a16="http://schemas.microsoft.com/office/drawing/2014/main" id="{6B7FD957-702B-4288-9AAB-1F7C9560C8F5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3484" y="3215640"/>
            <a:ext cx="914400" cy="914400"/>
          </a:xfrm>
          <a:prstGeom prst="rect">
            <a:avLst/>
          </a:prstGeom>
        </p:spPr>
      </p:pic>
      <p:pic>
        <p:nvPicPr>
          <p:cNvPr id="31" name="Graphic 30" descr="Thought bubble">
            <a:extLst>
              <a:ext uri="{FF2B5EF4-FFF2-40B4-BE49-F238E27FC236}">
                <a16:creationId xmlns:a16="http://schemas.microsoft.com/office/drawing/2014/main" id="{A56C6514-5E83-4854-AAEA-056E2AE2806E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81552" y="48080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A18-CB8C-4295-8E1A-871F51EE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Exploration and cleanup</a:t>
            </a:r>
            <a:br>
              <a:rPr lang="en-US" dirty="0"/>
            </a:br>
            <a:r>
              <a:rPr lang="en-US" sz="3600" dirty="0"/>
              <a:t>Divide and conquer! (also, </a:t>
            </a:r>
            <a:r>
              <a:rPr lang="en-US" sz="3600" dirty="0" err="1"/>
              <a:t>github</a:t>
            </a:r>
            <a:r>
              <a:rPr lang="en-US" sz="3600" dirty="0"/>
              <a:t> branches are your friend)</a:t>
            </a:r>
            <a:endParaRPr lang="en-US" sz="4000" dirty="0"/>
          </a:p>
        </p:txBody>
      </p:sp>
      <p:pic>
        <p:nvPicPr>
          <p:cNvPr id="4098" name="Picture 2" descr="Image result for team delegation">
            <a:extLst>
              <a:ext uri="{FF2B5EF4-FFF2-40B4-BE49-F238E27FC236}">
                <a16:creationId xmlns:a16="http://schemas.microsoft.com/office/drawing/2014/main" id="{C510BA7F-CEFE-4AEE-BC11-EE0EB7DEE0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35" y="2590798"/>
            <a:ext cx="2725077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oup project icon">
            <a:extLst>
              <a:ext uri="{FF2B5EF4-FFF2-40B4-BE49-F238E27FC236}">
                <a16:creationId xmlns:a16="http://schemas.microsoft.com/office/drawing/2014/main" id="{DAC70B20-93A7-47D0-8705-7AD781C7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645" y="2557638"/>
            <a:ext cx="257872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DF677B4-A1FF-459F-B4BF-EE2B5BA84F39}"/>
              </a:ext>
            </a:extLst>
          </p:cNvPr>
          <p:cNvSpPr/>
          <p:nvPr/>
        </p:nvSpPr>
        <p:spPr>
          <a:xfrm>
            <a:off x="4410075" y="3429000"/>
            <a:ext cx="3409950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698A5-C81B-4A6F-B035-FE4399B9C8A7}"/>
              </a:ext>
            </a:extLst>
          </p:cNvPr>
          <p:cNvSpPr txBox="1"/>
          <p:nvPr/>
        </p:nvSpPr>
        <p:spPr>
          <a:xfrm>
            <a:off x="5440225" y="2385150"/>
            <a:ext cx="156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pd.read_csv</a:t>
            </a:r>
            <a:endParaRPr lang="en-US" dirty="0"/>
          </a:p>
          <a:p>
            <a:r>
              <a:rPr lang="en-US" dirty="0" err="1"/>
              <a:t>df.dtypes</a:t>
            </a:r>
            <a:endParaRPr lang="en-US" dirty="0"/>
          </a:p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  <a:p>
            <a:r>
              <a:rPr lang="en-US" dirty="0" err="1"/>
              <a:t>pd.sort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1A54D-C512-48CF-8297-6663F8B4F53B}"/>
              </a:ext>
            </a:extLst>
          </p:cNvPr>
          <p:cNvSpPr txBox="1"/>
          <p:nvPr/>
        </p:nvSpPr>
        <p:spPr>
          <a:xfrm>
            <a:off x="5440225" y="3824284"/>
            <a:ext cx="156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pd.merge</a:t>
            </a:r>
            <a:endParaRPr lang="en-US" dirty="0"/>
          </a:p>
          <a:p>
            <a:r>
              <a:rPr lang="en-US" dirty="0" err="1"/>
              <a:t>pd.dropna</a:t>
            </a:r>
            <a:endParaRPr lang="en-US" dirty="0"/>
          </a:p>
          <a:p>
            <a:r>
              <a:rPr lang="en-US" dirty="0" err="1"/>
              <a:t>pd.rename</a:t>
            </a:r>
            <a:r>
              <a:rPr lang="en-US" dirty="0"/>
              <a:t>()</a:t>
            </a:r>
          </a:p>
          <a:p>
            <a:r>
              <a:rPr lang="en-US" dirty="0" err="1"/>
              <a:t>pd.to_csv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B2A27-F243-4F9C-AC8A-18E0C1943690}"/>
              </a:ext>
            </a:extLst>
          </p:cNvPr>
          <p:cNvSpPr txBox="1"/>
          <p:nvPr/>
        </p:nvSpPr>
        <p:spPr>
          <a:xfrm>
            <a:off x="5440225" y="5263418"/>
            <a:ext cx="2493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Git pull</a:t>
            </a:r>
          </a:p>
          <a:p>
            <a:r>
              <a:rPr lang="en-US" dirty="0">
                <a:solidFill>
                  <a:schemeClr val="accent4"/>
                </a:solidFill>
              </a:rPr>
              <a:t>Git branch</a:t>
            </a:r>
          </a:p>
          <a:p>
            <a:r>
              <a:rPr lang="en-US" dirty="0">
                <a:solidFill>
                  <a:schemeClr val="accent4"/>
                </a:solidFill>
              </a:rPr>
              <a:t>Git add</a:t>
            </a:r>
          </a:p>
          <a:p>
            <a:r>
              <a:rPr lang="en-US" dirty="0">
                <a:solidFill>
                  <a:schemeClr val="accent4"/>
                </a:solidFill>
              </a:rPr>
              <a:t>Git commit</a:t>
            </a:r>
          </a:p>
          <a:p>
            <a:r>
              <a:rPr lang="en-US" dirty="0">
                <a:solidFill>
                  <a:schemeClr val="accent4"/>
                </a:solidFill>
              </a:rPr>
              <a:t>Git checkout!</a:t>
            </a:r>
          </a:p>
        </p:txBody>
      </p:sp>
    </p:spTree>
    <p:extLst>
      <p:ext uri="{BB962C8B-B14F-4D97-AF65-F5344CB8AC3E}">
        <p14:creationId xmlns:p14="http://schemas.microsoft.com/office/powerpoint/2010/main" val="343992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BC1A-74A1-4F05-8FB8-82819371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JUPYTER SNAPS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4716-48D7-40E1-A61A-873AA35B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10F6-79C1-4008-8AE2-8C9DC6F0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E341-A77D-4FAC-8713-5B6F7ADB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C0083-F51D-4F9B-B581-33A618F449D5}"/>
              </a:ext>
            </a:extLst>
          </p:cNvPr>
          <p:cNvSpPr/>
          <p:nvPr/>
        </p:nvSpPr>
        <p:spPr>
          <a:xfrm>
            <a:off x="781050" y="1825625"/>
            <a:ext cx="5057775" cy="427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C10BB-B090-4F70-B30F-970545C61609}"/>
              </a:ext>
            </a:extLst>
          </p:cNvPr>
          <p:cNvSpPr/>
          <p:nvPr/>
        </p:nvSpPr>
        <p:spPr>
          <a:xfrm>
            <a:off x="6819900" y="1690688"/>
            <a:ext cx="4791075" cy="46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3420-81DB-4D69-819F-0E6B0187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Roadblocks and Insights</a:t>
            </a:r>
            <a:br>
              <a:rPr lang="en-US" dirty="0"/>
            </a:br>
            <a:r>
              <a:rPr lang="en-US" sz="4000" dirty="0"/>
              <a:t>Assumptions are important to say out loud!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3C21-3899-4C8C-A349-9584104F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many </a:t>
            </a:r>
            <a:r>
              <a:rPr lang="en-US" b="1" i="1" dirty="0"/>
              <a:t>public </a:t>
            </a:r>
            <a:r>
              <a:rPr lang="en-US" dirty="0"/>
              <a:t>APIs</a:t>
            </a:r>
          </a:p>
          <a:p>
            <a:r>
              <a:rPr lang="en-US" dirty="0"/>
              <a:t>Many datasets have </a:t>
            </a:r>
            <a:r>
              <a:rPr lang="en-US" b="1" i="1" dirty="0"/>
              <a:t>irrelevant</a:t>
            </a:r>
            <a:r>
              <a:rPr lang="en-US" dirty="0"/>
              <a:t> information or </a:t>
            </a:r>
            <a:r>
              <a:rPr lang="en-US" b="1" i="1" dirty="0"/>
              <a:t>gibberish</a:t>
            </a:r>
          </a:p>
          <a:p>
            <a:r>
              <a:rPr lang="en-US" dirty="0"/>
              <a:t>Not all different datasets have the </a:t>
            </a:r>
            <a:r>
              <a:rPr lang="en-US" b="1" i="1" dirty="0"/>
              <a:t>same</a:t>
            </a:r>
            <a:r>
              <a:rPr lang="en-US" dirty="0"/>
              <a:t> </a:t>
            </a:r>
            <a:r>
              <a:rPr lang="en-US" b="1" i="1" dirty="0"/>
              <a:t>information</a:t>
            </a:r>
            <a:r>
              <a:rPr lang="en-US" dirty="0"/>
              <a:t>, coded in the same way</a:t>
            </a:r>
          </a:p>
          <a:p>
            <a:r>
              <a:rPr lang="en-US" dirty="0"/>
              <a:t>Blanks aren’t always your </a:t>
            </a:r>
            <a:r>
              <a:rPr lang="en-US" b="1" i="1" dirty="0"/>
              <a:t>enemies</a:t>
            </a:r>
          </a:p>
          <a:p>
            <a:r>
              <a:rPr lang="en-US" dirty="0"/>
              <a:t>Sometimes you’ll have to </a:t>
            </a:r>
            <a:r>
              <a:rPr lang="en-US" b="1" i="1" dirty="0"/>
              <a:t>constrain and define</a:t>
            </a:r>
            <a:r>
              <a:rPr lang="en-US" dirty="0"/>
              <a:t> your own data</a:t>
            </a:r>
          </a:p>
          <a:p>
            <a:r>
              <a:rPr lang="en-US" dirty="0"/>
              <a:t>Write down your </a:t>
            </a:r>
            <a:r>
              <a:rPr lang="en-US" b="1" i="1" dirty="0"/>
              <a:t>assumptions</a:t>
            </a:r>
            <a:r>
              <a:rPr lang="en-US" dirty="0"/>
              <a:t> and remember them</a:t>
            </a:r>
          </a:p>
          <a:p>
            <a:r>
              <a:rPr lang="en-US" dirty="0"/>
              <a:t>If you don’t define your </a:t>
            </a:r>
            <a:r>
              <a:rPr lang="en-US" b="1" i="1" dirty="0"/>
              <a:t>problem </a:t>
            </a:r>
            <a:r>
              <a:rPr lang="en-US" dirty="0"/>
              <a:t>at first you’ll have trouble getting somewhere</a:t>
            </a:r>
          </a:p>
        </p:txBody>
      </p:sp>
    </p:spTree>
    <p:extLst>
      <p:ext uri="{BB962C8B-B14F-4D97-AF65-F5344CB8AC3E}">
        <p14:creationId xmlns:p14="http://schemas.microsoft.com/office/powerpoint/2010/main" val="40517698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1612</TotalTime>
  <Words>657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Job analytics.</vt:lpstr>
      <vt:lpstr>Motivation &amp; Summary: what are our prospects after this course?</vt:lpstr>
      <vt:lpstr>Our Questions and Hypothesis</vt:lpstr>
      <vt:lpstr>What data do we need? As much data as possible on jobs, salary and skills!</vt:lpstr>
      <vt:lpstr>Where did we take the data from? Turns out not a lot of APIs are public :/ but many datasets are!</vt:lpstr>
      <vt:lpstr>Exploration and cleanup Divide and conquer! (also, github branches are your friend)</vt:lpstr>
      <vt:lpstr>INSERT JUPYTER SNAPS</vt:lpstr>
      <vt:lpstr>Data transformation</vt:lpstr>
      <vt:lpstr>Roadblocks and Insights Assumptions are important to say out loud!</vt:lpstr>
      <vt:lpstr>Data analysis</vt:lpstr>
      <vt:lpstr>Name of Graph – Type Main Insight</vt:lpstr>
      <vt:lpstr>Discussion A couple of expected findings, and a few unexpected ones</vt:lpstr>
      <vt:lpstr>Post Mortem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analytics.</dc:title>
  <dc:creator>Mauricio Perez</dc:creator>
  <cp:lastModifiedBy>Mauricio Perez</cp:lastModifiedBy>
  <cp:revision>19</cp:revision>
  <dcterms:created xsi:type="dcterms:W3CDTF">2018-11-27T02:16:59Z</dcterms:created>
  <dcterms:modified xsi:type="dcterms:W3CDTF">2018-11-28T05:09:55Z</dcterms:modified>
</cp:coreProperties>
</file>