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95" r:id="rId2"/>
    <p:sldId id="257" r:id="rId3"/>
    <p:sldId id="294" r:id="rId4"/>
    <p:sldId id="296" r:id="rId5"/>
    <p:sldId id="297" r:id="rId6"/>
    <p:sldId id="278" r:id="rId7"/>
    <p:sldId id="279" r:id="rId8"/>
    <p:sldId id="298" r:id="rId9"/>
    <p:sldId id="285" r:id="rId10"/>
    <p:sldId id="290" r:id="rId11"/>
    <p:sldId id="281" r:id="rId12"/>
    <p:sldId id="299" r:id="rId13"/>
    <p:sldId id="287" r:id="rId14"/>
    <p:sldId id="292" r:id="rId15"/>
    <p:sldId id="288" r:id="rId16"/>
    <p:sldId id="300" r:id="rId17"/>
    <p:sldId id="282" r:id="rId18"/>
    <p:sldId id="293" r:id="rId19"/>
    <p:sldId id="301" r:id="rId20"/>
  </p:sldIdLst>
  <p:sldSz cx="9144000" cy="5143500" type="screen16x9"/>
  <p:notesSz cx="9144000" cy="5143500"/>
  <p:embeddedFontLst>
    <p:embeddedFont>
      <p:font typeface="Playfair Display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-light" panose="020B0604020202020204" charset="0"/>
      <p:regular r:id="rId27"/>
    </p:embeddedFont>
  </p:embeddedFontLst>
  <p:custDataLst>
    <p:tags r:id="rId28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521415D9-36F7-43E2-AB2F-B90AF26B5E84}">
      <p14:sectionLst xmlns:p14="http://schemas.microsoft.com/office/powerpoint/2010/main">
        <p14:section name="Default Section" id="{F40786D0-7886-4A3A-9946-D9D50592E5B6}">
          <p14:sldIdLst>
            <p14:sldId id="295"/>
            <p14:sldId id="257"/>
            <p14:sldId id="294"/>
            <p14:sldId id="296"/>
            <p14:sldId id="297"/>
            <p14:sldId id="278"/>
            <p14:sldId id="279"/>
            <p14:sldId id="298"/>
            <p14:sldId id="285"/>
            <p14:sldId id="290"/>
            <p14:sldId id="281"/>
            <p14:sldId id="299"/>
            <p14:sldId id="287"/>
            <p14:sldId id="292"/>
            <p14:sldId id="288"/>
            <p14:sldId id="300"/>
            <p14:sldId id="282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E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914" autoAdjust="0"/>
  </p:normalViewPr>
  <p:slideViewPr>
    <p:cSldViewPr>
      <p:cViewPr varScale="1">
        <p:scale>
          <a:sx n="127" d="100"/>
          <a:sy n="127" d="100"/>
        </p:scale>
        <p:origin x="3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24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9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3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60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58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88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0B876055-44BC-44EC-85E9-9D838A6E63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95BB1D-DEEF-4971-9495-F1ABB643B5C8}"/>
              </a:ext>
            </a:extLst>
          </p:cNvPr>
          <p:cNvSpPr/>
          <p:nvPr userDrawn="1"/>
        </p:nvSpPr>
        <p:spPr>
          <a:xfrm>
            <a:off x="431373" y="794138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85501B7-48B7-41C8-ADA0-86C0AD3739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C051-0E7B-4CBD-95EB-DF8E02C66E4C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851534" y="1161606"/>
            <a:ext cx="4333783" cy="1163589"/>
          </a:xfrm>
        </p:spPr>
        <p:txBody>
          <a:bodyPr vert="horz" rtlCol="0" anchor="t">
            <a:noAutofit/>
          </a:bodyPr>
          <a:lstStyle>
            <a:lvl1pPr lvl="0" algn="l">
              <a:lnSpc>
                <a:spcPct val="100000"/>
              </a:lnSpc>
              <a:defRPr lang="en-US" sz="36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Subtitle 2">
            <a:extLst>
              <a:ext uri="{8772C69B-20E2-49E2-A58E-F02A1081BC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A67D3E-613B-4FD8-B229-9C65B6CE7946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851534" y="2401395"/>
            <a:ext cx="4333783" cy="345521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2000" dirty="0">
                <a:solidFill>
                  <a:schemeClr val="tx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Add Date</a:t>
            </a:r>
          </a:p>
        </p:txBody>
      </p:sp>
      <p:sp>
        <p:nvSpPr>
          <p:cNvPr id="5" name="Picture Placeholder 10">
            <a:extLst>
              <a:ext uri="{DC983A3C-38B9-4CAC-B18F-4C61204651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FB362E-76C8-481F-9276-9879F382F18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53087" y="1076324"/>
            <a:ext cx="2862262" cy="3579018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6" name="Picture Placeholder 5">
            <a:extLst>
              <a:ext uri="{DB89E2AC-2448-4F10-8B89-8E1B41FA3C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AA2983-1082-4285-BD8C-6CDC45451F84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51535" y="439743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1">
            <a:extLst>
              <a:ext uri="{04B7C918-4D7B-4EF8-AE7C-87EA88E4C0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367A16-4C3D-404D-AF74-36FA24B7FF0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A2B9AF5E-36AA-454A-AA5D-050765DD61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A2D72B-C543-4CA2-AFD5-B5868FCCD9D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8A48C53D-2D0A-4F1D-BDCA-162CEFA9E88F}" type="datetime4">
              <a:t>April 24, 2023</a:t>
            </a:fld>
            <a:endParaRPr lang="en-US" dirty="0"/>
          </a:p>
        </p:txBody>
      </p:sp>
      <p:sp>
        <p:nvSpPr>
          <p:cNvPr id="9" name="Slide Number Placeholder 5">
            <a:extLst>
              <a:ext uri="{63C65DBC-83BB-4D13-9E33-D5254FFC00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AC22A1-ED2C-4164-8290-880BAA75EB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20AA1478-CA20-4B58-B3F0-0A6EE9801589}" type="slidenum">
              <a:t>‹#›</a:t>
            </a:fld>
            <a:endParaRPr lang="en-US" dirty="0"/>
          </a:p>
        </p:txBody>
      </p:sp>
    </p:spTree>
    <p:extLst>
      <p:ext uri="{C74B69F4-56EF-4408-85AE-AD995FD9E04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77EE04B5-A3DF-4DBC-BE24-540E4737DB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F2054B-6E42-4CFB-A81F-D0892F6C9C09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3">
            <a:extLst>
              <a:ext uri="{E1CFDF5C-D5EB-4332-94F6-8B94FAE3CF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4C1128-C1FE-47B9-B726-CDA1299AB211}"/>
              </a:ext>
            </a:extLst>
          </p:cNvPr>
          <p:cNvSpPr/>
          <p:nvPr userDrawn="1"/>
        </p:nvSpPr>
        <p:spPr>
          <a:xfrm>
            <a:off x="3950117" y="1657069"/>
            <a:ext cx="4565230" cy="2627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5E29BEF2-F361-41FD-9B74-76B463406B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AABE8-2557-4E29-9F02-FA3A80407C4D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Content Placeholder 2">
            <a:extLst>
              <a:ext uri="{ADC1905E-4E67-4313-8D20-ACA2BEB513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368B54-932F-4BA8-AFFE-A0AF18FF5EC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3" y="1905674"/>
            <a:ext cx="2810778" cy="251864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2pPr>
            <a:lvl3pPr marL="914400" lvl="2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3pPr>
            <a:lvl4pPr marL="1371600" lvl="3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4pPr>
            <a:lvl5pPr marL="1828800" lvl="4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565FF89-44F2-437B-B419-C2BB19EEDC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2298BF-92D5-48C3-A0BA-1BC97F36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498D0F02-8234-451E-92E6-80665B58184E}" type="slidenum"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B648EB2F-9705-4EC3-B9D3-6016A39D3E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64FF89-2A0C-4D4F-B4B2-616382F58A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2752" y="1905674"/>
            <a:ext cx="3999575" cy="2160573"/>
          </a:xfrm>
        </p:spPr>
        <p:txBody>
          <a:bodyPr vert="horz" rtlCol="0">
            <a:noAutofit/>
          </a:bodyPr>
          <a:lstStyle>
            <a:lvl1pPr marL="342900" lvl="0" indent="-342900">
              <a:lnSpc>
                <a:spcPct val="100000"/>
              </a:lnSpc>
              <a:buFont typeface="Arial"/>
              <a:buChar char="•"/>
              <a:defRPr lang="en-US" sz="1400" dirty="0">
                <a:solidFill>
                  <a:schemeClr val="bg1"/>
                </a:solidFill>
              </a:defRPr>
            </a:lvl1pPr>
            <a:lvl2pPr marL="742950" lvl="1" indent="-285750">
              <a:lnSpc>
                <a:spcPct val="100000"/>
              </a:lnSpc>
              <a:buFont typeface="Arial"/>
              <a:buChar char="•"/>
              <a:defRPr lang="en-US" sz="1400" dirty="0">
                <a:solidFill>
                  <a:schemeClr val="bg1"/>
                </a:solidFill>
              </a:defRPr>
            </a:lvl2pPr>
            <a:lvl3pPr marL="1143000" lvl="2" indent="-228600">
              <a:lnSpc>
                <a:spcPct val="100000"/>
              </a:lnSpc>
              <a:buFont typeface="Arial"/>
              <a:buChar char="•"/>
              <a:defRPr lang="en-US" sz="1400" dirty="0">
                <a:solidFill>
                  <a:schemeClr val="bg1"/>
                </a:solidFill>
              </a:defRPr>
            </a:lvl3pPr>
            <a:lvl4pPr marL="1600200" lvl="3" indent="-228600">
              <a:lnSpc>
                <a:spcPct val="100000"/>
              </a:lnSpc>
              <a:buFont typeface="Arial"/>
              <a:buChar char="•"/>
              <a:defRPr lang="en-US" sz="1400" dirty="0">
                <a:solidFill>
                  <a:schemeClr val="bg1"/>
                </a:solidFill>
              </a:defRPr>
            </a:lvl4pPr>
            <a:lvl5pPr marL="2057400" lvl="4" indent="-228600">
              <a:lnSpc>
                <a:spcPct val="100000"/>
              </a:lnSpc>
              <a:buFont typeface="Arial"/>
              <a:buChar char="•"/>
              <a:defRPr lang="en-US" sz="1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9F90798C-2481-410C-87A0-C257D4B8DA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CB7449-BBCF-4A7B-9CDB-F6541960713C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>
            <a:extLst>
              <a:ext uri="{EB20CDDF-2086-4D75-BF1B-FA8A3A5B69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332159-DE1C-4713-9A6F-3A785A703A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A53C07CF-68DF-4256-AB98-E2C7E65E24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90CFFB-D83A-44E3-A8BC-71F0D0B962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EE233C0-5912-41B9-BFC4-130A4BF881C4}" type="datetime4">
              <a:t>April 24, 2023</a:t>
            </a:fld>
            <a:endParaRPr lang="en-US" dirty="0"/>
          </a:p>
        </p:txBody>
      </p:sp>
    </p:spTree>
    <p:extLst>
      <p:ext uri="{D27AC13E-4410-4F39-9613-7C1F8F1356A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6D1616D-703B-46B9-BD76-1DC16B9587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F0F043-455C-4D26-8E19-4E9F79C6E206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3439E45A-BF0F-43C4-97D3-2345E6FBCA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B6FBA6-9F94-4C7A-A37C-A8A496F8EA82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4E86BDCC-9A11-4BD6-9754-3B9DFC1168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6F98DC-3B22-4841-8446-8D665EEF4C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32916" y="1655787"/>
            <a:ext cx="7593675" cy="66632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2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2"/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2"/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Slide Number Placeholder 5">
            <a:extLst>
              <a:ext uri="{A205A53D-19E3-457F-A98D-CA1C66D9E4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B44FBF-376E-4352-ADA2-9FEA9C02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7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7468659F-C8CE-460D-8872-A4072EB2EC59}" type="slidenum">
              <a:t>‹#›</a:t>
            </a:fld>
            <a:endParaRPr lang="en-US" dirty="0"/>
          </a:p>
        </p:txBody>
      </p:sp>
      <p:sp>
        <p:nvSpPr>
          <p:cNvPr id="6" name="Rectangle 3">
            <a:extLst>
              <a:ext uri="{D8629A2B-9F50-4ED0-BAD0-B7CB429827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034F37-EFFF-453F-B246-976A7EA8FBB6}"/>
              </a:ext>
            </a:extLst>
          </p:cNvPr>
          <p:cNvSpPr/>
          <p:nvPr userDrawn="1"/>
        </p:nvSpPr>
        <p:spPr>
          <a:xfrm flipV="1">
            <a:off x="921673" y="3281221"/>
            <a:ext cx="7593675" cy="4395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13">
            <a:extLst>
              <a:ext uri="{D85E9511-48C3-437C-B0B6-4A15F0621E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69436A-DB70-4EC7-BD37-451B0AD901E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916" y="3396957"/>
            <a:ext cx="1930769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13">
            <a:extLst>
              <a:ext uri="{D906E3E2-3085-435D-849E-36EDB2AF56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3A111F-277E-4EDD-B577-A7597F393C9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32916" y="2816628"/>
            <a:ext cx="1263176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9" name="Text Placeholder 13">
            <a:extLst>
              <a:ext uri="{BF241320-642E-4BDD-ABEC-9A018FF520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F067FA-04EA-4202-932D-9549C8FB30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66874" y="3396957"/>
            <a:ext cx="1930769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13">
            <a:extLst>
              <a:ext uri="{271999FA-5002-4BF4-9230-D54DFCF515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685AF4-7CB3-44E8-B4F9-C8355347B9B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566874" y="2816628"/>
            <a:ext cx="1263176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11" name="Text Placeholder 13">
            <a:extLst>
              <a:ext uri="{2F26A082-DECA-4F33-97C3-57DF7EA25C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0DBCE7-208B-4BAD-B0DD-68E3F638433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115869" y="3396957"/>
            <a:ext cx="1930769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13">
            <a:extLst>
              <a:ext uri="{B80D0C3B-27BA-4E3E-827C-38974842F3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151CDF-A5BD-4F2D-8A3A-32A191DB703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15869" y="2816628"/>
            <a:ext cx="1263176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13" name="Rectangle 20">
            <a:extLst>
              <a:ext uri="{E59548B0-BA3F-4784-8F13-3FCB82CAE2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88A677-67EA-4640-851F-D5712A812F00}"/>
              </a:ext>
            </a:extLst>
          </p:cNvPr>
          <p:cNvSpPr/>
          <p:nvPr userDrawn="1"/>
        </p:nvSpPr>
        <p:spPr>
          <a:xfrm flipV="1">
            <a:off x="921673" y="3196305"/>
            <a:ext cx="34289" cy="1288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21">
            <a:extLst>
              <a:ext uri="{747F2098-09A9-4DE4-898B-E35DB87215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E0BC65-2C4E-4270-868B-B9497CD3AE1F}"/>
              </a:ext>
            </a:extLst>
          </p:cNvPr>
          <p:cNvSpPr/>
          <p:nvPr userDrawn="1"/>
        </p:nvSpPr>
        <p:spPr>
          <a:xfrm flipV="1">
            <a:off x="3555630" y="3196305"/>
            <a:ext cx="34289" cy="1288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22">
            <a:extLst>
              <a:ext uri="{AD382267-2D14-4C90-9FB5-DE75571BAF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08BC18-E0CE-439E-9313-AA8A1A878EAC}"/>
              </a:ext>
            </a:extLst>
          </p:cNvPr>
          <p:cNvSpPr/>
          <p:nvPr userDrawn="1"/>
        </p:nvSpPr>
        <p:spPr>
          <a:xfrm flipV="1">
            <a:off x="6098552" y="3196305"/>
            <a:ext cx="34289" cy="1288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5540DEE7-BCBA-46ED-B7AE-7F8B53720C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237668-E951-4883-BBD4-1ACD2992F325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Footer Placeholder 1">
            <a:extLst>
              <a:ext uri="{8D1B8D8A-FF36-4C3D-97C2-B674102EEA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E2D449-2DBC-4824-8201-EFC944D3C43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8" name="Date Placeholder 1">
            <a:extLst>
              <a:ext uri="{C72E47BE-C272-4CA2-AE54-DF5BA5CB2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DEC822-FA65-4DAC-8E4D-B7F074E2498C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577B213E-1AFA-4B13-B820-3B53B4884FD3}" type="datetime4">
              <a:t>April 24, 2023</a:t>
            </a:fld>
            <a:endParaRPr lang="en-US" dirty="0"/>
          </a:p>
        </p:txBody>
      </p:sp>
    </p:spTree>
    <p:extLst>
      <p:ext uri="{21A7DD4F-CBED-47FC-8C68-AAFC6F6EFB8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4AF4D45A-AD2D-4466-81A8-7AA9ED8F56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A430FB-AAB4-4787-94A7-0C22FFE3EA02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0BB8CEF7-2449-44AA-A07D-011BEC6312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4C7CDB-9F11-4F2A-B271-5950E8B60682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Slide Number Placeholder 5">
            <a:extLst>
              <a:ext uri="{A034AEB5-F2B0-4979-BF8C-070DF80D49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D70FE0-08A2-4777-BC74-1EEB48C96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1801B1B-9B50-4B6A-A2E0-47310EB72AF5}" type="slidenum">
              <a:t>‹#›</a:t>
            </a:fld>
            <a:endParaRPr lang="en-US" dirty="0"/>
          </a:p>
        </p:txBody>
      </p:sp>
      <p:sp>
        <p:nvSpPr>
          <p:cNvPr id="5" name="Picture Placeholder 10">
            <a:extLst>
              <a:ext uri="{D2243E8A-0710-4B49-A2C0-5BC1889B17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8D4510-B7F1-4F1F-92C3-4E366262F52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21673" y="1487984"/>
            <a:ext cx="2464843" cy="2856404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6" name="Picture Placeholder 10">
            <a:extLst>
              <a:ext uri="{D1D08BF8-00EF-4B13-AE2A-4D76140BF3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A53B4E-2318-479E-88F0-FB36A874425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655770" y="1487984"/>
            <a:ext cx="2464843" cy="2856404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7" name="Picture Placeholder 10">
            <a:extLst>
              <a:ext uri="{7A718295-922E-4C22-93AF-2F92631768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B10F8F-406C-454F-8EAD-BFFB47BF73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89866" y="3016306"/>
            <a:ext cx="2125482" cy="1328082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8" name="Picture Placeholder 10">
            <a:extLst>
              <a:ext uri="{E213EEB5-BCB3-48B8-ADE1-26DA8BA878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238732-E6D9-4E4F-B929-A6C6272ED59D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389866" y="1492980"/>
            <a:ext cx="2125482" cy="1328082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Picture Placeholder 8">
            <a:extLst>
              <a:ext uri="{EBD6718D-E711-4738-AE04-449B3F2B62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D9EE5A-390B-489F-B3B2-419BC7882E50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1">
            <a:extLst>
              <a:ext uri="{73E6894A-5EEF-4A6A-87A3-1DBCA8DCB2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F7719B-FF5C-4E05-8615-B3016DFB2E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F0EEAE8A-7E1E-48D3-9955-86A8D3D3C5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8ABE3A-A661-47A2-AA8A-A3550706DB16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2A306D3-1C80-4D4A-919A-FFBA12585118}" type="datetime4">
              <a:t>April 24, 2023</a:t>
            </a:fld>
            <a:endParaRPr lang="en-US" dirty="0"/>
          </a:p>
        </p:txBody>
      </p:sp>
    </p:spTree>
    <p:extLst>
      <p:ext uri="{071C5E12-A770-4C5E-A84F-B4C95CA8C5F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CCF639B5-159F-44AA-83B8-1F4934E34C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28FB7D-FD70-46F9-9088-62C0A45A3CC5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2B20CD45-4193-4E43-ACFA-ED3B7D6126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94C9D9-B89C-4B1D-B1F7-1DCCF42D1F1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Slide Number Placeholder 5">
            <a:extLst>
              <a:ext uri="{13C9D3B5-731B-4EB7-B369-EFC86BC4C9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1B50D4-D48F-41BF-A23A-F61631288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9E5BB10F-7073-4A8F-B386-C2610512057A}" type="slidenum">
              <a:t>‹#›</a:t>
            </a:fld>
            <a:endParaRPr lang="en-US" dirty="0"/>
          </a:p>
        </p:txBody>
      </p:sp>
      <p:sp>
        <p:nvSpPr>
          <p:cNvPr id="5" name="Picture Placeholder 10">
            <a:extLst>
              <a:ext uri="{3F1A908E-C738-40B0-AA29-4D31568E2D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A7A153-C985-4951-B1C7-F193D7735D2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419333" y="1675013"/>
            <a:ext cx="1851871" cy="1237007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6" name="Text Placeholder 13">
            <a:extLst>
              <a:ext uri="{39C6B49D-B34B-4F13-AE6E-6836883CA2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3C0FCA-6E70-4728-9CA7-2F9EB2295F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19334" y="3483548"/>
            <a:ext cx="1860121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13">
            <a:extLst>
              <a:ext uri="{05C48B09-A1F7-4A98-84CB-690745E84A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629BA8-1035-4B2C-96A6-11F4B31046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419333" y="3018773"/>
            <a:ext cx="1851871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Picture Placeholder 10">
            <a:extLst>
              <a:ext uri="{5F0FBBB7-5506-44D1-A51F-6CC750F755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3A9E1F-463D-4AF4-A8AA-2910EBE0FE7A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3549562" y="1675013"/>
            <a:ext cx="1851871" cy="1237007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Text Placeholder 13">
            <a:extLst>
              <a:ext uri="{E65A72F0-6F91-47C8-9B22-8C8A650C88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4981B1-6DDC-4499-A917-445611C08A8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549563" y="3483548"/>
            <a:ext cx="1860121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13">
            <a:extLst>
              <a:ext uri="{03727847-6184-4EBF-AA42-8EA0537559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F3EA26-F9B7-4FE4-881C-1AB3E743859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49562" y="3018773"/>
            <a:ext cx="1851871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Picture Placeholder 10">
            <a:extLst>
              <a:ext uri="{D616BEEA-E51E-43C7-99D8-63E7FCEFB8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2DB1BE-1296-4476-AF98-B73B69276693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5692434" y="1675013"/>
            <a:ext cx="1851871" cy="1237007"/>
          </a:xfrm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Text Placeholder 13">
            <a:extLst>
              <a:ext uri="{18C5296C-10AD-426B-A2F2-5717947874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7D1EC9-85D0-45FC-82AF-86248307DE5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692434" y="3483548"/>
            <a:ext cx="1860121" cy="99147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13">
            <a:extLst>
              <a:ext uri="{7E22BA1C-8776-4A58-AE52-E725B0A23C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8EE56F-40C3-4FDA-BB15-7FC598DBBD2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692434" y="3018773"/>
            <a:ext cx="1851871" cy="34378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800" b="0" dirty="0">
                <a:solidFill>
                  <a:schemeClr val="accent3"/>
                </a:solidFill>
                <a:latin typeface="Playfair Display"/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Picture Placeholder 13">
            <a:extLst>
              <a:ext uri="{8744D0BF-F61B-4B42-B92F-C70A47EC8D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3D7B82-5727-4787-A18A-51E9F04005CC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1">
            <a:extLst>
              <a:ext uri="{4A7FF893-995B-4B88-AAC5-9E0EDBE2C9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A35C64-A584-493A-8F46-D8E8C1D02D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6" name="Date Placeholder 1">
            <a:extLst>
              <a:ext uri="{DA5C6533-A10E-447D-8E01-AAA7BE8846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122F7E-9274-43A5-9304-F455B6DE4ED4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863EE2A-F9B8-4011-9C7E-8CD50833AE4C}" type="datetime4">
              <a:t>April 24, 2023</a:t>
            </a:fld>
            <a:endParaRPr lang="en-US" dirty="0"/>
          </a:p>
        </p:txBody>
      </p:sp>
    </p:spTree>
    <p:extLst>
      <p:ext uri="{328446E5-A463-4C13-AE17-4F578C641EC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20D48F5F-61A6-493F-B73A-17D1FA2F34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7B0023-8CDC-4322-AA93-86B541A653FF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1E89E0EA-122B-4201-8DF4-CAAF238E7A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2D9EDF-5927-409E-8A80-B4FF08CDDEC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03BDB8DE-1CEF-45EF-A08C-8ADAA709B3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29CC76-E542-44EC-B0C8-EE526611C9D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18352" y="2052538"/>
            <a:ext cx="2696996" cy="1929535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2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2"/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2"/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Slide Number Placeholder 5">
            <a:extLst>
              <a:ext uri="{686765B4-F0E5-4587-9A4A-5AA6652294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3F6368-82CC-44B4-8E19-58F2BDF1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7BF7A458-B1E9-4C42-8AB9-9139316349CB}" type="slidenum">
              <a:t>‹#›</a:t>
            </a:fld>
            <a:endParaRPr lang="en-US" dirty="0"/>
          </a:p>
        </p:txBody>
      </p:sp>
      <p:sp>
        <p:nvSpPr>
          <p:cNvPr id="6" name="Rectangle 3">
            <a:extLst>
              <a:ext uri="{808E738D-D759-4051-8C5F-EA331C38FE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CCC1E5-5477-493B-89F8-135C47E7545B}"/>
              </a:ext>
            </a:extLst>
          </p:cNvPr>
          <p:cNvSpPr/>
          <p:nvPr userDrawn="1"/>
        </p:nvSpPr>
        <p:spPr>
          <a:xfrm>
            <a:off x="932638" y="2052538"/>
            <a:ext cx="4685794" cy="5864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13">
            <a:extLst>
              <a:ext uri="{CB653517-9187-4C24-B963-832BD58EDB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246C42-B66F-4B44-9B53-F8D3F84182C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32559" y="2177822"/>
            <a:ext cx="4310279" cy="335858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Rectangle 12">
            <a:extLst>
              <a:ext uri="{7D75D3FE-7C5B-4ECE-A5C5-836759A434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77025F-A17F-437E-AB34-4379F55484FF}"/>
              </a:ext>
            </a:extLst>
          </p:cNvPr>
          <p:cNvSpPr/>
          <p:nvPr userDrawn="1"/>
        </p:nvSpPr>
        <p:spPr>
          <a:xfrm>
            <a:off x="932638" y="2720131"/>
            <a:ext cx="4685794" cy="5864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3">
            <a:extLst>
              <a:ext uri="{2E4A6001-B812-4770-9FCE-8C7238A4F9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B4C6F3-BD77-4059-AA0A-DA15983483E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32559" y="2845415"/>
            <a:ext cx="4310279" cy="335858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Rectangle 17">
            <a:extLst>
              <a:ext uri="{64CBF2A3-B038-433F-8FDC-507A29D54D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EAC12D-487D-4E26-A72E-444B1CEA0285}"/>
              </a:ext>
            </a:extLst>
          </p:cNvPr>
          <p:cNvSpPr/>
          <p:nvPr userDrawn="1"/>
        </p:nvSpPr>
        <p:spPr>
          <a:xfrm>
            <a:off x="932638" y="3395646"/>
            <a:ext cx="4685794" cy="58642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Placeholder 13">
            <a:extLst>
              <a:ext uri="{E727FC97-9C87-4160-BBD7-1CB3BC515D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DC570B-55A0-4F67-82FB-6547F7A6601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132559" y="3520930"/>
            <a:ext cx="4310279" cy="335858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Picture Placeholder 11">
            <a:extLst>
              <a:ext uri="{25E95119-D0CB-4196-962D-CB442BE71A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2CD891-BD7F-43D7-AB20-C7480662471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">
            <a:extLst>
              <a:ext uri="{31E30FD3-239C-4A0E-96BD-1EDBA16FB4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2C4D84-A505-419C-BF71-259331812E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DAFB3E67-BFD3-4118-AF5C-79ECE987EF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1237AE-2CCB-4071-B3DA-BCAF16BB946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D098C470-BFBD-4AA6-AD9A-12E2275DA61C}" type="datetime4">
              <a:t>April 24, 2023</a:t>
            </a:fld>
            <a:endParaRPr lang="en-US" dirty="0"/>
          </a:p>
        </p:txBody>
      </p:sp>
    </p:spTree>
    <p:extLst>
      <p:ext uri="{00DCEBF5-F32F-4452-88E1-E38360F0DC9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A95A6EE-B67D-4E04-B929-4FFC1ECB73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AD3B04-9B93-4433-8BE1-E966D4B8B002}"/>
              </a:ext>
            </a:extLst>
          </p:cNvPr>
          <p:cNvSpPr/>
          <p:nvPr userDrawn="1"/>
        </p:nvSpPr>
        <p:spPr>
          <a:xfrm>
            <a:off x="431373" y="794138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B9DBF016-0611-40C9-AD9F-4E766C15CA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920454-9311-4486-A12D-889C0C49EAF5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851534" y="1161606"/>
            <a:ext cx="4333783" cy="1163589"/>
          </a:xfrm>
        </p:spPr>
        <p:txBody>
          <a:bodyPr vert="horz" rtlCol="0" anchor="t">
            <a:noAutofit/>
          </a:bodyPr>
          <a:lstStyle>
            <a:lvl1pPr lvl="0" algn="l">
              <a:lnSpc>
                <a:spcPct val="100000"/>
              </a:lnSpc>
              <a:defRPr lang="en-US" sz="36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Rectangle 7">
            <a:extLst>
              <a:ext uri="{7015B74D-0D37-4A0D-BFFB-B99BD2EE23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C16E5B-C542-4142-A5AC-C712B850F3D8}"/>
              </a:ext>
            </a:extLst>
          </p:cNvPr>
          <p:cNvSpPr/>
          <p:nvPr userDrawn="1"/>
        </p:nvSpPr>
        <p:spPr>
          <a:xfrm>
            <a:off x="431373" y="2818304"/>
            <a:ext cx="4565230" cy="12006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776F4C07-C206-4A05-80A4-E1A9761C82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771ACF-B283-466E-A92D-518F425836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51534" y="3101272"/>
            <a:ext cx="3999575" cy="810691"/>
          </a:xfrm>
        </p:spPr>
        <p:txBody>
          <a:bodyPr vert="horz" rtlCol="0">
            <a:noAutofit/>
          </a:bodyPr>
          <a:lstStyle>
            <a:lvl1pPr marL="0" lvl="0" indent="0">
              <a:buNone/>
              <a:defRPr lang="en-US" sz="2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" name="Picture Placeholder 5">
            <a:extLst>
              <a:ext uri="{E43ED19B-7A7B-46F0-AB63-0A61C4A2BA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510D31-AC88-4578-816D-B902C3AEA01B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31377" y="4610100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1">
            <a:extLst>
              <a:ext uri="{37856036-110D-45D4-B54D-ADDD75DFC9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7297D5-CE88-4685-B586-379A132360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268058DB-67B1-4F00-BF7F-3E10D7B39D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973AC2-A339-4CC5-9A12-2ACC59CA6F8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9" name="Slide Number Placeholder 5">
            <a:extLst>
              <a:ext uri="{1716B8B4-052E-4827-950F-4011DA0A03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19539E-6BB9-4420-9E96-7087FA8992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AD699462-6B69-42B2-BF04-639C6C024098}" type="slidenum">
              <a:t>‹#›</a:t>
            </a:fld>
            <a:endParaRPr lang="en-US" dirty="0"/>
          </a:p>
        </p:txBody>
      </p:sp>
    </p:spTree>
    <p:extLst>
      <p:ext uri="{B77789B6-2284-4757-9170-C5C0924178E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9AE5345F-8F1E-4D1B-84B4-71D6D38ED8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D32DF3-CDEB-4F5E-863D-F98E6C0C67DE}"/>
              </a:ext>
            </a:extLst>
          </p:cNvPr>
          <p:cNvSpPr/>
          <p:nvPr userDrawn="1"/>
        </p:nvSpPr>
        <p:spPr>
          <a:xfrm>
            <a:off x="431372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AFF433FE-0592-45D9-B24F-2699A03634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C1D352-41C7-4455-A10C-736C8369A5B8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382B44BA-9AB0-4472-8010-9FDCF42111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9CC563-C433-45FF-A6BD-2AA1E7DCFA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2" y="1650380"/>
            <a:ext cx="7593677" cy="2834630"/>
          </a:xfrm>
        </p:spPr>
        <p:txBody>
          <a:bodyPr vert="horz" rtlCol="0">
            <a:noAutofit/>
          </a:bodyPr>
          <a:lstStyle>
            <a:lvl1pPr lvl="0">
              <a:lnSpc>
                <a:spcPct val="125000"/>
              </a:lnSpc>
              <a:defRPr lang="en-US" sz="1400" dirty="0">
                <a:solidFill>
                  <a:schemeClr val="tx2"/>
                </a:solidFill>
              </a:defRPr>
            </a:lvl1pPr>
            <a:lvl2pPr lvl="1">
              <a:lnSpc>
                <a:spcPct val="125000"/>
              </a:lnSpc>
              <a:defRPr lang="en-US" sz="1400" dirty="0">
                <a:solidFill>
                  <a:schemeClr val="tx2"/>
                </a:solidFill>
              </a:defRPr>
            </a:lvl2pPr>
            <a:lvl3pPr lvl="2">
              <a:lnSpc>
                <a:spcPct val="125000"/>
              </a:lnSpc>
              <a:defRPr lang="en-US" sz="1400" dirty="0">
                <a:solidFill>
                  <a:schemeClr val="tx2"/>
                </a:solidFill>
              </a:defRPr>
            </a:lvl3pPr>
            <a:lvl4pPr lvl="3">
              <a:lnSpc>
                <a:spcPct val="125000"/>
              </a:lnSpc>
              <a:defRPr lang="en-US" sz="1400" dirty="0">
                <a:solidFill>
                  <a:schemeClr val="tx2"/>
                </a:solidFill>
              </a:defRPr>
            </a:lvl4pPr>
            <a:lvl5pPr lvl="4">
              <a:lnSpc>
                <a:spcPct val="125000"/>
              </a:lnSpc>
              <a:defRPr lang="en-US" sz="14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C95CBEF0-3215-4510-A5F1-E36EC9799D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77268E-B3A1-4F45-906E-1874C4C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34351751-920C-40C3-BBF4-C072B8DB12BC}" type="slidenum"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670AF355-4B72-416C-893B-CB7A08075D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D3DBAF-FC2A-47CB-AAAE-08D1B88F6F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610350" y="45624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1">
            <a:extLst>
              <a:ext uri="{3074D63E-1544-4771-B55E-6A59B183D8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34AC06-C873-4E1E-8E63-AE6E22DDF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E9E7E2C9-4244-4386-917B-DA0A4F49A2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32D91F-AFEE-4515-A160-74459F66933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8183CDEB-24C7-4665-B97B-4584852E4317}" type="datetime4">
              <a:t>April 24, 2023</a:t>
            </a:fld>
            <a:endParaRPr lang="en-US" dirty="0"/>
          </a:p>
        </p:txBody>
      </p:sp>
    </p:spTree>
    <p:extLst>
      <p:ext uri="{3F4E9DEA-4139-42A3-B9E2-15E2C267159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4D591765-873F-4C74-B697-A562BD2F5C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AB8E50-B595-4A03-90A4-8EBCCF01C92D}"/>
              </a:ext>
            </a:extLst>
          </p:cNvPr>
          <p:cNvSpPr/>
          <p:nvPr userDrawn="1"/>
        </p:nvSpPr>
        <p:spPr>
          <a:xfrm>
            <a:off x="431373" y="1373479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B03151F-8C79-472A-9413-890DF3F8A0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B09405-2DA0-4B4F-BBCA-0097B751EE7A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851534" y="1740948"/>
            <a:ext cx="7214202" cy="514617"/>
          </a:xfrm>
        </p:spPr>
        <p:txBody>
          <a:bodyPr vert="horz" rtlCol="0" anchor="t">
            <a:noAutofit/>
          </a:bodyPr>
          <a:lstStyle>
            <a:lvl1pPr lvl="0" algn="l"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Subtitle 2">
            <a:extLst>
              <a:ext uri="{735B4D35-EC49-4C87-BA14-8B34FB5964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350144-2DD0-4276-864A-0D391EF66EB7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851534" y="2255564"/>
            <a:ext cx="4333783" cy="736465"/>
          </a:xfrm>
        </p:spPr>
        <p:txBody>
          <a:bodyPr vert="horz" rtlCol="0">
            <a:noAutofit/>
          </a:bodyPr>
          <a:lstStyle>
            <a:lvl1pPr marL="0" lvl="0" indent="0" algn="l">
              <a:buNone/>
              <a:defRPr lang="en-US" sz="2000" dirty="0">
                <a:solidFill>
                  <a:schemeClr val="tx2"/>
                </a:solidFill>
              </a:defRPr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Add Subtitle</a:t>
            </a:r>
          </a:p>
        </p:txBody>
      </p:sp>
      <p:sp>
        <p:nvSpPr>
          <p:cNvPr id="5" name="Picture Placeholder 4">
            <a:extLst>
              <a:ext uri="{69FC1DC9-0D0D-436C-B8E7-41E9810F0C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89AE0F-0924-4536-B46B-AB8A1851796D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31377" y="451133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">
            <a:extLst>
              <a:ext uri="{DB460ACB-FFFB-4702-86A5-910860440A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7EE191-689D-4003-9FB4-6303B72394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97624356-4EC0-445D-B96C-E6302C4712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457925-FDDD-4D15-90AD-FDC1875A2D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5">
            <a:extLst>
              <a:ext uri="{CD1506D2-96B4-4943-9505-ED4F7BC763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00EE0B-BFBC-4A06-81F0-747028D423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C2AD242B-D34D-4E17-9154-3596DE3406FA}" type="slidenum">
              <a:t>‹#›</a:t>
            </a:fld>
            <a:endParaRPr lang="en-US" dirty="0"/>
          </a:p>
        </p:txBody>
      </p:sp>
    </p:spTree>
    <p:extLst>
      <p:ext uri="{8605870A-7054-4A5A-80B9-A75CF10FFE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1AA5EECF-0F0B-4305-8CBF-C6113255CB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7744BF-A7DB-41AA-A4FF-A96A7D52E78F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BB6CBD17-6778-4918-9777-4BD34793DC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8F2070-F068-4068-8825-FB449008B7B3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5147CDBC-549E-4015-BB17-B0F2D3539C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CEBB98-C48F-40F5-9306-4DE7CAE5C7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2" y="1650380"/>
            <a:ext cx="2640846" cy="283463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2pPr>
            <a:lvl3pPr marL="914400" lvl="2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3pPr>
            <a:lvl4pPr marL="1371600" lvl="3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4pPr>
            <a:lvl5pPr marL="1828800" lvl="4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5DFA917B-A1B3-42AE-9ACF-51A394FF46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57B935-712B-4FE2-95C6-8CA03F2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783D5BEA-EEAF-4CBA-A4CA-3AB9152CA184}" type="slidenum">
              <a:t>‹#›</a:t>
            </a:fld>
            <a:endParaRPr lang="en-US" dirty="0"/>
          </a:p>
        </p:txBody>
      </p:sp>
      <p:sp>
        <p:nvSpPr>
          <p:cNvPr id="6" name="Chart Placeholder 4">
            <a:extLst>
              <a:ext uri="{106CCE55-1D0C-48A0-A93E-EB4F5C6628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B238C5-9B35-4141-8FD1-2766B8B5C74D}"/>
              </a:ext>
            </a:extLst>
          </p:cNvPr>
          <p:cNvSpPr>
            <a:spLocks noGrp="1"/>
          </p:cNvSpPr>
          <p:nvPr>
            <p:ph type="chart" idx="13"/>
          </p:nvPr>
        </p:nvSpPr>
        <p:spPr>
          <a:xfrm>
            <a:off x="3884177" y="1650380"/>
            <a:ext cx="4631171" cy="2834630"/>
          </a:xfrm>
        </p:spPr>
        <p:txBody>
          <a:bodyPr vert="horz" rtlCol="0">
            <a:noAutofit/>
          </a:bodyPr>
          <a:lstStyle>
            <a:lvl1pPr marL="0" lvl="0" indent="0">
              <a:buNone/>
              <a:defRPr lang="en-US" sz="2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Chart</a:t>
            </a:r>
          </a:p>
        </p:txBody>
      </p:sp>
      <p:sp>
        <p:nvSpPr>
          <p:cNvPr id="7" name="Picture Placeholder 6">
            <a:extLst>
              <a:ext uri="{B9E16B9A-3B28-4298-AEEF-9A6B8C20AA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9C6B9A-90F1-4E9B-9FE9-17D2F08CD9DC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>
            <a:extLst>
              <a:ext uri="{A0C6272E-595D-463C-B4A1-CFAE7DFBC1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D1ACE0-A084-4CA8-882C-EC4AD6174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6B7F5FB7-2D8A-4546-952B-6172DC8EF6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B0BC56-D633-4E3C-A1E9-07B5EA5A283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D4D2B072-B6AB-4D8F-A707-2822A413F6CC}" type="datetime4">
              <a:t>April 24, 2023</a:t>
            </a:fld>
            <a:endParaRPr lang="en-US" dirty="0"/>
          </a:p>
        </p:txBody>
      </p:sp>
    </p:spTree>
    <p:extLst>
      <p:ext uri="{D2217E50-C67B-4E4B-800D-BEB6043F4CB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9A7AB679-C494-4E58-B1C1-4E046FD983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6E8A1A-9275-41C5-89AB-6D2F96AA858E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60985C19-45C3-4D61-A001-27AC16C214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8012A8-1BF9-4D13-A490-BD528D77DEF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00EED0C0-9698-4DDB-A914-21ED86E70E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30A27A-8F34-40F1-8CFD-25D72B26B2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04791" y="2148440"/>
            <a:ext cx="4010558" cy="2336577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2pPr>
            <a:lvl3pPr marL="914400" lvl="2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3pPr>
            <a:lvl4pPr marL="1371600" lvl="3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4pPr>
            <a:lvl5pPr marL="1828800" lvl="4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6B5AA75B-3038-4420-901A-5871B5D793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186EC7-44D8-4148-BD2F-751BEF7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7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51EFF458-B19B-4C58-A9BF-C91F0EBF1076}" type="slidenum">
              <a:t>‹#›</a:t>
            </a:fld>
            <a:endParaRPr lang="en-US" dirty="0"/>
          </a:p>
        </p:txBody>
      </p:sp>
      <p:sp>
        <p:nvSpPr>
          <p:cNvPr id="6" name="Chart Placeholder 4">
            <a:extLst>
              <a:ext uri="{A8586BF6-8F54-4CBB-AB4E-236F5FF4D6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EE453E-C152-4538-8F9C-3461E19BE837}"/>
              </a:ext>
            </a:extLst>
          </p:cNvPr>
          <p:cNvSpPr>
            <a:spLocks noGrp="1"/>
          </p:cNvSpPr>
          <p:nvPr>
            <p:ph type="chart" idx="13"/>
          </p:nvPr>
        </p:nvSpPr>
        <p:spPr>
          <a:xfrm>
            <a:off x="807377" y="1650377"/>
            <a:ext cx="3477358" cy="2834630"/>
          </a:xfrm>
        </p:spPr>
        <p:txBody>
          <a:bodyPr vert="horz" rtlCol="0" anchor="t">
            <a:noAutofit/>
          </a:bodyPr>
          <a:lstStyle>
            <a:lvl1pPr marL="0" lvl="0" indent="0" algn="l">
              <a:buNone/>
              <a:defRPr lang="en-US" sz="2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Chart</a:t>
            </a:r>
          </a:p>
        </p:txBody>
      </p:sp>
      <p:sp>
        <p:nvSpPr>
          <p:cNvPr id="7" name="Picture Placeholder 6">
            <a:extLst>
              <a:ext uri="{FDD2C091-A38C-4DD3-9221-3572861CAA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B6A29A-8DAC-4351-ABDA-4A3256BFFAD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>
            <a:extLst>
              <a:ext uri="{EC691F0A-55D4-4A34-8086-DA4257F5D8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544A72-C8C5-4CC0-8693-B441AB24EE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7607E27F-67CB-4186-A093-7EE565D085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1C9BC6-D5DB-4F71-84D4-0C992068572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080A54A-2391-4DA2-B077-7A359744F0B5}" type="datetime4">
              <a:t>April 24, 2023</a:t>
            </a:fld>
            <a:endParaRPr lang="en-US" dirty="0"/>
          </a:p>
        </p:txBody>
      </p:sp>
    </p:spTree>
    <p:extLst>
      <p:ext uri="{F8ECC6E8-2030-4358-BA99-5772C6B7412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A45EFAD1-904F-4395-BB2F-AB65A205D2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21CF7F-1EF1-4A3D-9AFB-093094363201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9">
            <a:extLst>
              <a:ext uri="{97C39E7A-ED43-4A4B-91D6-654493F8AE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469081-7991-4BC5-9E55-BB667EBAB3C6}"/>
              </a:ext>
            </a:extLst>
          </p:cNvPr>
          <p:cNvSpPr/>
          <p:nvPr userDrawn="1"/>
        </p:nvSpPr>
        <p:spPr>
          <a:xfrm>
            <a:off x="734824" y="1471166"/>
            <a:ext cx="7780524" cy="29890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595721F-3072-48BB-A3CE-9333498E71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69E87C-9E8B-4FD3-8EA5-9E0484D78A4D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Content Placeholder 2">
            <a:extLst>
              <a:ext uri="{3F946EF5-A383-4E12-815F-773F12E6EA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7E991C-2639-412D-AAEB-0AD50D55E0C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18949" y="1654330"/>
            <a:ext cx="7188708" cy="262589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Font typeface="Arial"/>
              <a:buNone/>
              <a:defRPr lang="en-US" sz="1200" dirty="0">
                <a:solidFill>
                  <a:schemeClr val="bg1"/>
                </a:solidFill>
              </a:defRPr>
            </a:lvl1pPr>
            <a:lvl2pPr marL="742950" lvl="1" indent="-285750">
              <a:lnSpc>
                <a:spcPct val="100000"/>
              </a:lnSpc>
              <a:buFont typeface="Arial"/>
              <a:buChar char="•"/>
              <a:defRPr lang="en-US" sz="1200" dirty="0">
                <a:solidFill>
                  <a:schemeClr val="bg1"/>
                </a:solidFill>
              </a:defRPr>
            </a:lvl2pPr>
            <a:lvl3pPr marL="1200150" lvl="2" indent="-285750">
              <a:lnSpc>
                <a:spcPct val="125000"/>
              </a:lnSpc>
              <a:buFont typeface="Arial"/>
              <a:buChar char="•"/>
              <a:defRPr lang="en-US" sz="1200" dirty="0">
                <a:solidFill>
                  <a:schemeClr val="bg1"/>
                </a:solidFill>
              </a:defRPr>
            </a:lvl3pPr>
            <a:lvl4pPr marL="1657350" lvl="3" indent="-285750">
              <a:lnSpc>
                <a:spcPct val="125000"/>
              </a:lnSpc>
              <a:buFont typeface="Arial"/>
              <a:buChar char="•"/>
              <a:defRPr lang="en-US" sz="1200" dirty="0">
                <a:solidFill>
                  <a:schemeClr val="bg1"/>
                </a:solidFill>
              </a:defRPr>
            </a:lvl4pPr>
            <a:lvl5pPr marL="2114550" lvl="4" indent="-285750">
              <a:lnSpc>
                <a:spcPct val="125000"/>
              </a:lnSpc>
              <a:buFont typeface="Arial"/>
              <a:buChar char="•"/>
              <a:defRPr lang="en-US" sz="12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CCF48A80-C7DA-4028-A2C0-34FCE01A4E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D11864-F8D6-4662-B5F4-A94E9161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1FA1838C-51D9-4C6F-9531-90087B119CC7}" type="slidenum"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33321F36-8F1E-4582-8F5B-9238B0EF59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F19E76-3E39-4B26-B45C-32CF20F1AF64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>
            <a:extLst>
              <a:ext uri="{2858DFA8-A477-495A-968D-DC01AB30AE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3248C2-75CD-432B-A107-B4208C33AC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5ADB83C2-AC16-4FFF-A950-83E0EA4B7C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12A9EB-8256-4B70-9B40-8C4AA1C147C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482FA35-E4D1-4D95-926C-7E872B1A8DED}" type="datetime4">
              <a:t>April 24, 2023</a:t>
            </a:fld>
            <a:endParaRPr lang="en-US" dirty="0"/>
          </a:p>
        </p:txBody>
      </p:sp>
    </p:spTree>
    <p:extLst>
      <p:ext uri="{A9A33A3B-43BF-4255-AEBE-AC124B911A6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CFF19571-5DAE-4A0B-AD6C-2AA69CD9B0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E19934-2DFB-4226-80A8-7EB5D5DD3827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B8119664-7EC0-451E-A37C-4395F8C41B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969E72-3987-4089-9CB3-8DA53AD442EF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29B97E07-0BC7-42A0-A180-498EBFB044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0066F0-3C6C-40C6-8B5D-C70FD3CCF47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2" y="1650380"/>
            <a:ext cx="3581545" cy="2834630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2pPr>
            <a:lvl3pPr marL="914400" lvl="2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3pPr>
            <a:lvl4pPr marL="1371600" lvl="3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4pPr>
            <a:lvl5pPr marL="1828800" lvl="4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780B05ED-20E9-45F5-944F-BA8A055267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43C6D9-3294-42FF-9986-F1D6B9EC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309BBA20-CB42-4C0B-A27E-7E658D4FC752}" type="slidenum"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EB10BF89-D73E-4F8B-8F38-5E5BBDF908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DCB504-CE4D-4CA3-B70C-E7402205292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33803" y="1650380"/>
            <a:ext cx="3581545" cy="2834630"/>
          </a:xfrm>
        </p:spPr>
        <p:txBody>
          <a:bodyPr vert="horz" rtlCol="0">
            <a:noAutofit/>
          </a:bodyPr>
          <a:lstStyle>
            <a:lvl1pPr lvl="0">
              <a:lnSpc>
                <a:spcPct val="125000"/>
              </a:lnSpc>
              <a:defRPr lang="en-US" sz="1200" dirty="0">
                <a:solidFill>
                  <a:schemeClr val="tx2"/>
                </a:solidFill>
              </a:defRPr>
            </a:lvl1pPr>
            <a:lvl2pPr lvl="1">
              <a:lnSpc>
                <a:spcPct val="125000"/>
              </a:lnSpc>
              <a:defRPr lang="en-US" sz="1200" dirty="0">
                <a:solidFill>
                  <a:schemeClr val="tx2"/>
                </a:solidFill>
              </a:defRPr>
            </a:lvl2pPr>
            <a:lvl3pPr lvl="2">
              <a:lnSpc>
                <a:spcPct val="125000"/>
              </a:lnSpc>
              <a:defRPr lang="en-US" sz="1200" dirty="0">
                <a:solidFill>
                  <a:schemeClr val="tx2"/>
                </a:solidFill>
              </a:defRPr>
            </a:lvl3pPr>
            <a:lvl4pPr lvl="3">
              <a:lnSpc>
                <a:spcPct val="125000"/>
              </a:lnSpc>
              <a:defRPr lang="en-US" sz="1200" dirty="0">
                <a:solidFill>
                  <a:schemeClr val="tx2"/>
                </a:solidFill>
              </a:defRPr>
            </a:lvl4pPr>
            <a:lvl5pPr lvl="4">
              <a:lnSpc>
                <a:spcPct val="125000"/>
              </a:lnSpc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38D717C8-43FC-4FCE-A062-F94C87FD22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412F32-6868-4358-95D8-FCB097B0AE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>
            <a:extLst>
              <a:ext uri="{FA553A81-4C15-4BC3-B5B1-0A07DE2DAD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A47E40-6939-44E2-8100-F8B76F54DE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9EA9562F-5C8A-4DD5-B16D-DA4CBBD769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E1CB2F-DA50-4647-A5C9-1980AC24DEF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4BD37AE-2230-46B8-97DA-E6887ED98724}" type="datetime4">
              <a:t>April 24, 2023</a:t>
            </a:fld>
            <a:endParaRPr lang="en-US" dirty="0"/>
          </a:p>
        </p:txBody>
      </p:sp>
    </p:spTree>
    <p:extLst>
      <p:ext uri="{7A6AE84F-F555-4A7E-B1FA-7B2847DCC6B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DFC2B925-6A79-4CE0-A177-DEEE91DF0E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621A5B-A196-45FB-AA50-4079288660C6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954EFC04-CDC8-42EB-91E7-DDBE255D99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491D2D-A6A4-40A5-B748-AF1008B8BD64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A2BD8AED-4F6C-4C39-A3F9-31A36A10C2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7F18A1-B280-4164-BD38-02455B631C9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2" y="1787063"/>
            <a:ext cx="7593675" cy="784306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2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2"/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2"/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Slide Number Placeholder 5">
            <a:extLst>
              <a:ext uri="{B00F31E7-548B-432D-A198-3F1902335D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3682DE-6237-431B-960B-406529EE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7BA3EF9A-84E3-4B4E-B82D-52C18550B485}" type="slidenum">
              <a:t>‹#›</a:t>
            </a:fld>
            <a:endParaRPr lang="en-US" dirty="0"/>
          </a:p>
        </p:txBody>
      </p:sp>
      <p:sp>
        <p:nvSpPr>
          <p:cNvPr id="6" name="Rectangle 3">
            <a:extLst>
              <a:ext uri="{DEBEC715-3C3A-49FA-B0A7-B5C8C068B3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733D14-DAB6-42FC-B0B8-3A907EC71157}"/>
              </a:ext>
            </a:extLst>
          </p:cNvPr>
          <p:cNvSpPr/>
          <p:nvPr userDrawn="1"/>
        </p:nvSpPr>
        <p:spPr>
          <a:xfrm>
            <a:off x="921671" y="2697536"/>
            <a:ext cx="2434092" cy="13477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7" name="Rectangle 10">
            <a:extLst>
              <a:ext uri="{A5912DE5-4B71-49E1-AFEE-C0486D42E9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48786F-3671-4507-A373-FCFA84B575B1}"/>
              </a:ext>
            </a:extLst>
          </p:cNvPr>
          <p:cNvSpPr/>
          <p:nvPr userDrawn="1"/>
        </p:nvSpPr>
        <p:spPr>
          <a:xfrm>
            <a:off x="3501463" y="2697536"/>
            <a:ext cx="2434092" cy="134777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11">
            <a:extLst>
              <a:ext uri="{927436AD-4698-45A8-9E6A-3ADD0D364E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884773-499A-4E5C-AAF3-689A090B02C1}"/>
              </a:ext>
            </a:extLst>
          </p:cNvPr>
          <p:cNvSpPr/>
          <p:nvPr userDrawn="1"/>
        </p:nvSpPr>
        <p:spPr>
          <a:xfrm>
            <a:off x="6081254" y="2697536"/>
            <a:ext cx="2434092" cy="134777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3">
            <a:extLst>
              <a:ext uri="{8C92E516-4A0F-47B1-8582-D2C86B44F0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A7A748-8C8C-4422-AD07-FFF176C9BE2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4617" y="2877098"/>
            <a:ext cx="2105552" cy="940593"/>
          </a:xfrm>
        </p:spPr>
        <p:txBody>
          <a:bodyPr vert="horz" rtlCol="0">
            <a:noAutofit/>
          </a:bodyPr>
          <a:lstStyle>
            <a:lvl1pPr marL="0" lvl="0" indent="0"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13">
            <a:extLst>
              <a:ext uri="{44C943A1-6B0B-4658-A890-C8472C2996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1AF93F-8AF1-4E62-9DD6-E79345E7D23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66092" y="2877098"/>
            <a:ext cx="2105552" cy="940593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13">
            <a:extLst>
              <a:ext uri="{55EA9FC4-F981-4227-98E7-1499E7D975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6DD380-5367-45FA-8B36-8A2D56D96EC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45524" y="2877098"/>
            <a:ext cx="2105552" cy="940593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Picture Placeholder 11">
            <a:extLst>
              <a:ext uri="{8C8C8B8C-2300-478E-BAC3-EBB1BDB1CB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54D34B-8AF0-4ECE-9D3D-D95F114C92A5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">
            <a:extLst>
              <a:ext uri="{B53B6EF4-B208-498D-A6CE-2DF0E0FA57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1B3EBA-9586-45B2-A572-B4B5615CAE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9B7E0650-063C-43D1-8DF0-5665831143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395D9B-E457-4C98-914B-CE0328C7F3E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3D139F1-613D-4AF1-B006-FA94580D27EB}" type="datetime4">
              <a:t>April 24, 2023</a:t>
            </a:fld>
            <a:endParaRPr lang="en-US" dirty="0"/>
          </a:p>
        </p:txBody>
      </p:sp>
    </p:spTree>
    <p:extLst>
      <p:ext uri="{0FAEE7B6-92D6-4156-A9BF-4A850BBCABA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89538C1-5A95-427A-A975-E229C54C90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56DB98-A42D-4832-A357-797ADC3937E4}"/>
              </a:ext>
            </a:extLst>
          </p:cNvPr>
          <p:cNvSpPr/>
          <p:nvPr userDrawn="1"/>
        </p:nvSpPr>
        <p:spPr>
          <a:xfrm>
            <a:off x="431373" y="409086"/>
            <a:ext cx="7530140" cy="3447702"/>
          </a:xfrm>
          <a:prstGeom prst="rect">
            <a:avLst/>
          </a:prstGeom>
          <a:gradFill rotWithShape="1">
            <a:gsLst>
              <a:gs pos="0">
                <a:schemeClr val="accent3">
                  <a:alpha val="54000"/>
                  <a:lumMod val="20000"/>
                  <a:lumOff val="80000"/>
                </a:schemeClr>
              </a:gs>
              <a:gs pos="58000">
                <a:schemeClr val="accent6">
                  <a:alpha val="0"/>
                  <a:lumMod val="0"/>
                  <a:lumOff val="100000"/>
                </a:scheme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1747F2BF-1B52-4ED4-AD13-103CFCCAE3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4FAD8D-EF0B-492C-986B-26BD803BC5EF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21673" y="409086"/>
            <a:ext cx="7593676" cy="858929"/>
          </a:xfrm>
        </p:spPr>
        <p:txBody>
          <a:bodyPr vert="horz" rtlCol="0" anchor="b">
            <a:noAutofit/>
          </a:bodyPr>
          <a:lstStyle>
            <a:lvl1pPr lvl="0">
              <a:lnSpc>
                <a:spcPct val="100000"/>
              </a:lnSpc>
              <a:defRPr lang="en-US" sz="3200" dirty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Content Placeholder 2">
            <a:extLst>
              <a:ext uri="{DCF6F248-A098-4B29-A114-BB623C93E3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114E9E-E4F5-4039-B87A-3E12EBF8FBF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39326" y="1738569"/>
            <a:ext cx="2717877" cy="2558132"/>
          </a:xfrm>
        </p:spPr>
        <p:txBody>
          <a:bodyPr vert="horz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400" dirty="0">
                <a:solidFill>
                  <a:schemeClr val="tx2"/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2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2"/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2"/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Slide Number Placeholder 5">
            <a:extLst>
              <a:ext uri="{B10D2F83-96C4-4CC3-94D9-DC1C0DC03C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965316-E810-4E1B-9D8A-31F9B65A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70E9C313-7ECB-4126-A806-A659924EDA3A}" type="slidenum">
              <a:t>‹#›</a:t>
            </a:fld>
            <a:endParaRPr lang="en-US" dirty="0"/>
          </a:p>
        </p:txBody>
      </p:sp>
      <p:sp>
        <p:nvSpPr>
          <p:cNvPr id="6" name="Rectangle 3">
            <a:extLst>
              <a:ext uri="{757116CB-78F9-4F83-AB4A-758F31AD8A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76B8DA-38D3-43CE-A50A-DAB75664905B}"/>
              </a:ext>
            </a:extLst>
          </p:cNvPr>
          <p:cNvSpPr/>
          <p:nvPr userDrawn="1"/>
        </p:nvSpPr>
        <p:spPr>
          <a:xfrm>
            <a:off x="3832088" y="1633470"/>
            <a:ext cx="4685794" cy="8589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005DD4CE-E6B6-452F-A723-72C4873FCC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A8B30A-2140-49B0-BE7A-0A5CFB521FB3}"/>
              </a:ext>
            </a:extLst>
          </p:cNvPr>
          <p:cNvSpPr/>
          <p:nvPr userDrawn="1"/>
        </p:nvSpPr>
        <p:spPr>
          <a:xfrm>
            <a:off x="3832088" y="2567159"/>
            <a:ext cx="4685794" cy="8589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11">
            <a:extLst>
              <a:ext uri="{A754A90A-2C8A-4BB0-B141-33BDE1D2B6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BCB74B-97A2-42BA-9DCE-41F9FB6F97F5}"/>
              </a:ext>
            </a:extLst>
          </p:cNvPr>
          <p:cNvSpPr/>
          <p:nvPr userDrawn="1"/>
        </p:nvSpPr>
        <p:spPr>
          <a:xfrm>
            <a:off x="3821125" y="3512239"/>
            <a:ext cx="4685794" cy="8589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3">
            <a:extLst>
              <a:ext uri="{10FA8F30-859B-4C0B-87F1-DE2E8AB313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188415-037A-474B-B679-6D6BFCF36F4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32008" y="1813036"/>
            <a:ext cx="4310279" cy="476250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13">
            <a:extLst>
              <a:ext uri="{A8FB7A1B-4385-457A-95EC-BE96DEDD0D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FB9639-29E9-4AA0-9CB8-394C3905C0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43686" y="2746724"/>
            <a:ext cx="4310279" cy="476250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13">
            <a:extLst>
              <a:ext uri="{564F0674-1E54-4B4E-9386-8F115D1E95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4B2C33-65C9-48F8-BC61-4EECA97C679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032370" y="3691804"/>
            <a:ext cx="4310279" cy="476250"/>
          </a:xfrm>
        </p:spPr>
        <p:txBody>
          <a:bodyPr vert="horz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bg1"/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bg1"/>
                </a:solidFill>
              </a:defRPr>
            </a:lvl3pPr>
            <a:lvl4pPr marL="1371600" lvl="3" indent="0">
              <a:buNone/>
              <a:defRPr lang="en-US" sz="1800" dirty="0">
                <a:solidFill>
                  <a:schemeClr val="bg1"/>
                </a:solidFill>
              </a:defRPr>
            </a:lvl4pPr>
            <a:lvl5pPr marL="1828800" lvl="4" indent="0">
              <a:buNone/>
              <a:defRPr lang="en-US" sz="18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Picture Placeholder 11">
            <a:extLst>
              <a:ext uri="{0C46DB3E-4CCF-4339-8E81-8BCE403070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DF500D-3ADE-4798-8596-963F9D79CDFF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610350" y="4600575"/>
            <a:ext cx="1905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">
            <a:extLst>
              <a:ext uri="{EF899207-0F0A-4B77-932E-9A718D9817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6C2FF3-EBDE-4C34-8BA8-66F3DF4017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3A45849C-0DBA-4A21-850A-034C3C2DFE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1118BC-244E-4C6B-9D0B-1A56B23089B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93532AC-11BB-4D34-85E8-4E61901ED180}" type="datetime4">
              <a:t>April 24, 2023</a:t>
            </a:fld>
            <a:endParaRPr lang="en-US" dirty="0"/>
          </a:p>
        </p:txBody>
      </p:sp>
    </p:spTree>
    <p:extLst>
      <p:ext uri="{E3F97789-8F4E-4D76-920E-0F845A2C78C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539E4C5C-159C-4847-BB3E-217959F6CC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87EDAC-5CF1-4B14-BB8A-8E510E1C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32A6D477-5649-4993-8EC3-C3D3F430B3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515388-C829-45F6-9BA3-F947C047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2301D4A0-75BC-4E16-AF23-A042D6CFD0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233A1F-F83B-4A98-9F31-8B9E883A9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4D7B2A29-CF34-45BB-A0D0-A2745F95ACCA}" type="slidenum"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1C07133-0449-4860-AD14-9262802E2A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E3E7A9-5E53-4B05-BF1B-10AD777AD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6" name="Date Placeholder 1">
            <a:extLst>
              <a:ext uri="{9D10604F-6CEF-460A-A8DE-CD66964B5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34CCE5-89FA-415A-971D-57CDA5F31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5AF8FBCC-7B28-496D-BAAA-A24F1FA48014}" type="datetime4">
              <a:t>April 24, 2023</a:t>
            </a:fld>
            <a:endParaRPr 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lvl="0" algn="l" rtl="0">
        <a:lnSpc>
          <a:spcPct val="90000"/>
        </a:lnSpc>
        <a:spcBef>
          <a:spcPct val="0"/>
        </a:spcBef>
        <a:buNone/>
        <a:defRPr lang="en-US" sz="4000" b="0" dirty="0">
          <a:solidFill>
            <a:schemeClr val="tx1"/>
          </a:solidFill>
          <a:latin typeface="Playfair Display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Font typeface="Arial"/>
        <a:buChar char="•"/>
        <a:defRPr lang="en-US" sz="2000" i="0" dirty="0">
          <a:solidFill>
            <a:schemeClr val="tx1"/>
          </a:solidFill>
          <a:latin typeface="Montserrat-light"/>
        </a:defRPr>
      </a:lvl1pPr>
      <a:lvl2pPr marL="685800" lvl="1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400" i="0" dirty="0">
          <a:solidFill>
            <a:schemeClr val="tx1"/>
          </a:solidFill>
          <a:latin typeface="Montserrat-light"/>
        </a:defRPr>
      </a:lvl2pPr>
      <a:lvl3pPr marL="1143000" lvl="2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000" i="0" dirty="0">
          <a:solidFill>
            <a:schemeClr val="tx1"/>
          </a:solidFill>
          <a:latin typeface="Montserrat-light"/>
        </a:defRPr>
      </a:lvl3pPr>
      <a:lvl4pPr marL="1600200" lvl="3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i="0" dirty="0">
          <a:solidFill>
            <a:schemeClr val="tx1"/>
          </a:solidFill>
          <a:latin typeface="Montserrat-light"/>
        </a:defRPr>
      </a:lvl4pPr>
      <a:lvl5pPr marL="2057400" lvl="4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i="0" dirty="0">
          <a:solidFill>
            <a:schemeClr val="tx1"/>
          </a:solidFill>
          <a:latin typeface="Montserrat-ligh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vypro.com/profile_projects/poojaverma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taAnalyzer-Pooja?tab=repositorie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contact-analyzer-pooja-verma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C67F67C4-5C9E-4C84-802F-B0A69BEC12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AA1C80-0165-4567-AAD4-2F5CF57EA36E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7543800" y="4730164"/>
            <a:ext cx="1600200" cy="255171"/>
          </a:xfrm>
        </p:spPr>
        <p:txBody>
          <a:bodyPr vert="horz" rtlCol="0">
            <a:normAutofit/>
          </a:bodyPr>
          <a:lstStyle/>
          <a:p>
            <a:r>
              <a:rPr lang="en-US" sz="1200" dirty="0" smtClean="0">
                <a:latin typeface="+mn-lt"/>
              </a:rPr>
              <a:t>Created by : </a:t>
            </a:r>
            <a:r>
              <a:rPr lang="en-US" sz="1200" b="1" dirty="0" smtClean="0">
                <a:latin typeface="+mn-lt"/>
              </a:rPr>
              <a:t>POOJA</a:t>
            </a:r>
            <a:endParaRPr lang="en-US" sz="1200" b="1" dirty="0">
              <a:latin typeface="+mn-lt"/>
            </a:endParaRPr>
          </a:p>
        </p:txBody>
      </p:sp>
      <p:sp>
        <p:nvSpPr>
          <p:cNvPr id="10" name="Title 1">
            <a:extLst>
              <a:ext uri="{E340B631-6BC7-4538-9820-FADE6AD650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BC335B-BE0D-4C7E-A54B-EF355631E385}"/>
              </a:ext>
            </a:extLst>
          </p:cNvPr>
          <p:cNvSpPr txBox="1">
            <a:spLocks/>
          </p:cNvSpPr>
          <p:nvPr/>
        </p:nvSpPr>
        <p:spPr>
          <a:xfrm>
            <a:off x="3886200" y="1962150"/>
            <a:ext cx="4419600" cy="65613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3600" b="0" dirty="0">
                <a:solidFill>
                  <a:schemeClr val="accent3"/>
                </a:solidFill>
                <a:latin typeface="Playfair Display"/>
              </a:defRPr>
            </a:lvl1pPr>
          </a:lstStyle>
          <a:p>
            <a:pPr algn="ctr"/>
            <a:r>
              <a:rPr lang="en-US" sz="3500" dirty="0" smtClean="0">
                <a:solidFill>
                  <a:schemeClr val="tx2"/>
                </a:solidFill>
                <a:latin typeface="+mn-lt"/>
              </a:rPr>
              <a:t>Examining Global Methane Emissions through SQL</a:t>
            </a:r>
            <a:endParaRPr lang="en-US" sz="35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81150"/>
            <a:ext cx="2590800" cy="2590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7200" y="4857750"/>
            <a:ext cx="1676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10400" y="330867"/>
            <a:ext cx="1676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0" y="385010"/>
            <a:ext cx="228600" cy="228600"/>
          </a:xfrm>
          <a:prstGeom prst="rect">
            <a:avLst/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48176" y="385010"/>
            <a:ext cx="228600" cy="228600"/>
          </a:xfrm>
          <a:prstGeom prst="rect">
            <a:avLst/>
          </a:prstGeom>
        </p:spPr>
      </p:pic>
      <p:sp>
        <p:nvSpPr>
          <p:cNvPr id="20" name="Subtitle 2">
            <a:extLst>
              <a:ext uri="{C67F67C4-5C9E-4C84-802F-B0A69BEC12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AA1C80-0165-4567-AAD4-2F5CF57EA36E}"/>
              </a:ext>
            </a:extLst>
          </p:cNvPr>
          <p:cNvSpPr txBox="1">
            <a:spLocks/>
          </p:cNvSpPr>
          <p:nvPr/>
        </p:nvSpPr>
        <p:spPr>
          <a:xfrm>
            <a:off x="7010400" y="416093"/>
            <a:ext cx="952500" cy="2626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0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2000" i="0" dirty="0">
                <a:solidFill>
                  <a:schemeClr val="tx1"/>
                </a:solidFill>
                <a:latin typeface="Montserrat-light"/>
              </a:defRPr>
            </a:lvl2pPr>
            <a:lvl3pPr marL="914400" lvl="2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800" i="0" dirty="0">
                <a:solidFill>
                  <a:schemeClr val="tx1"/>
                </a:solidFill>
                <a:latin typeface="Montserrat-light"/>
              </a:defRPr>
            </a:lvl3pPr>
            <a:lvl4pPr marL="1371600" lvl="3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i="0" dirty="0">
                <a:solidFill>
                  <a:schemeClr val="tx1"/>
                </a:solidFill>
                <a:latin typeface="Montserrat-light"/>
              </a:defRPr>
            </a:lvl4pPr>
            <a:lvl5pPr marL="1828800" lvl="4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i="0" dirty="0">
                <a:solidFill>
                  <a:schemeClr val="tx1"/>
                </a:solidFill>
                <a:latin typeface="Montserrat-light"/>
              </a:defRPr>
            </a:lvl5pPr>
            <a:lvl6pPr marL="2286000" lvl="5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6pPr>
            <a:lvl7pPr marL="2743200" lvl="6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7pPr>
            <a:lvl8pPr marL="3200400" lvl="7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8pPr>
            <a:lvl9pPr marL="3657600" lvl="8" indent="0" algn="ctr" rtl="0">
              <a:lnSpc>
                <a:spcPct val="90000"/>
              </a:lnSpc>
              <a:spcBef>
                <a:spcPts val="500"/>
              </a:spcBef>
              <a:buFont typeface="Arial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+mn-lt"/>
              </a:rPr>
              <a:t>My Socials :</a:t>
            </a:r>
            <a:endParaRPr lang="en-US" sz="1200" b="1" dirty="0">
              <a:latin typeface="+mn-lt"/>
            </a:endParaRPr>
          </a:p>
        </p:txBody>
      </p:sp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5301" y="368467"/>
            <a:ext cx="257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6414"/>
      </p:ext>
      <p:ext uri="{A8DD0CB2-F6FC-4B65-9FDA-067FBDEE21E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Country Contribution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Analysis : Insights</a:t>
            </a: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12056"/>
              </p:ext>
            </p:extLst>
          </p:nvPr>
        </p:nvGraphicFramePr>
        <p:xfrm>
          <a:off x="802678" y="1535430"/>
          <a:ext cx="2854922" cy="13065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88122"/>
                <a:gridCol w="1066800"/>
              </a:tblGrid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Russia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15.89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11.09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China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9.20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30074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European Union (27)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7.54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/>
                          </a:solidFill>
                          <a:latin typeface="+mn-lt"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5.74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1351"/>
              </p:ext>
            </p:extLst>
          </p:nvPr>
        </p:nvGraphicFramePr>
        <p:xfrm>
          <a:off x="795802" y="3369791"/>
          <a:ext cx="2861797" cy="13065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94998"/>
                <a:gridCol w="1066799"/>
              </a:tblGrid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China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16.54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Russia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12.85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7.67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30074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6.42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  <a:tr h="22405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  <a:latin typeface="+mn-lt"/>
                        </a:rPr>
                        <a:t>European Union (27)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3.96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B"/>
                    </a:solidFill>
                  </a:tcPr>
                </a:tc>
              </a:tr>
            </a:tbl>
          </a:graphicData>
        </a:graphic>
      </p:graphicFrame>
      <p:sp>
        <p:nvSpPr>
          <p:cNvPr id="14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216881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Top 5 countries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highest </a:t>
            </a:r>
            <a:r>
              <a:rPr lang="en-US" dirty="0" smtClean="0">
                <a:latin typeface="+mn-lt"/>
              </a:rPr>
              <a:t>contribution in </a:t>
            </a:r>
            <a:r>
              <a:rPr lang="en-US" b="1" dirty="0" smtClean="0">
                <a:latin typeface="+mn-lt"/>
              </a:rPr>
              <a:t>1990</a:t>
            </a:r>
            <a:r>
              <a:rPr lang="en-US" dirty="0" smtClean="0">
                <a:latin typeface="+mn-lt"/>
              </a:rPr>
              <a:t> :</a:t>
            </a:r>
          </a:p>
          <a:p>
            <a:endParaRPr lang="en-US" dirty="0"/>
          </a:p>
        </p:txBody>
      </p:sp>
      <p:sp>
        <p:nvSpPr>
          <p:cNvPr id="1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838200" y="3028950"/>
            <a:ext cx="7391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+mn-lt"/>
              </a:rPr>
              <a:t>Top 5 countries with highest </a:t>
            </a:r>
            <a:r>
              <a:rPr lang="en-US" dirty="0" smtClean="0">
                <a:latin typeface="+mn-lt"/>
              </a:rPr>
              <a:t>contribution in </a:t>
            </a:r>
            <a:r>
              <a:rPr lang="en-US" b="1" dirty="0" smtClean="0">
                <a:latin typeface="+mn-lt"/>
              </a:rPr>
              <a:t>2018</a:t>
            </a:r>
            <a:r>
              <a:rPr lang="en-US" dirty="0" smtClean="0">
                <a:latin typeface="+mn-lt"/>
              </a:rPr>
              <a:t> :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05" t="11141" r="10721"/>
          <a:stretch/>
        </p:blipFill>
        <p:spPr>
          <a:xfrm>
            <a:off x="5257800" y="2081031"/>
            <a:ext cx="3352800" cy="20114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51791" y="4041278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China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01849" y="4019550"/>
            <a:ext cx="64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European</a:t>
            </a:r>
          </a:p>
          <a:p>
            <a:r>
              <a:rPr lang="en-US" sz="800" dirty="0" smtClean="0"/>
              <a:t>Union (27)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24307" y="4040061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9556" y="4040304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Russia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8617" y="4040061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United States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14" y="1604664"/>
            <a:ext cx="124539" cy="4047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96331" y="1619142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1990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96331" y="1813473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3793" y="2161693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15.89 %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63609" y="2509165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12.85 %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72200" y="3094800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7.67 %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96424" y="2707555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11.09 %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3191" y="2921184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9.20 %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7812" y="2068332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16.54 %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20449" y="3106975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7.54 %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01763" y="3525530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3.96 %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4708" y="3262069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6.42 %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6842" y="3316606"/>
            <a:ext cx="445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5.74 %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062961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Country Contribution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Analysis : Insights</a:t>
            </a: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421"/>
              </p:ext>
            </p:extLst>
          </p:nvPr>
        </p:nvGraphicFramePr>
        <p:xfrm>
          <a:off x="914400" y="1581150"/>
          <a:ext cx="3746280" cy="16510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6400"/>
                <a:gridCol w="914400"/>
                <a:gridCol w="1155480"/>
              </a:tblGrid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Country 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1990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2018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Russia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15.89 %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12.85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United States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11.09 %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7.67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China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9.20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16.54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European Union (27)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7.54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3.96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India</a:t>
                      </a:r>
                      <a:endParaRPr lang="en-US" sz="105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5.74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n-lt"/>
                        </a:rPr>
                        <a:t>6.42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5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FB"/>
                    </a:solidFill>
                  </a:tcPr>
                </a:tc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4334400" y="2450129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chemeClr val="tx2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349640" y="3000847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chemeClr val="tx2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337160" y="2206506"/>
            <a:ext cx="164880" cy="15239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346160" y="2757223"/>
            <a:ext cx="164880" cy="15239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0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216881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Ranking of t</a:t>
            </a:r>
            <a:r>
              <a:rPr lang="en-US" dirty="0" smtClean="0">
                <a:latin typeface="+mn-lt"/>
              </a:rPr>
              <a:t>op 5 </a:t>
            </a:r>
            <a:r>
              <a:rPr lang="en-US" dirty="0" smtClean="0">
                <a:latin typeface="+mn-lt"/>
              </a:rPr>
              <a:t>countries </a:t>
            </a:r>
            <a:r>
              <a:rPr lang="en-US" dirty="0" smtClean="0">
                <a:latin typeface="+mn-lt"/>
              </a:rPr>
              <a:t>with highest contribution in methane emission </a:t>
            </a:r>
            <a:r>
              <a:rPr lang="en-US" dirty="0" smtClean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1990 vs 2018 </a:t>
            </a:r>
            <a:r>
              <a:rPr lang="en-US" dirty="0" smtClean="0">
                <a:latin typeface="+mn-lt"/>
              </a:rPr>
              <a:t>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337160" y="1909074"/>
            <a:ext cx="164880" cy="15239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26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5029200" y="4171950"/>
            <a:ext cx="3581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300" dirty="0" smtClean="0">
                <a:latin typeface="+mn-lt"/>
              </a:rPr>
              <a:t>Countries responsible for methane emissions have been </a:t>
            </a:r>
            <a:r>
              <a:rPr lang="en-US" sz="1300" b="1" dirty="0" smtClean="0">
                <a:latin typeface="+mn-lt"/>
              </a:rPr>
              <a:t>same </a:t>
            </a:r>
            <a:r>
              <a:rPr lang="en-US" sz="1300" dirty="0" smtClean="0">
                <a:latin typeface="+mn-lt"/>
              </a:rPr>
              <a:t>in</a:t>
            </a:r>
            <a:r>
              <a:rPr lang="en-US" sz="1300" b="1" dirty="0" smtClean="0">
                <a:latin typeface="+mn-lt"/>
              </a:rPr>
              <a:t> 1990 and 2018</a:t>
            </a:r>
            <a:r>
              <a:rPr lang="en-US" sz="1300" dirty="0" smtClean="0">
                <a:latin typeface="+mn-lt"/>
              </a:rPr>
              <a:t>, </a:t>
            </a:r>
            <a:r>
              <a:rPr lang="en-US" sz="1300" dirty="0" smtClean="0">
                <a:latin typeface="+mn-lt"/>
              </a:rPr>
              <a:t>with </a:t>
            </a:r>
            <a:r>
              <a:rPr lang="en-US" sz="1300" b="1" dirty="0" smtClean="0">
                <a:latin typeface="+mn-lt"/>
              </a:rPr>
              <a:t>minor differences </a:t>
            </a:r>
            <a:r>
              <a:rPr lang="en-US" sz="1300" dirty="0" smtClean="0">
                <a:latin typeface="+mn-lt"/>
              </a:rPr>
              <a:t>in their </a:t>
            </a:r>
            <a:r>
              <a:rPr lang="en-US" sz="1300" b="1" dirty="0" smtClean="0">
                <a:latin typeface="+mn-lt"/>
              </a:rPr>
              <a:t>rankings.  </a:t>
            </a:r>
            <a:endParaRPr lang="en-US" sz="1300" b="1" dirty="0">
              <a:latin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12963"/>
          <a:stretch/>
        </p:blipFill>
        <p:spPr>
          <a:xfrm>
            <a:off x="5257800" y="1481530"/>
            <a:ext cx="3581400" cy="21515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72328" y="357550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9208" y="357550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8800" y="202808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15.89 %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4040" y="2856450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9.20 %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99640" y="1941284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16.54 %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99640" y="246870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12.85 %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8800" y="2495155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11.09 %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09104" y="288840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7.67 %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63184" y="314060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7.54 %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3080" y="3377794"/>
            <a:ext cx="57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 5.74 %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48728" y="3182270"/>
            <a:ext cx="625160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6.42 %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52096" y="3386530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3.96 %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68541" t="10913" r="28041" b="43137"/>
          <a:stretch/>
        </p:blipFill>
        <p:spPr>
          <a:xfrm>
            <a:off x="8067082" y="1657349"/>
            <a:ext cx="86317" cy="81135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122432" y="1624759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China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25968" y="1789378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European Union (27)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2920" y="1963114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29016" y="213588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Russia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25968" y="2286202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United States </a:t>
            </a:r>
          </a:p>
        </p:txBody>
      </p:sp>
    </p:spTree>
    <p:extLst>
      <p:ext uri="{BB962C8B-B14F-4D97-AF65-F5344CB8AC3E}">
        <p14:creationId xmlns:p14="http://schemas.microsoft.com/office/powerpoint/2010/main" val="3984510284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887B62-059B-46F6-8F06-38DDB31A1B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CA2EA2-B69A-4870-83A8-22C8205550D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Times New Roman" panose="02020603050405020304" pitchFamily="18" charset="0"/>
              </a:rPr>
              <a:t>Sector Contribution Analysis : Insights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C600BE1A-CD3F-4EF5-8D77-725730B2E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5936B5-E799-44FB-BDC8-78C361DE06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0FD32770-071C-47C4-B1AF-16C783C78042}" type="slidenum">
              <a:t>12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73" y="3529134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3414571"/>
            <a:ext cx="757379" cy="757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375164"/>
            <a:ext cx="762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28" y="3442409"/>
            <a:ext cx="522872" cy="522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709435"/>
      </p:ext>
      <p:ext uri="{605D7C77-7F41-44E9-8EAD-9A4918565D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208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Sector Contribution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Analysis : Insights</a:t>
            </a: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13</a:t>
            </a:fld>
            <a:endParaRPr lang="en-US" dirty="0"/>
          </a:p>
        </p:txBody>
      </p:sp>
      <p:sp>
        <p:nvSpPr>
          <p:cNvPr id="8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112583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List of sectors w.r.t methane </a:t>
            </a:r>
            <a:r>
              <a:rPr lang="en-US" dirty="0" smtClean="0">
                <a:latin typeface="+mn-lt"/>
              </a:rPr>
              <a:t>emissions (in </a:t>
            </a:r>
            <a:r>
              <a:rPr lang="en-US" dirty="0" smtClean="0">
                <a:latin typeface="+mn-lt"/>
              </a:rPr>
              <a:t>MTCO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1990 vs 2018 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2168" y="4611446"/>
            <a:ext cx="688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Agriculture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8832" y="4611446"/>
            <a:ext cx="542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9424" y="458504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 Fugitive </a:t>
            </a:r>
          </a:p>
          <a:p>
            <a:r>
              <a:rPr lang="en-US" sz="700" dirty="0" smtClean="0"/>
              <a:t>Emissions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5279" y="46086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Industrial</a:t>
            </a:r>
          </a:p>
          <a:p>
            <a:r>
              <a:rPr lang="en-US" sz="700" dirty="0" smtClean="0"/>
              <a:t>Processes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9545" y="4585046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  Land-Use Change and   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Forestry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2628" y="4607885"/>
            <a:ext cx="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 Other Fuel Combustion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65530" y="4613290"/>
            <a:ext cx="655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 Waste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55" y="1825192"/>
            <a:ext cx="5655821" cy="2644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42697"/>
            <a:ext cx="124539" cy="404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7717" y="1857175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1990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7717" y="205150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3307" y="2247449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3452.6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1115" y="1879635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3730.0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1984" y="2760726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2612.7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984" y="2164229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3265.4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8948" y="3010955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2215.9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62857" y="2510981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2697.8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69031" y="4375995"/>
            <a:ext cx="345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6.8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30622" y="4212680"/>
            <a:ext cx="345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10.7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69853" y="4322933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119.3</a:t>
            </a:r>
            <a:endParaRPr lang="en-US" sz="7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139074" y="4122214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160.6</a:t>
            </a:r>
            <a:endParaRPr lang="en-US" sz="7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93657" y="4149406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396.7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0985" y="3853269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567.8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49509" y="3504438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1443.8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49509" y="3232701"/>
            <a:ext cx="506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1565.1</a:t>
            </a:r>
          </a:p>
        </p:txBody>
      </p:sp>
    </p:spTree>
    <p:extLst>
      <p:ext uri="{BB962C8B-B14F-4D97-AF65-F5344CB8AC3E}">
        <p14:creationId xmlns:p14="http://schemas.microsoft.com/office/powerpoint/2010/main" val="1043340814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Sector Contribution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Analysis : Insights</a:t>
            </a: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14</a:t>
            </a:fld>
            <a:endParaRPr lang="en-US" dirty="0"/>
          </a:p>
        </p:txBody>
      </p:sp>
      <p:sp>
        <p:nvSpPr>
          <p:cNvPr id="8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112583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Percentage </a:t>
            </a:r>
            <a:r>
              <a:rPr lang="en-US" dirty="0" smtClean="0">
                <a:latin typeface="+mn-lt"/>
              </a:rPr>
              <a:t>change of </a:t>
            </a:r>
            <a:r>
              <a:rPr lang="en-US" dirty="0" smtClean="0">
                <a:latin typeface="+mn-lt"/>
              </a:rPr>
              <a:t>sectors </a:t>
            </a:r>
            <a:r>
              <a:rPr lang="en-US" dirty="0" smtClean="0">
                <a:latin typeface="+mn-lt"/>
              </a:rPr>
              <a:t>w.r.t methane </a:t>
            </a:r>
            <a:r>
              <a:rPr lang="en-US" dirty="0" smtClean="0">
                <a:latin typeface="+mn-lt"/>
              </a:rPr>
              <a:t>emissions (in </a:t>
            </a:r>
            <a:r>
              <a:rPr lang="en-US" dirty="0" smtClean="0">
                <a:latin typeface="+mn-lt"/>
              </a:rPr>
              <a:t>MTCO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1990 vs 2018 :</a:t>
            </a:r>
          </a:p>
          <a:p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215"/>
              </p:ext>
            </p:extLst>
          </p:nvPr>
        </p:nvGraphicFramePr>
        <p:xfrm>
          <a:off x="914400" y="1415413"/>
          <a:ext cx="4267200" cy="20707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762000"/>
                <a:gridCol w="762000"/>
                <a:gridCol w="914400"/>
              </a:tblGrid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Sector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1990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2018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%</a:t>
                      </a:r>
                      <a:r>
                        <a:rPr lang="en-US" sz="1000" b="1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Change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Agriculture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3452.6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3730.0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8.0 %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Energy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2612.7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3265.4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25.0 %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Fugitive Emissions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2215.9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2697.8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21.7 %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Industrial Processes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6.8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10.7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</a:t>
                      </a: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58.3 %</a:t>
                      </a:r>
                      <a:endParaRPr 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Land-Use Change and Forestry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160.6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119.3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25.7 %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Other Fuel Combustion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396.7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567.8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43.1 %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2"/>
                          </a:solidFill>
                          <a:latin typeface="+mn-lt"/>
                        </a:rPr>
                        <a:t>Waste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2"/>
                          </a:solidFill>
                          <a:latin typeface="+mn-lt"/>
                        </a:rPr>
                        <a:t>1443.8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1565.1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8.4 %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Up Arrow 57"/>
          <p:cNvSpPr/>
          <p:nvPr/>
        </p:nvSpPr>
        <p:spPr>
          <a:xfrm>
            <a:off x="4934424" y="1696970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940520" y="2745022"/>
            <a:ext cx="164880" cy="15239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4940376" y="1948507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>
            <a:off x="4946760" y="2212703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>
            <a:off x="4946616" y="2476899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4946328" y="2994781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4946184" y="3254520"/>
            <a:ext cx="152400" cy="152400"/>
          </a:xfrm>
          <a:prstGeom prst="upArrow">
            <a:avLst>
              <a:gd name="adj1" fmla="val 50000"/>
              <a:gd name="adj2" fmla="val 46000"/>
            </a:avLst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6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6324600" y="2810528"/>
            <a:ext cx="25908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b="1" dirty="0" smtClean="0">
                <a:latin typeface="+mn-lt"/>
              </a:rPr>
              <a:t>Suggestions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Fuel Switching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Energy Efficient Equipment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Renewable Energy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Capture and Reuse Methane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Training and Awareness</a:t>
            </a:r>
            <a:endParaRPr lang="en-US" dirty="0">
              <a:latin typeface="+mn-lt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47" y="2791478"/>
            <a:ext cx="250553" cy="2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6906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Sector Contribution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Analysis : Insights</a:t>
            </a: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15</a:t>
            </a:fld>
            <a:endParaRPr lang="en-US" dirty="0"/>
          </a:p>
        </p:txBody>
      </p:sp>
      <p:sp>
        <p:nvSpPr>
          <p:cNvPr id="8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112583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Contribution of sectors </a:t>
            </a:r>
            <a:r>
              <a:rPr lang="en-US" dirty="0" smtClean="0">
                <a:latin typeface="+mn-lt"/>
              </a:rPr>
              <a:t>w.r.t methane </a:t>
            </a:r>
            <a:r>
              <a:rPr lang="en-US" dirty="0">
                <a:latin typeface="+mn-lt"/>
              </a:rPr>
              <a:t>emissions </a:t>
            </a:r>
            <a:r>
              <a:rPr lang="en-US" dirty="0" smtClean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1990 :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85329"/>
              </p:ext>
            </p:extLst>
          </p:nvPr>
        </p:nvGraphicFramePr>
        <p:xfrm>
          <a:off x="914400" y="1415415"/>
          <a:ext cx="3352800" cy="16135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38400"/>
                <a:gridCol w="914400"/>
              </a:tblGrid>
              <a:tr h="241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Agriculture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33.55</a:t>
                      </a:r>
                      <a:r>
                        <a:rPr lang="en-US" sz="9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9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Energy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25.39 %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Fugitive Emissions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21.53 %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Waste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14.03 %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Other Fuel Combustion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3.85 %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Land-Use Change and Forestry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1.56 %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Industrial Processes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0.06 %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69483"/>
              </p:ext>
            </p:extLst>
          </p:nvPr>
        </p:nvGraphicFramePr>
        <p:xfrm>
          <a:off x="914400" y="3408569"/>
          <a:ext cx="3352800" cy="16135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38400"/>
                <a:gridCol w="914400"/>
              </a:tblGrid>
              <a:tr h="241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Agriculture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33.19</a:t>
                      </a:r>
                      <a:r>
                        <a:rPr lang="en-US" sz="9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9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Energy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27.31 %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Fugitive Emissions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22.56 %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Waste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13.09 %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Other Fuel Combustion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4.74 %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Land-Use Change and Forestry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0.99 %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Industrial Processes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0.08%</a:t>
                      </a:r>
                      <a:endParaRPr lang="en-US" sz="9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39192"/>
            <a:ext cx="2209800" cy="1650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11846"/>
            <a:ext cx="2414197" cy="18745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0737" y="1852581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33.55 %</a:t>
            </a:r>
            <a:endParaRPr lang="en-US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933162" y="283281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25.39 %</a:t>
            </a:r>
            <a:endParaRPr lang="en-US" sz="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65526" y="237271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21.53 %</a:t>
            </a:r>
            <a:endParaRPr lang="en-US" sz="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151120" y="164422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14.03 %</a:t>
            </a:r>
            <a:endParaRPr lang="en-US" sz="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476484" y="149568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3.85 %</a:t>
            </a:r>
            <a:endParaRPr lang="en-US" sz="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26168" y="1455433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1.56 %</a:t>
            </a:r>
            <a:endParaRPr lang="en-US" sz="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571321" y="368184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33.19 %</a:t>
            </a:r>
            <a:endParaRPr lang="en-US" sz="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974310" y="4805898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27.31 %</a:t>
            </a:r>
            <a:endParaRPr lang="en-US" sz="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4157822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22.56 %</a:t>
            </a:r>
            <a:endParaRPr lang="en-US" sz="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208" y="3481018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13.09 %</a:t>
            </a:r>
            <a:endParaRPr lang="en-US" sz="8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40158" y="328078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4.74 %</a:t>
            </a:r>
            <a:endParaRPr lang="en-US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889842" y="3240538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0.99 %</a:t>
            </a:r>
            <a:endParaRPr lang="en-US" sz="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92174" y="2368645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Agriculture</a:t>
            </a:r>
            <a:endParaRPr lang="en-US" sz="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392990" y="2552567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Energy</a:t>
            </a:r>
            <a:endParaRPr lang="en-US" sz="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389451" y="2741141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Fugitive Emissions</a:t>
            </a:r>
            <a:endParaRPr lang="en-US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401161" y="2928161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Waste</a:t>
            </a:r>
            <a:endParaRPr lang="en-US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404700" y="3109801"/>
            <a:ext cx="115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Other Fuel Combustion</a:t>
            </a:r>
            <a:endParaRPr lang="en-US" sz="80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14" y="2405780"/>
            <a:ext cx="118034" cy="12661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404092" y="3288827"/>
            <a:ext cx="165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Land-Use Change and Forestry</a:t>
            </a:r>
            <a:endParaRPr lang="en-US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409688" y="3474922"/>
            <a:ext cx="165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Industrial Processes</a:t>
            </a:r>
            <a:endParaRPr lang="en-US" sz="800" dirty="0" smtClean="0"/>
          </a:p>
        </p:txBody>
      </p:sp>
      <p:sp>
        <p:nvSpPr>
          <p:cNvPr id="9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838200" y="3105150"/>
            <a:ext cx="7391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+mn-lt"/>
              </a:rPr>
              <a:t>Contribution of sectors </a:t>
            </a:r>
            <a:r>
              <a:rPr lang="en-US" dirty="0" smtClean="0">
                <a:latin typeface="+mn-lt"/>
              </a:rPr>
              <a:t>w.r.t methane emissions in </a:t>
            </a:r>
            <a:r>
              <a:rPr lang="en-US" b="1" dirty="0" smtClean="0">
                <a:latin typeface="+mn-lt"/>
              </a:rPr>
              <a:t>2018 :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698784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887B62-059B-46F6-8F06-38DDB31A1B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CA2EA2-B69A-4870-83A8-22C8205550D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Times New Roman" panose="02020603050405020304" pitchFamily="18" charset="0"/>
              </a:rPr>
              <a:t>Case Study : Methane Emissions in India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C600BE1A-CD3F-4EF5-8D77-725730B2E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5936B5-E799-44FB-BDC8-78C361DE06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0FD32770-071C-47C4-B1AF-16C783C78042}" type="slidenum">
              <a:t>16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73" y="3529134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3414571"/>
            <a:ext cx="757379" cy="757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375164"/>
            <a:ext cx="762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28" y="3442409"/>
            <a:ext cx="522872" cy="522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891504"/>
      </p:ext>
      <p:ext uri="{605D7C77-7F41-44E9-8EAD-9A4918565D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20817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Methane Emissions in India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: Insights</a:t>
            </a:r>
          </a:p>
        </p:txBody>
      </p:sp>
      <p:sp>
        <p:nvSpPr>
          <p:cNvPr id="3" name="Date Placeholder 1">
            <a:extLst>
              <a:ext uri="{FCF463CF-727A-42FC-B87E-92A84E5E54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AB0FA4-FB84-4248-9676-40CCDFC7AC9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66E3565-1C34-4978-AAA6-D2CEE3AB961A}" type="datetime4">
              <a:t>April 24, 2023</a:t>
            </a:fld>
            <a:endParaRPr lang="en-US" dirty="0"/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17</a:t>
            </a:fld>
            <a:endParaRPr lang="en-US" dirty="0"/>
          </a:p>
        </p:txBody>
      </p:sp>
      <p:sp>
        <p:nvSpPr>
          <p:cNvPr id="9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62000" y="1216881"/>
            <a:ext cx="7391400" cy="105006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Methane emissions in India have shown a </a:t>
            </a:r>
            <a:r>
              <a:rPr lang="en-US" b="1" dirty="0">
                <a:latin typeface="+mn-lt"/>
              </a:rPr>
              <a:t>continuous upward trend </a:t>
            </a:r>
            <a:r>
              <a:rPr lang="en-US" dirty="0">
                <a:latin typeface="+mn-lt"/>
              </a:rPr>
              <a:t>from 1990 to </a:t>
            </a:r>
            <a:r>
              <a:rPr lang="en-US" dirty="0" smtClean="0">
                <a:latin typeface="+mn-lt"/>
              </a:rPr>
              <a:t>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There has been a </a:t>
            </a:r>
            <a:r>
              <a:rPr lang="en-US" b="1" dirty="0">
                <a:latin typeface="+mn-lt"/>
              </a:rPr>
              <a:t>30% increase </a:t>
            </a:r>
            <a:r>
              <a:rPr lang="en-US" dirty="0">
                <a:latin typeface="+mn-lt"/>
              </a:rPr>
              <a:t>in methane emissions across </a:t>
            </a:r>
            <a:r>
              <a:rPr lang="en-US" dirty="0" smtClean="0">
                <a:latin typeface="+mn-lt"/>
              </a:rPr>
              <a:t>all sectors </a:t>
            </a:r>
            <a:r>
              <a:rPr lang="en-US" dirty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India. </a:t>
            </a:r>
            <a:endParaRPr lang="en-US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2197"/>
            <a:ext cx="4953000" cy="2825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13" y="2571750"/>
            <a:ext cx="2138363" cy="212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1429" y="4617541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1990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6791" y="4617541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</a:t>
            </a:r>
          </a:p>
        </p:txBody>
      </p:sp>
      <p:sp>
        <p:nvSpPr>
          <p:cNvPr id="11" name="Left-Right Arrow 10"/>
          <p:cNvSpPr/>
          <p:nvPr/>
        </p:nvSpPr>
        <p:spPr>
          <a:xfrm rot="5400000">
            <a:off x="7046699" y="2895919"/>
            <a:ext cx="367472" cy="133027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94120" y="271653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Percentage </a:t>
            </a:r>
          </a:p>
          <a:p>
            <a:r>
              <a:rPr lang="en-US" sz="1000" dirty="0" smtClean="0"/>
              <a:t> Change </a:t>
            </a:r>
            <a:r>
              <a:rPr lang="en-US" sz="1000" b="1" dirty="0" smtClean="0">
                <a:solidFill>
                  <a:schemeClr val="tx2"/>
                </a:solidFill>
              </a:rPr>
              <a:t>30 </a:t>
            </a:r>
            <a:r>
              <a:rPr lang="en-US" sz="1000" b="1" dirty="0" smtClean="0">
                <a:solidFill>
                  <a:schemeClr val="tx2"/>
                </a:solidFill>
              </a:rPr>
              <a:t>%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1034" y="277869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10289.1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3528" y="2742120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768.4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1334" y="3163062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591.0</a:t>
            </a:r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02273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18</a:t>
            </a:fld>
            <a:endParaRPr lang="en-US" dirty="0"/>
          </a:p>
        </p:txBody>
      </p:sp>
      <p:sp>
        <p:nvSpPr>
          <p:cNvPr id="8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112583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Percentage </a:t>
            </a:r>
            <a:r>
              <a:rPr lang="en-US" dirty="0" smtClean="0">
                <a:latin typeface="+mn-lt"/>
              </a:rPr>
              <a:t>change of </a:t>
            </a:r>
            <a:r>
              <a:rPr lang="en-US" dirty="0" smtClean="0">
                <a:latin typeface="+mn-lt"/>
              </a:rPr>
              <a:t>sectors </a:t>
            </a:r>
            <a:r>
              <a:rPr lang="en-US" dirty="0" smtClean="0">
                <a:latin typeface="+mn-lt"/>
              </a:rPr>
              <a:t>w.r.t methane </a:t>
            </a:r>
            <a:r>
              <a:rPr lang="en-US" dirty="0" smtClean="0">
                <a:latin typeface="+mn-lt"/>
              </a:rPr>
              <a:t>emissions (in </a:t>
            </a:r>
            <a:r>
              <a:rPr lang="en-US" dirty="0" smtClean="0">
                <a:latin typeface="+mn-lt"/>
              </a:rPr>
              <a:t>MTCO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1990 vs 2018 :</a:t>
            </a:r>
          </a:p>
          <a:p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18428"/>
              </p:ext>
            </p:extLst>
          </p:nvPr>
        </p:nvGraphicFramePr>
        <p:xfrm>
          <a:off x="914400" y="1415413"/>
          <a:ext cx="4267200" cy="20707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762000"/>
                <a:gridCol w="762000"/>
                <a:gridCol w="914400"/>
              </a:tblGrid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Sector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1990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2018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%</a:t>
                      </a:r>
                      <a:r>
                        <a:rPr lang="en-US" sz="1000" b="1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Change</a:t>
                      </a:r>
                      <a:endParaRPr lang="en-US" sz="10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Agriculture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433.9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498.5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14.9 %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Energy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66.2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99.1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49.7 %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Fugitive Emissions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26.5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53.0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99.8 %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Industrial Processes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0.05*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0.13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160.0 %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Land-Use Change and Forestry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34.8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Other Fuel Combustion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39.7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46.1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16.3 %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2"/>
                          </a:solidFill>
                          <a:latin typeface="+mn-lt"/>
                        </a:rPr>
                        <a:t>Waste</a:t>
                      </a:r>
                      <a:endParaRPr lang="en-US" sz="10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22.6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68.8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 203.9 %</a:t>
                      </a:r>
                      <a:endParaRPr lang="en-US" sz="1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Methane Emissions in India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: Insights</a:t>
            </a:r>
          </a:p>
        </p:txBody>
      </p:sp>
      <p:sp>
        <p:nvSpPr>
          <p:cNvPr id="1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621632" y="4928599"/>
            <a:ext cx="7391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800" dirty="0" smtClean="0">
                <a:latin typeface="+mn-lt"/>
              </a:rPr>
              <a:t>* : For computation, methane emission of 1994 is taken as from 1990 to 1993 it is zero.  </a:t>
            </a:r>
            <a:endParaRPr lang="en-US" sz="800" b="1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16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990600" y="3573528"/>
            <a:ext cx="7010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b="1" dirty="0" smtClean="0">
                <a:latin typeface="+mn-lt"/>
              </a:rPr>
              <a:t>Suggestions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Proper management of municipal solid waste, agricultural waste and livestock waste.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Encouraging the use of clean green sources and public transport.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Adopting stricter regulations and policies.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47" y="3538426"/>
            <a:ext cx="250553" cy="2505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75584" y="324151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ALARMING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5584" y="246080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ALARMING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7337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E340B631-6BC7-4538-9820-FADE6AD650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BC335B-BE0D-4C7E-A54B-EF355631E385}"/>
              </a:ext>
            </a:extLst>
          </p:cNvPr>
          <p:cNvSpPr txBox="1">
            <a:spLocks/>
          </p:cNvSpPr>
          <p:nvPr/>
        </p:nvSpPr>
        <p:spPr>
          <a:xfrm>
            <a:off x="2362200" y="2495550"/>
            <a:ext cx="4419600" cy="65613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3600" b="0" dirty="0">
                <a:solidFill>
                  <a:schemeClr val="accent3"/>
                </a:solidFill>
                <a:latin typeface="Playfair Display"/>
              </a:defRPr>
            </a:lvl1pPr>
          </a:lstStyle>
          <a:p>
            <a:pPr algn="ctr"/>
            <a:r>
              <a:rPr lang="en-US" sz="3500" dirty="0" smtClean="0">
                <a:solidFill>
                  <a:schemeClr val="tx2"/>
                </a:solidFill>
                <a:latin typeface="+mn-lt"/>
              </a:rPr>
              <a:t>Thank You !</a:t>
            </a:r>
            <a:endParaRPr lang="en-US" sz="35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4857750"/>
            <a:ext cx="1676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10400" y="330867"/>
            <a:ext cx="1676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39059"/>
      </p:ext>
      <p:ext uri="{A8DD0CB2-F6FC-4B65-9FDA-067FBDEE21E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0EE737B-6F6F-4AC5-9694-D168B97505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0E9F54-FE6A-426B-A5D4-0742B99EE90B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54819D3B-2AA9-4295-BA9E-B424BED688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282A77-B7F4-4B8C-A02A-1EAD7791C11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rtlCol="0"/>
          <a:lstStyle/>
          <a:p>
            <a:r>
              <a:rPr lang="en-US" b="1" dirty="0" smtClean="0">
                <a:latin typeface="+mn-lt"/>
              </a:rPr>
              <a:t>Methane (CH</a:t>
            </a:r>
            <a:r>
              <a:rPr lang="en-US" b="1" baseline="-25000" dirty="0" smtClean="0">
                <a:latin typeface="+mn-lt"/>
              </a:rPr>
              <a:t>4</a:t>
            </a:r>
            <a:r>
              <a:rPr lang="en-US" b="1" dirty="0" smtClean="0">
                <a:latin typeface="+mn-lt"/>
              </a:rPr>
              <a:t>)  </a:t>
            </a:r>
            <a:r>
              <a:rPr lang="en-US" dirty="0" smtClean="0">
                <a:latin typeface="+mn-lt"/>
              </a:rPr>
              <a:t>is a </a:t>
            </a:r>
            <a:r>
              <a:rPr lang="en-US" b="1" dirty="0" smtClean="0">
                <a:latin typeface="+mn-lt"/>
              </a:rPr>
              <a:t>potent greenhouse gas </a:t>
            </a:r>
            <a:r>
              <a:rPr lang="en-US" dirty="0" smtClean="0">
                <a:latin typeface="+mn-lt"/>
              </a:rPr>
              <a:t>which contributes significantly to global warming.</a:t>
            </a:r>
          </a:p>
          <a:p>
            <a:r>
              <a:rPr lang="en-US" b="1" dirty="0" smtClean="0">
                <a:latin typeface="+mn-lt"/>
              </a:rPr>
              <a:t>Sources</a:t>
            </a:r>
            <a:r>
              <a:rPr lang="en-US" dirty="0" smtClean="0">
                <a:latin typeface="+mn-lt"/>
              </a:rPr>
              <a:t> of methane emissions includes both </a:t>
            </a:r>
            <a:r>
              <a:rPr lang="en-US" b="1" dirty="0" smtClean="0">
                <a:latin typeface="+mn-lt"/>
              </a:rPr>
              <a:t>natural sources </a:t>
            </a:r>
            <a:r>
              <a:rPr lang="en-US" dirty="0" smtClean="0">
                <a:latin typeface="+mn-lt"/>
              </a:rPr>
              <a:t>and </a:t>
            </a:r>
            <a:r>
              <a:rPr lang="en-US" b="1" dirty="0" smtClean="0">
                <a:latin typeface="+mn-lt"/>
              </a:rPr>
              <a:t>human activities.  </a:t>
            </a:r>
          </a:p>
          <a:p>
            <a:r>
              <a:rPr lang="en-US" dirty="0" smtClean="0">
                <a:latin typeface="+mn-lt"/>
              </a:rPr>
              <a:t>Despite efforts to reduce, they continue to increase globally. </a:t>
            </a:r>
          </a:p>
          <a:p>
            <a:r>
              <a:rPr lang="en-US" b="1" dirty="0">
                <a:latin typeface="+mn-lt"/>
              </a:rPr>
              <a:t>P</a:t>
            </a:r>
            <a:r>
              <a:rPr lang="en-US" b="1" dirty="0" smtClean="0">
                <a:latin typeface="+mn-lt"/>
              </a:rPr>
              <a:t>urpose</a:t>
            </a:r>
            <a:r>
              <a:rPr lang="en-US" dirty="0" smtClean="0">
                <a:latin typeface="+mn-lt"/>
              </a:rPr>
              <a:t> of this project is to </a:t>
            </a:r>
            <a:r>
              <a:rPr lang="en-US" b="1" dirty="0" smtClean="0">
                <a:latin typeface="+mn-lt"/>
              </a:rPr>
              <a:t>analyze</a:t>
            </a:r>
            <a:r>
              <a:rPr lang="en-US" dirty="0" smtClean="0">
                <a:latin typeface="+mn-lt"/>
              </a:rPr>
              <a:t> the methane emissions dataset and </a:t>
            </a:r>
            <a:r>
              <a:rPr lang="en-US" b="1" dirty="0" smtClean="0">
                <a:latin typeface="+mn-lt"/>
              </a:rPr>
              <a:t>identify trends </a:t>
            </a:r>
            <a:r>
              <a:rPr lang="en-US" dirty="0" smtClean="0">
                <a:latin typeface="+mn-lt"/>
              </a:rPr>
              <a:t>and </a:t>
            </a:r>
            <a:r>
              <a:rPr lang="en-US" b="1" dirty="0" smtClean="0">
                <a:latin typeface="+mn-lt"/>
              </a:rPr>
              <a:t>patterns</a:t>
            </a:r>
            <a:r>
              <a:rPr lang="en-US" dirty="0" smtClean="0">
                <a:latin typeface="+mn-lt"/>
              </a:rPr>
              <a:t> to </a:t>
            </a:r>
            <a:r>
              <a:rPr lang="en-US" b="1" dirty="0" smtClean="0">
                <a:latin typeface="+mn-lt"/>
              </a:rPr>
              <a:t>provide insights </a:t>
            </a:r>
            <a:r>
              <a:rPr lang="en-US" dirty="0" smtClean="0">
                <a:latin typeface="+mn-lt"/>
              </a:rPr>
              <a:t>into the </a:t>
            </a:r>
            <a:r>
              <a:rPr lang="en-US" b="1" dirty="0" smtClean="0">
                <a:latin typeface="+mn-lt"/>
              </a:rPr>
              <a:t>sources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impacts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over time </a:t>
            </a:r>
            <a:r>
              <a:rPr lang="en-US" dirty="0" smtClean="0">
                <a:latin typeface="+mn-lt"/>
              </a:rPr>
              <a:t>across different countries and sectors.  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5">
            <a:extLst>
              <a:ext uri="{56661DDE-E69D-4531-921A-1843CD0ECC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C902BF-B897-44E8-B04D-B0DBFC8A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0676D3E3-1B9F-4A08-ADAA-33A3A8E4B769}" type="slidenum">
              <a:t>2</a:t>
            </a:fld>
            <a:endParaRPr lang="en-US" dirty="0"/>
          </a:p>
        </p:txBody>
      </p:sp>
    </p:spTree>
    <p:extLst>
      <p:ext uri="{C042E271-159D-4DB6-8C5F-FF1B2BB6D82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0EE737B-6F6F-4AC5-9694-D168B97505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0E9F54-FE6A-426B-A5D4-0742B99EE90B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54819D3B-2AA9-4295-BA9E-B424BED688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282A77-B7F4-4B8C-A02A-1EAD7791C1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673" y="1650380"/>
            <a:ext cx="4911347" cy="1835770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This project aims to address the following 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</a:rPr>
              <a:t>Trend Analysis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</a:rPr>
              <a:t>Country Contribution Analysis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</a:rPr>
              <a:t>Sector Contribution Analysis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</a:rPr>
              <a:t>Case Study : Methane Emissions in India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5">
            <a:extLst>
              <a:ext uri="{56661DDE-E69D-4531-921A-1843CD0ECC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C902BF-B897-44E8-B04D-B0DBFC8A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0676D3E3-1B9F-4A08-ADAA-33A3A8E4B769}" type="slidenum"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141691"/>
            <a:ext cx="547139" cy="547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63" y="2613862"/>
            <a:ext cx="762000" cy="39368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96000" y="2095500"/>
            <a:ext cx="1600200" cy="171450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54819D3B-2AA9-4295-BA9E-B424BED688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282A77-B7F4-4B8C-A02A-1EAD7791C114}"/>
              </a:ext>
            </a:extLst>
          </p:cNvPr>
          <p:cNvSpPr txBox="1">
            <a:spLocks/>
          </p:cNvSpPr>
          <p:nvPr/>
        </p:nvSpPr>
        <p:spPr>
          <a:xfrm>
            <a:off x="5695949" y="3895288"/>
            <a:ext cx="2819400" cy="3517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lvl="0" indent="-228600" algn="l" rtl="0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685800" lvl="1" indent="-228600" algn="l" rtl="0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1143000" lvl="2" indent="-228600" algn="l" rtl="0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600200" lvl="3" indent="-228600" algn="l" rtl="0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2057400" lvl="4" indent="-228600" algn="l" rtl="0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+mn-lt"/>
              </a:rPr>
              <a:t>Tools : </a:t>
            </a:r>
            <a:r>
              <a:rPr lang="en-US" dirty="0" smtClean="0">
                <a:latin typeface="+mn-lt"/>
              </a:rPr>
              <a:t>For Analysis &amp; 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58" y="2160367"/>
            <a:ext cx="385411" cy="3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9673"/>
      </p:ext>
      <p:ext uri="{C042E271-159D-4DB6-8C5F-FF1B2BB6D82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0EE737B-6F6F-4AC5-9694-D168B97505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0E9F54-FE6A-426B-A5D4-0742B99EE90B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r>
              <a:rPr lang="en-US" dirty="0" smtClean="0">
                <a:latin typeface="+mn-lt"/>
              </a:rPr>
              <a:t>Data Exploration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54819D3B-2AA9-4295-BA9E-B424BED688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282A77-B7F4-4B8C-A02A-1EAD7791C1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19600" y="1653338"/>
            <a:ext cx="3810000" cy="2834630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Time Series Data from 1990 to 2018</a:t>
            </a:r>
          </a:p>
          <a:p>
            <a:r>
              <a:rPr lang="en-US" dirty="0" smtClean="0">
                <a:latin typeface="+mn-lt"/>
              </a:rPr>
              <a:t>Total Countries : 194</a:t>
            </a:r>
          </a:p>
          <a:p>
            <a:r>
              <a:rPr lang="en-US" dirty="0" smtClean="0">
                <a:latin typeface="+mn-lt"/>
              </a:rPr>
              <a:t>Total Sectors : 7</a:t>
            </a:r>
          </a:p>
          <a:p>
            <a:r>
              <a:rPr lang="en-US" dirty="0" smtClean="0">
                <a:latin typeface="+mn-lt"/>
              </a:rPr>
              <a:t>Unit of Measurement : MTCO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e                    (</a:t>
            </a:r>
            <a:r>
              <a:rPr lang="en-US" dirty="0">
                <a:latin typeface="+mn-lt"/>
              </a:rPr>
              <a:t>Metric tons of carbon dioxide equivalent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smtClean="0">
                <a:latin typeface="+mn-lt"/>
              </a:rPr>
              <a:t>Number of Attributes : 33</a:t>
            </a:r>
          </a:p>
          <a:p>
            <a:r>
              <a:rPr lang="en-US" dirty="0" smtClean="0">
                <a:latin typeface="+mn-lt"/>
              </a:rPr>
              <a:t>Number of Records : 1738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5" name="Slide Number Placeholder 5">
            <a:extLst>
              <a:ext uri="{56661DDE-E69D-4531-921A-1843CD0ECC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C902BF-B897-44E8-B04D-B0DBFC8A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0676D3E3-1B9F-4A08-ADAA-33A3A8E4B769}" type="slidenum"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73" y="1885950"/>
            <a:ext cx="1828800" cy="1847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159713"/>
      </p:ext>
      <p:ext uri="{C042E271-159D-4DB6-8C5F-FF1B2BB6D82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887B62-059B-46F6-8F06-38DDB31A1B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CA2EA2-B69A-4870-83A8-22C8205550D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Trend Analysis : Insights</a:t>
            </a:r>
          </a:p>
        </p:txBody>
      </p:sp>
      <p:sp>
        <p:nvSpPr>
          <p:cNvPr id="5" name="Slide Number Placeholder 5">
            <a:extLst>
              <a:ext uri="{C600BE1A-CD3F-4EF5-8D77-725730B2E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5936B5-E799-44FB-BDC8-78C361DE06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0FD32770-071C-47C4-B1AF-16C783C78042}" type="slidenum"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7175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56490"/>
      </p:ext>
      <p:ext uri="{605D7C77-7F41-44E9-8EAD-9A4918565D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208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62000" y="1216881"/>
            <a:ext cx="7391400" cy="1050069"/>
          </a:xfrm>
        </p:spPr>
        <p:txBody>
          <a:bodyPr rtlCol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n-lt"/>
              </a:rPr>
              <a:t>Overall, there has been a </a:t>
            </a:r>
            <a:r>
              <a:rPr lang="en-US" sz="1500" b="1" dirty="0" smtClean="0">
                <a:latin typeface="+mn-lt"/>
              </a:rPr>
              <a:t>upward trend </a:t>
            </a:r>
            <a:r>
              <a:rPr lang="en-US" sz="1500" dirty="0" smtClean="0">
                <a:latin typeface="+mn-lt"/>
              </a:rPr>
              <a:t>in methane emissions observed between 1990 to </a:t>
            </a:r>
            <a:r>
              <a:rPr lang="en-US" sz="1500" dirty="0" smtClean="0">
                <a:latin typeface="+mn-lt"/>
              </a:rPr>
              <a:t>2018 </a:t>
            </a:r>
            <a:r>
              <a:rPr lang="en-US" dirty="0" smtClean="0">
                <a:latin typeface="+mn-lt"/>
              </a:rPr>
              <a:t>across different countries and sectors</a:t>
            </a:r>
            <a:r>
              <a:rPr lang="en-US" sz="1500" dirty="0" smtClean="0">
                <a:latin typeface="+mn-lt"/>
              </a:rPr>
              <a:t>, </a:t>
            </a:r>
            <a:r>
              <a:rPr lang="en-US" sz="1500" dirty="0" smtClean="0">
                <a:latin typeface="+mn-lt"/>
              </a:rPr>
              <a:t>indicating a growing concern for the environment. </a:t>
            </a:r>
            <a:endParaRPr lang="en-US" sz="1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71" y="1966961"/>
            <a:ext cx="5863762" cy="27914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76600" y="4443222"/>
            <a:ext cx="207818" cy="188925"/>
          </a:xfrm>
          <a:prstGeom prst="ellipse">
            <a:avLst/>
          </a:prstGeom>
          <a:noFill/>
          <a:ln>
            <a:solidFill>
              <a:schemeClr val="accent6">
                <a:lumMod val="25000"/>
              </a:schemeClr>
            </a:solidFill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48600" y="1983537"/>
            <a:ext cx="207818" cy="188925"/>
          </a:xfrm>
          <a:prstGeom prst="ellipse">
            <a:avLst/>
          </a:prstGeom>
          <a:noFill/>
          <a:ln>
            <a:solidFill>
              <a:schemeClr val="accent6">
                <a:lumMod val="25000"/>
              </a:schemeClr>
            </a:solidFill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340995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Lowest </a:t>
            </a:r>
            <a:r>
              <a:rPr lang="en-US" sz="1000" dirty="0" smtClean="0"/>
              <a:t>Emission</a:t>
            </a:r>
          </a:p>
          <a:p>
            <a:r>
              <a:rPr lang="en-US" sz="1000" dirty="0" smtClean="0"/>
              <a:t>        in</a:t>
            </a:r>
            <a:r>
              <a:rPr lang="en-US" sz="1000" b="1" dirty="0" smtClean="0">
                <a:solidFill>
                  <a:schemeClr val="tx2"/>
                </a:solidFill>
              </a:rPr>
              <a:t> </a:t>
            </a:r>
            <a:r>
              <a:rPr lang="en-US" sz="1000" b="1" dirty="0">
                <a:solidFill>
                  <a:schemeClr val="tx2"/>
                </a:solidFill>
              </a:rPr>
              <a:t>1995</a:t>
            </a:r>
          </a:p>
          <a:p>
            <a:r>
              <a:rPr lang="en-US" sz="1000" dirty="0"/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9829.6 MTCO</a:t>
            </a:r>
            <a:r>
              <a:rPr lang="en-US" sz="10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1000" b="1" dirty="0" smtClean="0">
                <a:solidFill>
                  <a:schemeClr val="tx2"/>
                </a:solidFill>
              </a:rPr>
              <a:t>e</a:t>
            </a:r>
          </a:p>
          <a:p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       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4918" y="2589252"/>
            <a:ext cx="120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Highest </a:t>
            </a:r>
            <a:r>
              <a:rPr lang="en-US" sz="1000" dirty="0" smtClean="0"/>
              <a:t>Emission</a:t>
            </a:r>
          </a:p>
          <a:p>
            <a:r>
              <a:rPr lang="en-US" sz="1000" dirty="0" smtClean="0"/>
              <a:t>        in</a:t>
            </a:r>
            <a:r>
              <a:rPr lang="en-US" sz="1000" b="1" dirty="0" smtClean="0">
                <a:solidFill>
                  <a:schemeClr val="tx2"/>
                </a:solidFill>
              </a:rPr>
              <a:t> 2018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11956.0 </a:t>
            </a:r>
            <a:r>
              <a:rPr lang="en-US" sz="1000" b="1" dirty="0" smtClean="0">
                <a:solidFill>
                  <a:schemeClr val="tx2"/>
                </a:solidFill>
              </a:rPr>
              <a:t>MTCO</a:t>
            </a:r>
            <a:r>
              <a:rPr lang="en-US" sz="10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1000" b="1" dirty="0" smtClean="0">
                <a:solidFill>
                  <a:schemeClr val="tx2"/>
                </a:solidFill>
              </a:rPr>
              <a:t>e</a:t>
            </a:r>
          </a:p>
          <a:p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      </a:t>
            </a:r>
            <a:r>
              <a:rPr lang="en-US" sz="1000" b="1" dirty="0">
                <a:solidFill>
                  <a:schemeClr val="tx2"/>
                </a:solidFill>
              </a:rPr>
              <a:t> 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401955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01000" y="2193087"/>
            <a:ext cx="0" cy="41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 txBox="1">
            <a:spLocks/>
          </p:cNvSpPr>
          <p:nvPr/>
        </p:nvSpPr>
        <p:spPr>
          <a:xfrm>
            <a:off x="762000" y="209550"/>
            <a:ext cx="7593676" cy="8589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algn="l" rtl="0">
              <a:lnSpc>
                <a:spcPct val="90000"/>
              </a:lnSpc>
              <a:spcBef>
                <a:spcPct val="0"/>
              </a:spcBef>
              <a:buNone/>
              <a:defRPr lang="en-US" sz="3200" b="0" dirty="0">
                <a:solidFill>
                  <a:schemeClr val="accent3"/>
                </a:solidFill>
                <a:latin typeface="Playfair Display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Trend Analysis : Insights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3501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7</a:t>
            </a:fld>
            <a:endParaRPr lang="en-US" dirty="0"/>
          </a:p>
        </p:txBody>
      </p:sp>
      <p:sp>
        <p:nvSpPr>
          <p:cNvPr id="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62000" y="1216881"/>
            <a:ext cx="7391400" cy="1050069"/>
          </a:xfrm>
        </p:spPr>
        <p:txBody>
          <a:bodyPr rtlCol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n-lt"/>
              </a:rPr>
              <a:t>Data reveals a </a:t>
            </a:r>
            <a:r>
              <a:rPr lang="en-US" sz="1500" dirty="0">
                <a:latin typeface="+mn-lt"/>
              </a:rPr>
              <a:t>noteworthy, </a:t>
            </a:r>
            <a:r>
              <a:rPr lang="en-US" sz="1500" b="1" dirty="0" smtClean="0">
                <a:latin typeface="+mn-lt"/>
              </a:rPr>
              <a:t>16.2 </a:t>
            </a:r>
            <a:r>
              <a:rPr lang="en-US" sz="1500" b="1" dirty="0">
                <a:latin typeface="+mn-lt"/>
              </a:rPr>
              <a:t>% increase </a:t>
            </a:r>
            <a:r>
              <a:rPr lang="en-US" sz="1500" dirty="0" smtClean="0">
                <a:latin typeface="+mn-lt"/>
              </a:rPr>
              <a:t>in methane emissions from 1990 to 2018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smtClean="0">
                <a:latin typeface="+mn-lt"/>
              </a:rPr>
              <a:t>              (in 28 years) which highlights the need for more effective measures to control and reduce these emissions. </a:t>
            </a:r>
            <a:endParaRPr lang="en-US" sz="1500" dirty="0">
              <a:latin typeface="+mn-lt"/>
            </a:endParaRPr>
          </a:p>
        </p:txBody>
      </p:sp>
      <p:sp>
        <p:nvSpPr>
          <p:cNvPr id="6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Trend Analysis : Insights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343150"/>
            <a:ext cx="2400946" cy="2566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2368" y="4824851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1990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5275" y="482518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</a:t>
            </a:r>
          </a:p>
        </p:txBody>
      </p:sp>
      <p:sp>
        <p:nvSpPr>
          <p:cNvPr id="12" name="Left-Right Arrow 11"/>
          <p:cNvSpPr/>
          <p:nvPr/>
        </p:nvSpPr>
        <p:spPr>
          <a:xfrm rot="5400000">
            <a:off x="6379150" y="2550100"/>
            <a:ext cx="367472" cy="133027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2286" y="235667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Percentage </a:t>
            </a:r>
          </a:p>
          <a:p>
            <a:r>
              <a:rPr lang="en-US" sz="1000" dirty="0" smtClean="0"/>
              <a:t>Change </a:t>
            </a:r>
            <a:r>
              <a:rPr lang="en-US" sz="1000" b="1" dirty="0" smtClean="0">
                <a:solidFill>
                  <a:schemeClr val="tx2"/>
                </a:solidFill>
              </a:rPr>
              <a:t>16.2 %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034" y="277869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10289.1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4972" y="2449010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11956.0</a:t>
            </a:r>
            <a:endParaRPr lang="en-US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16587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887B62-059B-46F6-8F06-38DDB31A1B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CA2EA2-B69A-4870-83A8-22C8205550D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Times New Roman" panose="02020603050405020304" pitchFamily="18" charset="0"/>
              </a:rPr>
              <a:t>Country Contribution Analysis : Insights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C600BE1A-CD3F-4EF5-8D77-725730B2E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5936B5-E799-44FB-BDC8-78C361DE06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09573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900" b="0" i="0" dirty="0">
                <a:solidFill>
                  <a:schemeClr val="tx1">
                    <a:tint val="75000"/>
                  </a:schemeClr>
                </a:solidFill>
                <a:latin typeface="Montserrat Light"/>
              </a:defRPr>
            </a:lvl1pPr>
          </a:lstStyle>
          <a:p>
            <a:fld id="{0FD32770-071C-47C4-B1AF-16C783C78042}" type="slidenum"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68" y="27994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601"/>
      </p:ext>
      <p:ext uri="{605D7C77-7F41-44E9-8EAD-9A4918565D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208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5423F7-4F40-4B32-9AE7-55CAA3747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1C257F-2E79-492D-A381-CE8E85A19E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62000" y="209550"/>
            <a:ext cx="7593676" cy="858929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Country Contribution Analysis : Insights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4951CF05-50D4-4A13-9B6C-62B3DFCA3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C3D5C0-6633-44DC-8A76-1FAEDC3C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73" y="4867275"/>
            <a:ext cx="2057400" cy="273843"/>
          </a:xfrm>
        </p:spPr>
        <p:txBody>
          <a:bodyPr vert="horz" lIns="0" rtlCol="0">
            <a:noAutofit/>
          </a:bodyPr>
          <a:lstStyle>
            <a:lvl1pPr lvl="0" algn="l"/>
          </a:lstStyle>
          <a:p>
            <a:fld id="{683EFFE2-4FFA-413F-9CA5-6044B7BFAB59}" type="slidenum">
              <a:t>9</a:t>
            </a:fld>
            <a:endParaRPr lang="en-US" dirty="0"/>
          </a:p>
        </p:txBody>
      </p:sp>
      <p:sp>
        <p:nvSpPr>
          <p:cNvPr id="5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216881"/>
            <a:ext cx="7391400" cy="316167"/>
          </a:xfrm>
        </p:spPr>
        <p:txBody>
          <a:bodyPr rtlCol="0"/>
          <a:lstStyle/>
          <a:p>
            <a:r>
              <a:rPr lang="en-US" dirty="0" smtClean="0">
                <a:latin typeface="+mn-lt"/>
              </a:rPr>
              <a:t>Top 5 countries with highest methane emission in </a:t>
            </a:r>
            <a:r>
              <a:rPr lang="en-US" b="1" dirty="0" smtClean="0">
                <a:latin typeface="+mn-lt"/>
              </a:rPr>
              <a:t>1990</a:t>
            </a:r>
            <a:r>
              <a:rPr lang="en-US" dirty="0" smtClean="0">
                <a:latin typeface="+mn-lt"/>
              </a:rPr>
              <a:t> :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94422BD5-A7C9-41E9-8F63-2BB53AC36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5B3BC6-FBBB-4FAB-96B1-E21DFAEE4F7B}"/>
              </a:ext>
            </a:extLst>
          </p:cNvPr>
          <p:cNvSpPr txBox="1">
            <a:spLocks/>
          </p:cNvSpPr>
          <p:nvPr/>
        </p:nvSpPr>
        <p:spPr>
          <a:xfrm>
            <a:off x="838200" y="3028950"/>
            <a:ext cx="7391400" cy="316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algn="l" rtl="0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1pPr>
            <a:lvl2pPr marL="457200" lvl="1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2pPr>
            <a:lvl3pPr marL="914400" lvl="2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3pPr>
            <a:lvl4pPr marL="1371600" lvl="3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4pPr>
            <a:lvl5pPr marL="1828800" lvl="4" indent="0" algn="l" rtl="0">
              <a:lnSpc>
                <a:spcPct val="125000"/>
              </a:lnSpc>
              <a:spcBef>
                <a:spcPts val="500"/>
              </a:spcBef>
              <a:buFont typeface="Arial"/>
              <a:buNone/>
              <a:defRPr lang="en-US" sz="1400" i="0" dirty="0">
                <a:solidFill>
                  <a:schemeClr val="tx2"/>
                </a:solidFill>
                <a:latin typeface="Montserrat-ligh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+mn-lt"/>
              </a:rPr>
              <a:t>Top 5 countries with highest methane emission in </a:t>
            </a:r>
            <a:r>
              <a:rPr lang="en-US" b="1" dirty="0" smtClean="0">
                <a:latin typeface="+mn-lt"/>
              </a:rPr>
              <a:t>2018</a:t>
            </a:r>
            <a:r>
              <a:rPr lang="en-US" dirty="0" smtClean="0">
                <a:latin typeface="+mn-lt"/>
              </a:rPr>
              <a:t> :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1475283"/>
            <a:ext cx="2515934" cy="1562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3507" y="1551453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Russia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995" y="1844242"/>
            <a:ext cx="767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United States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9280" y="212770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China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9680" y="2444698"/>
            <a:ext cx="1072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European Union (27)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005" y="2737306"/>
            <a:ext cx="393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274" y="3754491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Russia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9002" y="4045195"/>
            <a:ext cx="767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United States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3611" y="3447326"/>
            <a:ext cx="462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China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8652" y="4625575"/>
            <a:ext cx="1072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European Union (27)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2484" y="4337506"/>
            <a:ext cx="393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3401145"/>
            <a:ext cx="2471738" cy="14896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1676" y="156153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1635.4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9940" y="1862017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1141.2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7331" y="216544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947.4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0521" y="2451979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776.4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2240" y="2757678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591.0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0680" y="3486150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1978.5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2896" y="3763518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 1536.6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0923" y="4044898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   917.4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1648" y="4337506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768.4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1448" y="4618284"/>
            <a:ext cx="62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474.6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17962" y="1978121"/>
            <a:ext cx="1878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Total Methane Emission in 1990          </a:t>
            </a:r>
          </a:p>
          <a:p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         10289.1 </a:t>
            </a:r>
            <a:r>
              <a:rPr lang="en-US" sz="1000" b="1" dirty="0">
                <a:solidFill>
                  <a:schemeClr val="tx2"/>
                </a:solidFill>
              </a:rPr>
              <a:t>MTCO</a:t>
            </a:r>
            <a:r>
              <a:rPr lang="en-US" sz="1000" b="1" baseline="-25000" dirty="0">
                <a:solidFill>
                  <a:schemeClr val="tx2"/>
                </a:solidFill>
              </a:rPr>
              <a:t>2</a:t>
            </a:r>
            <a:r>
              <a:rPr lang="en-US" sz="1000" b="1" dirty="0">
                <a:solidFill>
                  <a:schemeClr val="tx2"/>
                </a:solidFill>
              </a:rPr>
              <a:t>e</a:t>
            </a:r>
          </a:p>
          <a:p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7962" y="3860232"/>
            <a:ext cx="1878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</a:t>
            </a:r>
            <a:r>
              <a:rPr lang="en-US" sz="1000" dirty="0" smtClean="0"/>
              <a:t>Methane Emission in 2018          </a:t>
            </a:r>
          </a:p>
          <a:p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</a:rPr>
              <a:t>         11956.0 </a:t>
            </a:r>
            <a:r>
              <a:rPr lang="en-US" sz="1000" b="1" dirty="0">
                <a:solidFill>
                  <a:schemeClr val="tx2"/>
                </a:solidFill>
              </a:rPr>
              <a:t>MTCO</a:t>
            </a:r>
            <a:r>
              <a:rPr lang="en-US" sz="1000" b="1" baseline="-25000" dirty="0">
                <a:solidFill>
                  <a:schemeClr val="tx2"/>
                </a:solidFill>
              </a:rPr>
              <a:t>2</a:t>
            </a:r>
            <a:r>
              <a:rPr lang="en-US" sz="1000" b="1" dirty="0">
                <a:solidFill>
                  <a:schemeClr val="tx2"/>
                </a:solidFill>
              </a:rPr>
              <a:t>e</a:t>
            </a:r>
          </a:p>
          <a:p>
            <a:endParaRPr lang="en-US" sz="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97926"/>
      </p:ext>
      <p:ext uri="{8F4C1A10-3CFA-447C-9B72-B43FEBF692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13080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Montserrat-l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:0:0" val="2"/>
  <p:tag name="FONTWEIGHT:1:1:0" val="2"/>
  <p:tag name="FONTWEIGHT:1:4:0" val="2"/>
  <p:tag name="FONTWEIGHT:1:2:0" val="2"/>
  <p:tag name="FONTWEIGHT:1:3:0" val="2"/>
</p:tagLst>
</file>

<file path=ppt/theme/theme1.xml><?xml version="1.0" encoding="utf-8"?>
<a:theme xmlns:a="http://schemas.openxmlformats.org/drawingml/2006/main" name="Office Theme">
  <a:themeElements>
    <a:clrScheme name="Custom 56">
      <a:dk1>
        <a:srgbClr val="000000"/>
      </a:dk1>
      <a:lt1>
        <a:srgbClr val="FFFFFF"/>
      </a:lt1>
      <a:dk2>
        <a:srgbClr val="1F4CB2"/>
      </a:dk2>
      <a:lt2>
        <a:srgbClr val="E7E6E6"/>
      </a:lt2>
      <a:accent1>
        <a:srgbClr val="D87227"/>
      </a:accent1>
      <a:accent2>
        <a:srgbClr val="B1B1B1"/>
      </a:accent2>
      <a:accent3>
        <a:srgbClr val="1F4CB2"/>
      </a:accent3>
      <a:accent4>
        <a:srgbClr val="00C4D6"/>
      </a:accent4>
      <a:accent5>
        <a:srgbClr val="F6C300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vert="horz" rtlCol="0" anchor="ctr"/>
      <a:lstStyle>
        <a:lvl1pPr lvl="0" algn="ctr"/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56">
      <a:dk1>
        <a:srgbClr val="000000"/>
      </a:dk1>
      <a:lt1>
        <a:srgbClr val="FFFFFF"/>
      </a:lt1>
      <a:dk2>
        <a:srgbClr val="1F4CB2"/>
      </a:dk2>
      <a:lt2>
        <a:srgbClr val="E7E6E6"/>
      </a:lt2>
      <a:accent1>
        <a:srgbClr val="D87227"/>
      </a:accent1>
      <a:accent2>
        <a:srgbClr val="B1B1B1"/>
      </a:accent2>
      <a:accent3>
        <a:srgbClr val="1F4CB2"/>
      </a:accent3>
      <a:accent4>
        <a:srgbClr val="00C4D6"/>
      </a:accent4>
      <a:accent5>
        <a:srgbClr val="F6C300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vert="horz" rtlCol="0" anchor="ctr"/>
      <a:lstStyle>
        <a:lvl1pPr lvl="0" algn="ctr"/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1011</Words>
  <Application>Microsoft Office PowerPoint</Application>
  <PresentationFormat>On-screen Show (16:9)</PresentationFormat>
  <Paragraphs>338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Playfair Display</vt:lpstr>
      <vt:lpstr>Montserrat Light</vt:lpstr>
      <vt:lpstr>Calibri</vt:lpstr>
      <vt:lpstr>Times New Roman</vt:lpstr>
      <vt:lpstr>Montserrat-light</vt:lpstr>
      <vt:lpstr>Office Theme</vt:lpstr>
      <vt:lpstr>PowerPoint Presentation</vt:lpstr>
      <vt:lpstr>Objectives</vt:lpstr>
      <vt:lpstr>Objectives</vt:lpstr>
      <vt:lpstr>Data Exploration</vt:lpstr>
      <vt:lpstr>Trend Analysis : Insights</vt:lpstr>
      <vt:lpstr>PowerPoint Presentation</vt:lpstr>
      <vt:lpstr>Trend Analysis : Insights</vt:lpstr>
      <vt:lpstr>Country Contribution Analysis : Insights</vt:lpstr>
      <vt:lpstr>Country Contribution Analysis : Insights</vt:lpstr>
      <vt:lpstr>Country Contribution Analysis : Insights</vt:lpstr>
      <vt:lpstr>Country Contribution Analysis : Insights</vt:lpstr>
      <vt:lpstr>Sector Contribution Analysis : Insights</vt:lpstr>
      <vt:lpstr>Sector Contribution Analysis : Insights</vt:lpstr>
      <vt:lpstr>Sector Contribution Analysis : Insights</vt:lpstr>
      <vt:lpstr>Sector Contribution Analysis : Insights</vt:lpstr>
      <vt:lpstr>Case Study : Methane Emissions in India</vt:lpstr>
      <vt:lpstr>Methane Emissions in India : Insights</vt:lpstr>
      <vt:lpstr>Methane Emissions in India : Insights</vt:lpstr>
      <vt:lpstr>PowerPoint Presentation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154</cp:revision>
  <dcterms:created xsi:type="dcterms:W3CDTF">2023-04-11T15:22:38Z</dcterms:created>
  <dcterms:modified xsi:type="dcterms:W3CDTF">2023-04-25T21:52:43Z</dcterms:modified>
</cp:coreProperties>
</file>