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8" r:id="rId1"/>
  </p:sldMasterIdLst>
  <p:notesMasterIdLst>
    <p:notesMasterId r:id="rId6"/>
  </p:notesMasterIdLst>
  <p:handoutMasterIdLst>
    <p:handoutMasterId r:id="rId7"/>
  </p:handoutMasterIdLst>
  <p:sldIdLst>
    <p:sldId id="3267" r:id="rId2"/>
    <p:sldId id="5561" r:id="rId3"/>
    <p:sldId id="5559" r:id="rId4"/>
    <p:sldId id="5560" r:id="rId5"/>
  </p:sldIdLst>
  <p:sldSz cx="13716000" cy="10287000"/>
  <p:notesSz cx="7026275" cy="9312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968" userDrawn="1">
          <p15:clr>
            <a:srgbClr val="A4A3A4"/>
          </p15:clr>
        </p15:guide>
        <p15:guide id="5" pos="3672" userDrawn="1">
          <p15:clr>
            <a:srgbClr val="A4A3A4"/>
          </p15:clr>
        </p15:guide>
        <p15:guide id="6" orient="horz" pos="32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54D1"/>
    <a:srgbClr val="464655"/>
    <a:srgbClr val="B3C2F2"/>
    <a:srgbClr val="F2CE02"/>
    <a:srgbClr val="454959"/>
    <a:srgbClr val="747783"/>
    <a:srgbClr val="000000"/>
    <a:srgbClr val="AAD12F"/>
    <a:srgbClr val="93B428"/>
    <a:srgbClr val="B8B5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445" autoAdjust="0"/>
    <p:restoredTop sz="94660"/>
  </p:normalViewPr>
  <p:slideViewPr>
    <p:cSldViewPr>
      <p:cViewPr varScale="1">
        <p:scale>
          <a:sx n="51" d="100"/>
          <a:sy n="51" d="100"/>
        </p:scale>
        <p:origin x="859" y="67"/>
      </p:cViewPr>
      <p:guideLst>
        <p:guide pos="4968"/>
        <p:guide pos="3672"/>
        <p:guide orient="horz" pos="3240"/>
      </p:guideLst>
    </p:cSldViewPr>
  </p:slideViewPr>
  <p:outlineViewPr>
    <p:cViewPr>
      <p:scale>
        <a:sx n="33" d="100"/>
        <a:sy n="33" d="100"/>
      </p:scale>
      <p:origin x="0" y="-160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68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8A721A-7097-462E-9F15-D2DA8F677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ru-RU" dirty="0">
              <a:latin typeface="Source Sans Pro" panose="020B0503030403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0B37E1-A66D-4F9B-BEE0-E6CE0E36E1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993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030535EF-3905-4906-82C6-F73D4AB46B56}" type="datetimeFigureOut">
              <a:rPr lang="ru-RU" smtClean="0">
                <a:latin typeface="Source Sans Pro" panose="020B0503030403020204" pitchFamily="34" charset="0"/>
              </a:rPr>
              <a:t>02.08.2023</a:t>
            </a:fld>
            <a:endParaRPr lang="ru-RU" dirty="0">
              <a:latin typeface="Source Sans Pro" panose="020B05030304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7303B-3609-482B-BC4D-3E4D2A7013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ru-RU" dirty="0">
              <a:latin typeface="Source Sans Pro" panose="020B05030304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388AA-6100-4868-8A2B-6F5D3D460B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993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B4451765-A80B-4A81-8816-DA0059D6660E}" type="slidenum">
              <a:rPr lang="ru-RU" smtClean="0">
                <a:latin typeface="Source Sans Pro" panose="020B0503030403020204" pitchFamily="34" charset="0"/>
              </a:rPr>
              <a:t>‹#›</a:t>
            </a:fld>
            <a:endParaRPr lang="ru-RU" dirty="0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119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uk-U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FB027185-10FB-4A57-B3F0-45136A811A24}" type="datetimeFigureOut">
              <a:rPr lang="uk-UA" smtClean="0"/>
              <a:pPr/>
              <a:t>02.08.2023</a:t>
            </a:fld>
            <a:endParaRPr lang="uk-U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91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60" tIns="46680" rIns="93360" bIns="46680" rtlCol="0" anchor="ctr"/>
          <a:lstStyle/>
          <a:p>
            <a:endParaRPr lang="uk-U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81532"/>
            <a:ext cx="5621020" cy="3666708"/>
          </a:xfrm>
          <a:prstGeom prst="rect">
            <a:avLst/>
          </a:prstGeom>
        </p:spPr>
        <p:txBody>
          <a:bodyPr vert="horz" lIns="93360" tIns="46680" rIns="93360" bIns="4668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BD9C3A12-1E0F-412B-B376-8089A55D946C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6721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683545"/>
            <a:ext cx="116586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5403057"/>
            <a:ext cx="10287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06489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328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547688"/>
            <a:ext cx="2957513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547688"/>
            <a:ext cx="8701088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73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07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2FCD7B-4632-432C-AE09-A03957113A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307237"/>
            <a:ext cx="965835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6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75995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A0ED-0001-4A53-A070-4D90F4DD00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2975" y="4148933"/>
            <a:ext cx="11830050" cy="1989137"/>
          </a:xfrm>
          <a:prstGeom prst="rect">
            <a:avLst/>
          </a:prstGeom>
        </p:spPr>
        <p:txBody>
          <a:bodyPr anchor="ctr"/>
          <a:lstStyle>
            <a:lvl1pPr algn="ctr">
              <a:defRPr lang="en-US" sz="8100">
                <a:gradFill>
                  <a:gsLst>
                    <a:gs pos="25000">
                      <a:schemeClr val="accent2"/>
                    </a:gs>
                    <a:gs pos="75000">
                      <a:schemeClr val="accent4"/>
                    </a:gs>
                    <a:gs pos="50000">
                      <a:schemeClr val="accent3"/>
                    </a:gs>
                    <a:gs pos="0">
                      <a:schemeClr val="accent1"/>
                    </a:gs>
                    <a:gs pos="100000">
                      <a:schemeClr val="accent5"/>
                    </a:gs>
                  </a:gsLst>
                  <a:lin ang="8100000" scaled="0"/>
                </a:gradFill>
                <a:ea typeface="+mn-ea"/>
                <a:cs typeface="+mn-cs"/>
              </a:defRPr>
            </a:lvl1pPr>
          </a:lstStyle>
          <a:p>
            <a:pPr marL="0" lvl="0" indent="0" algn="ctr">
              <a:spcBef>
                <a:spcPts val="1125"/>
              </a:spcBef>
              <a:buFont typeface="Arial" panose="020B0604020202020204" pitchFamily="34" charset="0"/>
            </a:pPr>
            <a:r>
              <a:rPr lang="en-US" dirty="0"/>
              <a:t>BREAKER TITLE</a:t>
            </a:r>
          </a:p>
        </p:txBody>
      </p:sp>
    </p:spTree>
    <p:extLst>
      <p:ext uri="{BB962C8B-B14F-4D97-AF65-F5344CB8AC3E}">
        <p14:creationId xmlns:p14="http://schemas.microsoft.com/office/powerpoint/2010/main" val="310398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5D7004-F5FA-4A63-BC13-01C888C4B4C4}"/>
              </a:ext>
            </a:extLst>
          </p:cNvPr>
          <p:cNvSpPr txBox="1"/>
          <p:nvPr userDrawn="1"/>
        </p:nvSpPr>
        <p:spPr>
          <a:xfrm>
            <a:off x="6415087" y="9316132"/>
            <a:ext cx="62722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700" dirty="0">
                <a:solidFill>
                  <a:schemeClr val="bg1">
                    <a:lumMod val="75000"/>
                  </a:schemeClr>
                </a:solidFill>
                <a:latin typeface="+mn-lt"/>
                <a:ea typeface="Roboto Thin" pitchFamily="2" charset="0"/>
              </a:rPr>
              <a:t>www.company.com</a:t>
            </a:r>
            <a:endParaRPr lang="uk-UA" sz="2700" dirty="0">
              <a:solidFill>
                <a:schemeClr val="bg1">
                  <a:lumMod val="75000"/>
                </a:schemeClr>
              </a:solidFill>
              <a:latin typeface="+mn-lt"/>
              <a:ea typeface="Roboto Thin" pitchFamily="2" charset="0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C3C9C03B-2E3C-47D9-845E-A2FC81AECB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307237"/>
            <a:ext cx="965835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6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923665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6500" y="0"/>
            <a:ext cx="4563000" cy="10287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lang="uk-UA" sz="1500"/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3594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88B5C77-6E87-4CF4-9817-CE6C928B7F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5143500"/>
            <a:ext cx="13715999" cy="51435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49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371850" y="2528887"/>
            <a:ext cx="6972300" cy="522922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lang="uk-UA" sz="1500"/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30207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FAULT -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6E02EB8-4CBB-4C97-AC85-6BAEE43B152F}"/>
              </a:ext>
            </a:extLst>
          </p:cNvPr>
          <p:cNvSpPr/>
          <p:nvPr userDrawn="1"/>
        </p:nvSpPr>
        <p:spPr>
          <a:xfrm rot="10800000" flipH="1" flipV="1">
            <a:off x="0" y="-2"/>
            <a:ext cx="13716000" cy="647702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2FCD7B-4632-432C-AE09-A03957113A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307237"/>
            <a:ext cx="965835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6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312798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454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564609"/>
            <a:ext cx="1183005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884197"/>
            <a:ext cx="1183005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528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738438"/>
            <a:ext cx="58293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738438"/>
            <a:ext cx="58293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959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47690"/>
            <a:ext cx="1183005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521745"/>
            <a:ext cx="5802510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757613"/>
            <a:ext cx="5802510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521745"/>
            <a:ext cx="5831087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757613"/>
            <a:ext cx="5831087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1728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18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06309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85800"/>
            <a:ext cx="4423767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481140"/>
            <a:ext cx="6943725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086100"/>
            <a:ext cx="4423767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2956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85800"/>
            <a:ext cx="4423767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481140"/>
            <a:ext cx="6943725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086100"/>
            <a:ext cx="4423767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1820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547690"/>
            <a:ext cx="1183005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738438"/>
            <a:ext cx="1183005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9534527"/>
            <a:ext cx="30861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9534527"/>
            <a:ext cx="462915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9534527"/>
            <a:ext cx="30861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4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9" r:id="rId1"/>
    <p:sldLayoutId id="2147484230" r:id="rId2"/>
    <p:sldLayoutId id="2147484231" r:id="rId3"/>
    <p:sldLayoutId id="2147484232" r:id="rId4"/>
    <p:sldLayoutId id="2147484233" r:id="rId5"/>
    <p:sldLayoutId id="2147484234" r:id="rId6"/>
    <p:sldLayoutId id="2147484235" r:id="rId7"/>
    <p:sldLayoutId id="2147484236" r:id="rId8"/>
    <p:sldLayoutId id="2147484237" r:id="rId9"/>
    <p:sldLayoutId id="2147484238" r:id="rId10"/>
    <p:sldLayoutId id="2147484239" r:id="rId11"/>
    <p:sldLayoutId id="2147484240" r:id="rId12"/>
    <p:sldLayoutId id="2147484289" r:id="rId13"/>
    <p:sldLayoutId id="2147484122" r:id="rId14"/>
    <p:sldLayoutId id="2147484169" r:id="rId15"/>
    <p:sldLayoutId id="2147484010" r:id="rId16"/>
    <p:sldLayoutId id="2147484049" r:id="rId17"/>
    <p:sldLayoutId id="2147484119" r:id="rId18"/>
    <p:sldLayoutId id="2147484226" r:id="rId19"/>
  </p:sldLayoutIdLst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05C67D6-1B92-4C8A-8E20-66586BE67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50" y="1943100"/>
            <a:ext cx="11370901" cy="1923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235FAD-5EC9-48C4-AC8B-63270EE0976A}"/>
              </a:ext>
            </a:extLst>
          </p:cNvPr>
          <p:cNvSpPr txBox="1"/>
          <p:nvPr/>
        </p:nvSpPr>
        <p:spPr>
          <a:xfrm>
            <a:off x="6800850" y="5143500"/>
            <a:ext cx="40005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Consumer market entry readiness engagement</a:t>
            </a:r>
            <a:endParaRPr lang="en-US" sz="3300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31C0E44-01C2-42E6-A1EA-18423FBDF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5146486"/>
            <a:ext cx="3193702" cy="878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E039C9-1463-4104-9F07-B39B2B4CBC0B}"/>
              </a:ext>
            </a:extLst>
          </p:cNvPr>
          <p:cNvSpPr txBox="1"/>
          <p:nvPr/>
        </p:nvSpPr>
        <p:spPr>
          <a:xfrm>
            <a:off x="2245056" y="8383369"/>
            <a:ext cx="1028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</a:rPr>
              <a:t>Requirements Gathering Project Kickoff Meeting </a:t>
            </a:r>
            <a:endParaRPr lang="uk-UA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42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04DF65F0-B72A-4476-AE0A-A8A1F552A3D5}"/>
              </a:ext>
            </a:extLst>
          </p:cNvPr>
          <p:cNvSpPr txBox="1"/>
          <p:nvPr/>
        </p:nvSpPr>
        <p:spPr>
          <a:xfrm flipH="1">
            <a:off x="27482" y="2590225"/>
            <a:ext cx="29448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+mj-lt"/>
              </a:rPr>
              <a:t>Our understanding of Engagement Scope</a:t>
            </a:r>
            <a:endParaRPr lang="ru-RU" sz="3600" b="1" dirty="0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E628A8-020F-4203-A860-4FE8ECC230DB}"/>
              </a:ext>
            </a:extLst>
          </p:cNvPr>
          <p:cNvSpPr txBox="1"/>
          <p:nvPr/>
        </p:nvSpPr>
        <p:spPr>
          <a:xfrm>
            <a:off x="-4362" y="4898549"/>
            <a:ext cx="2944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Support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Industrobots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in a successful market entry for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iDROID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consumer product.</a:t>
            </a:r>
            <a:endParaRPr lang="uk-UA" sz="1800" dirty="0">
              <a:solidFill>
                <a:schemeClr val="tx2"/>
              </a:solidFill>
            </a:endParaRPr>
          </a:p>
        </p:txBody>
      </p:sp>
      <p:sp>
        <p:nvSpPr>
          <p:cNvPr id="39" name="Rectangle: Rounded Corners 76">
            <a:extLst>
              <a:ext uri="{FF2B5EF4-FFF2-40B4-BE49-F238E27FC236}">
                <a16:creationId xmlns:a16="http://schemas.microsoft.com/office/drawing/2014/main" id="{81F7A08A-96D9-3940-86BF-F913EBF30FD8}"/>
              </a:ext>
            </a:extLst>
          </p:cNvPr>
          <p:cNvSpPr/>
          <p:nvPr/>
        </p:nvSpPr>
        <p:spPr>
          <a:xfrm>
            <a:off x="8408811" y="936390"/>
            <a:ext cx="5184810" cy="9160110"/>
          </a:xfrm>
          <a:prstGeom prst="roundRect">
            <a:avLst>
              <a:gd name="adj" fmla="val 3309"/>
            </a:avLst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Manufacturing: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The production and manufacturing processes of the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iDROID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are not within the scope of this project.</a:t>
            </a:r>
          </a:p>
          <a:p>
            <a:endParaRPr lang="en-US" sz="2000" dirty="0">
              <a:solidFill>
                <a:schemeClr val="bg1"/>
              </a:solidFill>
              <a:latin typeface="Söhne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Supply Chain and Supply Chain Management: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Managing the supply chain operations is not part of our current project.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öhne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Repair Technician Network Development and Management: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The establishment and management of repair technician networks fall outside the scope of this project.</a:t>
            </a:r>
          </a:p>
          <a:p>
            <a:endParaRPr lang="en-US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Product-Level Software: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Mobile Device App for Controlling and Customizing the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iDROID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The development of the mobile app is not included in this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The development of the mobile app is not included in this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Robot Interface to Amazon Alexa: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Integrating the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iDROID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with Amazon Alexa is beyond the current project scope.</a:t>
            </a:r>
          </a:p>
          <a:p>
            <a:pPr algn="ctr"/>
            <a:endParaRPr lang="en-US" sz="2025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2B0775-263F-C741-A908-783D121C99CA}"/>
              </a:ext>
            </a:extLst>
          </p:cNvPr>
          <p:cNvSpPr txBox="1"/>
          <p:nvPr/>
        </p:nvSpPr>
        <p:spPr>
          <a:xfrm>
            <a:off x="9786192" y="965559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Scope items and discussion….</a:t>
            </a:r>
          </a:p>
        </p:txBody>
      </p:sp>
      <p:sp>
        <p:nvSpPr>
          <p:cNvPr id="42" name="Rectangle: Rounded Corners 92">
            <a:extLst>
              <a:ext uri="{FF2B5EF4-FFF2-40B4-BE49-F238E27FC236}">
                <a16:creationId xmlns:a16="http://schemas.microsoft.com/office/drawing/2014/main" id="{559D1B18-99C9-0546-934F-52D2BF9A0DDD}"/>
              </a:ext>
            </a:extLst>
          </p:cNvPr>
          <p:cNvSpPr/>
          <p:nvPr/>
        </p:nvSpPr>
        <p:spPr>
          <a:xfrm>
            <a:off x="3031691" y="936390"/>
            <a:ext cx="5285910" cy="9160109"/>
          </a:xfrm>
          <a:prstGeom prst="roundRect">
            <a:avLst>
              <a:gd name="adj" fmla="val 3309"/>
            </a:avLst>
          </a:prstGeom>
          <a:gradFill>
            <a:gsLst>
              <a:gs pos="100000">
                <a:schemeClr val="accent3"/>
              </a:gs>
              <a:gs pos="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Business Capabilities (In Scope):Consumer distribution channels and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Consumer marketing.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Consumer buying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Business co-marketing with alarm/security providers.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öhne"/>
            </a:endParaRPr>
          </a:p>
          <a:p>
            <a:endParaRPr lang="en-US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Business Processes (In Scope):Consumer technical support.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Automated robot maintenance.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öhne"/>
            </a:endParaRPr>
          </a:p>
          <a:p>
            <a:pPr algn="l"/>
            <a:endParaRPr lang="en-US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Systems (In Scope):CRM system for consumer sales and service.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Robot software upgrade/patch distribution and management.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Robot-based home security integration with alarm/security providers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ctr"/>
            <a:endParaRPr lang="en-US" sz="2025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F5178E-6844-EE4C-AA2A-832ED248CC3E}"/>
              </a:ext>
            </a:extLst>
          </p:cNvPr>
          <p:cNvSpPr txBox="1"/>
          <p:nvPr/>
        </p:nvSpPr>
        <p:spPr>
          <a:xfrm>
            <a:off x="4277450" y="1057692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Scope items and discussion….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7AD49178-30A6-4E5C-9093-F3402D806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9612845"/>
            <a:ext cx="2253018" cy="619958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E073AA3E-15DB-48CB-B672-8B5E9EA894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9" y="38100"/>
            <a:ext cx="2411970" cy="40792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A8433B3-F5A4-4912-A1EB-5A454DF7738E}"/>
              </a:ext>
            </a:extLst>
          </p:cNvPr>
          <p:cNvSpPr txBox="1"/>
          <p:nvPr/>
        </p:nvSpPr>
        <p:spPr>
          <a:xfrm flipH="1">
            <a:off x="3821199" y="413171"/>
            <a:ext cx="3414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In-Scope</a:t>
            </a:r>
            <a:endParaRPr lang="ru-RU" sz="2800" b="1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246BD8-F2DA-48AC-BACA-420645866DCC}"/>
              </a:ext>
            </a:extLst>
          </p:cNvPr>
          <p:cNvSpPr txBox="1"/>
          <p:nvPr/>
        </p:nvSpPr>
        <p:spPr>
          <a:xfrm flipH="1">
            <a:off x="9293985" y="391570"/>
            <a:ext cx="3414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Out-of-Scope</a:t>
            </a: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841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C92A-3736-4AE0-ABCC-1542FF76B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324469"/>
            <a:ext cx="10790348" cy="646331"/>
          </a:xfrm>
        </p:spPr>
        <p:txBody>
          <a:bodyPr/>
          <a:lstStyle/>
          <a:p>
            <a:pPr algn="ctr"/>
            <a:r>
              <a:rPr lang="en-US" sz="4000" b="1" dirty="0"/>
              <a:t>Requirements Gathering - High Level Project Plan</a:t>
            </a:r>
          </a:p>
        </p:txBody>
      </p:sp>
      <p:sp>
        <p:nvSpPr>
          <p:cNvPr id="30" name="Chevron 29">
            <a:extLst>
              <a:ext uri="{FF2B5EF4-FFF2-40B4-BE49-F238E27FC236}">
                <a16:creationId xmlns:a16="http://schemas.microsoft.com/office/drawing/2014/main" id="{AC911BBA-7338-4D85-9149-AD944F52A63B}"/>
              </a:ext>
            </a:extLst>
          </p:cNvPr>
          <p:cNvSpPr/>
          <p:nvPr/>
        </p:nvSpPr>
        <p:spPr>
          <a:xfrm>
            <a:off x="407503" y="3086100"/>
            <a:ext cx="2921508" cy="1755648"/>
          </a:xfrm>
          <a:prstGeom prst="chevron">
            <a:avLst>
              <a:gd name="adj" fmla="val 3932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25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F348CA-090F-4280-A34D-2307995366EB}"/>
              </a:ext>
            </a:extLst>
          </p:cNvPr>
          <p:cNvSpPr txBox="1"/>
          <p:nvPr/>
        </p:nvSpPr>
        <p:spPr>
          <a:xfrm flipH="1">
            <a:off x="823998" y="2267366"/>
            <a:ext cx="2184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Requirement Identification:</a:t>
            </a:r>
            <a:endParaRPr lang="ru-RU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A82414-F7FF-4B45-8D0B-D5C63A540CB0}"/>
              </a:ext>
            </a:extLst>
          </p:cNvPr>
          <p:cNvSpPr txBox="1"/>
          <p:nvPr/>
        </p:nvSpPr>
        <p:spPr>
          <a:xfrm flipH="1">
            <a:off x="810571" y="5532380"/>
            <a:ext cx="2211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Initial Interviews with Stakeholders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Review of Existing Documentation</a:t>
            </a:r>
          </a:p>
        </p:txBody>
      </p:sp>
      <p:sp>
        <p:nvSpPr>
          <p:cNvPr id="35" name="Chevron 37">
            <a:extLst>
              <a:ext uri="{FF2B5EF4-FFF2-40B4-BE49-F238E27FC236}">
                <a16:creationId xmlns:a16="http://schemas.microsoft.com/office/drawing/2014/main" id="{1F247AD2-0A7B-4BE4-89DE-058FD1C06D37}"/>
              </a:ext>
            </a:extLst>
          </p:cNvPr>
          <p:cNvSpPr/>
          <p:nvPr/>
        </p:nvSpPr>
        <p:spPr>
          <a:xfrm>
            <a:off x="2966029" y="3095882"/>
            <a:ext cx="2921508" cy="1755648"/>
          </a:xfrm>
          <a:prstGeom prst="chevron">
            <a:avLst>
              <a:gd name="adj" fmla="val 39320"/>
            </a:avLst>
          </a:prstGeom>
          <a:gradFill>
            <a:gsLst>
              <a:gs pos="100000">
                <a:schemeClr val="accent3"/>
              </a:gs>
              <a:gs pos="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25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586067-18F0-425B-8C09-40E1EC0248FF}"/>
              </a:ext>
            </a:extLst>
          </p:cNvPr>
          <p:cNvSpPr txBox="1"/>
          <p:nvPr/>
        </p:nvSpPr>
        <p:spPr>
          <a:xfrm flipH="1">
            <a:off x="3324883" y="2267367"/>
            <a:ext cx="2184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Stakeholder Interviews:</a:t>
            </a:r>
            <a:endParaRPr lang="ru-RU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40E53-83F8-4A24-99A3-9747F241F0ED}"/>
              </a:ext>
            </a:extLst>
          </p:cNvPr>
          <p:cNvSpPr txBox="1"/>
          <p:nvPr/>
        </p:nvSpPr>
        <p:spPr>
          <a:xfrm flipH="1">
            <a:off x="3033598" y="5497978"/>
            <a:ext cx="24253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Department Heads and Business Process Leaders Interviews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Engaging with Alarm/Security Monitoring Providers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1" name="Chevron 41">
            <a:extLst>
              <a:ext uri="{FF2B5EF4-FFF2-40B4-BE49-F238E27FC236}">
                <a16:creationId xmlns:a16="http://schemas.microsoft.com/office/drawing/2014/main" id="{429246B1-A091-47E5-81BC-C4A635A08A5D}"/>
              </a:ext>
            </a:extLst>
          </p:cNvPr>
          <p:cNvSpPr/>
          <p:nvPr/>
        </p:nvSpPr>
        <p:spPr>
          <a:xfrm>
            <a:off x="5517912" y="3102385"/>
            <a:ext cx="2921508" cy="1755648"/>
          </a:xfrm>
          <a:prstGeom prst="chevron">
            <a:avLst>
              <a:gd name="adj" fmla="val 39320"/>
            </a:avLst>
          </a:pr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25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6C7769-AEC4-472C-9FDC-6920D9DA0C3F}"/>
              </a:ext>
            </a:extLst>
          </p:cNvPr>
          <p:cNvSpPr txBox="1"/>
          <p:nvPr/>
        </p:nvSpPr>
        <p:spPr>
          <a:xfrm flipH="1">
            <a:off x="5818956" y="2259771"/>
            <a:ext cx="2184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Documentation Review</a:t>
            </a:r>
            <a:endParaRPr lang="ru-RU" dirty="0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F27B85-C60B-41FA-976F-2C81DDAB236D}"/>
              </a:ext>
            </a:extLst>
          </p:cNvPr>
          <p:cNvSpPr txBox="1"/>
          <p:nvPr/>
        </p:nvSpPr>
        <p:spPr>
          <a:xfrm flipH="1">
            <a:off x="5615876" y="5516471"/>
            <a:ext cx="2452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Requesting Relevant Written Materials from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Industrobots</a:t>
            </a:r>
            <a:endParaRPr lang="ru-RU" sz="1800" dirty="0">
              <a:solidFill>
                <a:schemeClr val="tx2"/>
              </a:solidFill>
            </a:endParaRPr>
          </a:p>
        </p:txBody>
      </p:sp>
      <p:sp>
        <p:nvSpPr>
          <p:cNvPr id="47" name="Chevron 45">
            <a:extLst>
              <a:ext uri="{FF2B5EF4-FFF2-40B4-BE49-F238E27FC236}">
                <a16:creationId xmlns:a16="http://schemas.microsoft.com/office/drawing/2014/main" id="{63C5BF02-FEBF-4653-92C4-9A538440BF5A}"/>
              </a:ext>
            </a:extLst>
          </p:cNvPr>
          <p:cNvSpPr/>
          <p:nvPr/>
        </p:nvSpPr>
        <p:spPr>
          <a:xfrm>
            <a:off x="8069795" y="3130175"/>
            <a:ext cx="2921508" cy="1755648"/>
          </a:xfrm>
          <a:prstGeom prst="chevron">
            <a:avLst>
              <a:gd name="adj" fmla="val 3932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25" dirty="0">
              <a:highlight>
                <a:srgbClr val="00FFFF"/>
              </a:highlight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6112BD7-1DB9-44E0-B95B-7E5149515F09}"/>
              </a:ext>
            </a:extLst>
          </p:cNvPr>
          <p:cNvSpPr txBox="1"/>
          <p:nvPr/>
        </p:nvSpPr>
        <p:spPr>
          <a:xfrm flipH="1">
            <a:off x="8235626" y="2259770"/>
            <a:ext cx="2184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Requirement Prioritization:</a:t>
            </a:r>
            <a:endParaRPr lang="ru-RU" dirty="0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4B2E47-B131-4891-88EC-04949C8FF057}"/>
              </a:ext>
            </a:extLst>
          </p:cNvPr>
          <p:cNvSpPr txBox="1"/>
          <p:nvPr/>
        </p:nvSpPr>
        <p:spPr>
          <a:xfrm flipH="1">
            <a:off x="8235626" y="5491822"/>
            <a:ext cx="2379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Analyzing Gathered Information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Collaborating with the Client Team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2F89E1-8D2E-4C9A-81D6-4C2BD858442D}"/>
              </a:ext>
            </a:extLst>
          </p:cNvPr>
          <p:cNvSpPr txBox="1"/>
          <p:nvPr/>
        </p:nvSpPr>
        <p:spPr>
          <a:xfrm>
            <a:off x="1673380" y="3773783"/>
            <a:ext cx="1670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0F7583-522A-45AC-A92B-2A61E3B44556}"/>
              </a:ext>
            </a:extLst>
          </p:cNvPr>
          <p:cNvSpPr txBox="1"/>
          <p:nvPr/>
        </p:nvSpPr>
        <p:spPr>
          <a:xfrm>
            <a:off x="4189076" y="3732708"/>
            <a:ext cx="1670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83D892-2892-492D-8A5D-B01EE682AEBC}"/>
              </a:ext>
            </a:extLst>
          </p:cNvPr>
          <p:cNvSpPr txBox="1"/>
          <p:nvPr/>
        </p:nvSpPr>
        <p:spPr>
          <a:xfrm>
            <a:off x="6845833" y="3768635"/>
            <a:ext cx="1670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69EDD7-8D1F-4696-A83F-41B0650F4C35}"/>
              </a:ext>
            </a:extLst>
          </p:cNvPr>
          <p:cNvSpPr txBox="1"/>
          <p:nvPr/>
        </p:nvSpPr>
        <p:spPr>
          <a:xfrm>
            <a:off x="9262467" y="3717281"/>
            <a:ext cx="1670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4</a:t>
            </a:r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BFD903F3-8BCB-4B9D-A1CB-D5E76F1E9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9612845"/>
            <a:ext cx="2253018" cy="619958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39BFE0EB-4959-4C0D-B26E-CDEBFAE0A1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9" y="38100"/>
            <a:ext cx="2411970" cy="40792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5BE7D2D-A7A3-4942-AB81-36D86C02B440}"/>
              </a:ext>
            </a:extLst>
          </p:cNvPr>
          <p:cNvSpPr txBox="1"/>
          <p:nvPr/>
        </p:nvSpPr>
        <p:spPr>
          <a:xfrm flipH="1">
            <a:off x="712016" y="7479952"/>
            <a:ext cx="24081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Requirement Identification Phase: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Understanding of Stakeholders' Needs and Expectations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Review of Existing Documentation Summary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6F8526-28EA-469B-AD0D-E354F6DB4E5A}"/>
              </a:ext>
            </a:extLst>
          </p:cNvPr>
          <p:cNvSpPr txBox="1"/>
          <p:nvPr/>
        </p:nvSpPr>
        <p:spPr>
          <a:xfrm flipH="1">
            <a:off x="3083688" y="7491974"/>
            <a:ext cx="24253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Stakeholder Interviews Phase: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Interview Findings and Insights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Alarm/Security Monitoring Providers' Requirements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F44DC8-5E35-4817-B65D-35331C2A1DA6}"/>
              </a:ext>
            </a:extLst>
          </p:cNvPr>
          <p:cNvSpPr txBox="1"/>
          <p:nvPr/>
        </p:nvSpPr>
        <p:spPr>
          <a:xfrm flipH="1">
            <a:off x="5718030" y="7479951"/>
            <a:ext cx="24526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Documentation Review Phase: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Marketing Plans, Product Specifications, and Technical Documentation Collected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46CED7-3924-4EAB-9A50-740DDB57547E}"/>
              </a:ext>
            </a:extLst>
          </p:cNvPr>
          <p:cNvSpPr txBox="1"/>
          <p:nvPr/>
        </p:nvSpPr>
        <p:spPr>
          <a:xfrm flipH="1">
            <a:off x="8191111" y="7479950"/>
            <a:ext cx="23791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Requirement Prioritization Phase: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List of Critical Requirements Identified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Collaboratively Prioritized 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82D03-F3A2-46DE-B4A7-A97B2BF01A25}"/>
              </a:ext>
            </a:extLst>
          </p:cNvPr>
          <p:cNvSpPr txBox="1"/>
          <p:nvPr/>
        </p:nvSpPr>
        <p:spPr>
          <a:xfrm rot="16200000">
            <a:off x="-796590" y="6075804"/>
            <a:ext cx="2408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4"/>
                </a:solidFill>
              </a:rPr>
              <a:t>Key Methods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E646A0-0905-4EC9-BCDB-AAF4189D0862}"/>
              </a:ext>
            </a:extLst>
          </p:cNvPr>
          <p:cNvSpPr txBox="1"/>
          <p:nvPr/>
        </p:nvSpPr>
        <p:spPr>
          <a:xfrm rot="16200000">
            <a:off x="-796590" y="8080208"/>
            <a:ext cx="2408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Key Deliverables</a:t>
            </a:r>
          </a:p>
        </p:txBody>
      </p:sp>
      <p:sp>
        <p:nvSpPr>
          <p:cNvPr id="4" name="Chevron 45">
            <a:extLst>
              <a:ext uri="{FF2B5EF4-FFF2-40B4-BE49-F238E27FC236}">
                <a16:creationId xmlns:a16="http://schemas.microsoft.com/office/drawing/2014/main" id="{733461F6-E4BB-EA17-DF7A-BD0277CC43D7}"/>
              </a:ext>
            </a:extLst>
          </p:cNvPr>
          <p:cNvSpPr/>
          <p:nvPr/>
        </p:nvSpPr>
        <p:spPr>
          <a:xfrm>
            <a:off x="10634567" y="3157965"/>
            <a:ext cx="2921508" cy="1755648"/>
          </a:xfrm>
          <a:prstGeom prst="chevron">
            <a:avLst>
              <a:gd name="adj" fmla="val 3932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25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7B55B4-511C-69F1-395D-B92BE969859C}"/>
              </a:ext>
            </a:extLst>
          </p:cNvPr>
          <p:cNvSpPr txBox="1"/>
          <p:nvPr/>
        </p:nvSpPr>
        <p:spPr>
          <a:xfrm flipH="1">
            <a:off x="10732131" y="2267367"/>
            <a:ext cx="2184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Validation and Finalization:</a:t>
            </a:r>
            <a:endParaRPr lang="ru-RU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CA35D-988A-915A-2861-19A74A3DA510}"/>
              </a:ext>
            </a:extLst>
          </p:cNvPr>
          <p:cNvSpPr txBox="1"/>
          <p:nvPr/>
        </p:nvSpPr>
        <p:spPr>
          <a:xfrm flipH="1">
            <a:off x="10706389" y="7491974"/>
            <a:ext cx="23791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Validation and Finalization Phase: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Validated Prioritized Requirements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Final Requirements Document for Approval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CF09D1-39EF-34B4-01DD-BF773938A2C6}"/>
              </a:ext>
            </a:extLst>
          </p:cNvPr>
          <p:cNvSpPr txBox="1"/>
          <p:nvPr/>
        </p:nvSpPr>
        <p:spPr>
          <a:xfrm>
            <a:off x="11527953" y="3681043"/>
            <a:ext cx="1670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673621-7C80-A8DD-1261-201652B750CD}"/>
              </a:ext>
            </a:extLst>
          </p:cNvPr>
          <p:cNvSpPr txBox="1"/>
          <p:nvPr/>
        </p:nvSpPr>
        <p:spPr>
          <a:xfrm flipH="1">
            <a:off x="10781809" y="5416357"/>
            <a:ext cx="2379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Follow-up Interviews for Validation</a:t>
            </a:r>
            <a:endParaRPr lang="ru-RU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66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04DF65F0-B72A-4476-AE0A-A8A1F552A3D5}"/>
              </a:ext>
            </a:extLst>
          </p:cNvPr>
          <p:cNvSpPr txBox="1"/>
          <p:nvPr/>
        </p:nvSpPr>
        <p:spPr>
          <a:xfrm flipH="1">
            <a:off x="-533400" y="3389174"/>
            <a:ext cx="31376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+mj-lt"/>
              </a:rPr>
              <a:t>Client team engagement requests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E628A8-020F-4203-A860-4FE8ECC230DB}"/>
              </a:ext>
            </a:extLst>
          </p:cNvPr>
          <p:cNvSpPr txBox="1"/>
          <p:nvPr/>
        </p:nvSpPr>
        <p:spPr>
          <a:xfrm>
            <a:off x="-28731" y="5257949"/>
            <a:ext cx="2944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Our project kicks off with organizing a set of interviews and a document request. </a:t>
            </a:r>
            <a:endParaRPr lang="uk-UA" sz="1800" dirty="0">
              <a:solidFill>
                <a:schemeClr val="tx2"/>
              </a:solidFill>
            </a:endParaRPr>
          </a:p>
        </p:txBody>
      </p:sp>
      <p:sp>
        <p:nvSpPr>
          <p:cNvPr id="21" name="Rectangle: Rounded Corners 37">
            <a:extLst>
              <a:ext uri="{FF2B5EF4-FFF2-40B4-BE49-F238E27FC236}">
                <a16:creationId xmlns:a16="http://schemas.microsoft.com/office/drawing/2014/main" id="{6672BF3F-8CD2-8248-A06A-4BF564F0A98C}"/>
              </a:ext>
            </a:extLst>
          </p:cNvPr>
          <p:cNvSpPr/>
          <p:nvPr/>
        </p:nvSpPr>
        <p:spPr>
          <a:xfrm>
            <a:off x="3024831" y="7353301"/>
            <a:ext cx="5308988" cy="2728218"/>
          </a:xfrm>
          <a:prstGeom prst="roundRect">
            <a:avLst>
              <a:gd name="adj" fmla="val 3309"/>
            </a:avLst>
          </a:prstGeom>
          <a:gradFill>
            <a:gsLst>
              <a:gs pos="100000">
                <a:schemeClr val="accent5"/>
              </a:gs>
              <a:gs pos="0">
                <a:schemeClr val="accent4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Marketing Plans: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To understand the marketing strategies and product positioning.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Product Specifications: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To analyze the technical details of the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"/>
              </a:rPr>
              <a:t>iDROID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product.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Technical Documentation: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To gain insights into the current backend systems and robot software</a:t>
            </a:r>
          </a:p>
          <a:p>
            <a:pPr algn="ctr"/>
            <a:endParaRPr lang="en-US" sz="2025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49556-D873-7347-9122-0A4260B41D4A}"/>
              </a:ext>
            </a:extLst>
          </p:cNvPr>
          <p:cNvSpPr txBox="1"/>
          <p:nvPr/>
        </p:nvSpPr>
        <p:spPr>
          <a:xfrm>
            <a:off x="5257800" y="6252569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Documents we would like to read…</a:t>
            </a:r>
          </a:p>
        </p:txBody>
      </p:sp>
      <p:sp>
        <p:nvSpPr>
          <p:cNvPr id="32" name="Rectangle: Rounded Corners 78">
            <a:extLst>
              <a:ext uri="{FF2B5EF4-FFF2-40B4-BE49-F238E27FC236}">
                <a16:creationId xmlns:a16="http://schemas.microsoft.com/office/drawing/2014/main" id="{C3488FC0-6304-6249-AC05-53E1BFAD2288}"/>
              </a:ext>
            </a:extLst>
          </p:cNvPr>
          <p:cNvSpPr/>
          <p:nvPr/>
        </p:nvSpPr>
        <p:spPr>
          <a:xfrm>
            <a:off x="8458200" y="7353301"/>
            <a:ext cx="4953000" cy="2728218"/>
          </a:xfrm>
          <a:prstGeom prst="roundRect">
            <a:avLst>
              <a:gd name="adj" fmla="val 3309"/>
            </a:avLst>
          </a:pr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Relevant Documentation from Stakeholders: To gather any documentation or requirements they might have related to the integration of our solution with their systems.</a:t>
            </a:r>
          </a:p>
          <a:p>
            <a:pPr algn="ctr"/>
            <a:endParaRPr lang="en-US" sz="2025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A46DE6-0BE2-F144-9FD0-A4AD7EDCF223}"/>
              </a:ext>
            </a:extLst>
          </p:cNvPr>
          <p:cNvSpPr txBox="1"/>
          <p:nvPr/>
        </p:nvSpPr>
        <p:spPr>
          <a:xfrm>
            <a:off x="7469619" y="6896295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Documents we would like to</a:t>
            </a:r>
            <a:endParaRPr lang="uk-UA" sz="1800" dirty="0">
              <a:solidFill>
                <a:schemeClr val="bg1"/>
              </a:solidFill>
            </a:endParaRPr>
          </a:p>
        </p:txBody>
      </p:sp>
      <p:sp>
        <p:nvSpPr>
          <p:cNvPr id="39" name="Rectangle: Rounded Corners 76">
            <a:extLst>
              <a:ext uri="{FF2B5EF4-FFF2-40B4-BE49-F238E27FC236}">
                <a16:creationId xmlns:a16="http://schemas.microsoft.com/office/drawing/2014/main" id="{81F7A08A-96D9-3940-86BF-F913EBF30FD8}"/>
              </a:ext>
            </a:extLst>
          </p:cNvPr>
          <p:cNvSpPr/>
          <p:nvPr/>
        </p:nvSpPr>
        <p:spPr>
          <a:xfrm>
            <a:off x="8458200" y="1075358"/>
            <a:ext cx="4953000" cy="5824959"/>
          </a:xfrm>
          <a:prstGeom prst="roundRect">
            <a:avLst>
              <a:gd name="adj" fmla="val 3309"/>
            </a:avLst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Major Alarm/Security Monitoring Providers: Engage with them to align our solution with their requirements and integration needs.</a:t>
            </a:r>
          </a:p>
          <a:p>
            <a:pPr algn="ctr"/>
            <a:endParaRPr lang="en-US" sz="2025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2B0775-263F-C741-A908-783D121C99CA}"/>
              </a:ext>
            </a:extLst>
          </p:cNvPr>
          <p:cNvSpPr txBox="1"/>
          <p:nvPr/>
        </p:nvSpPr>
        <p:spPr>
          <a:xfrm>
            <a:off x="9689161" y="446022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</a:rPr>
              <a:t>People we would like to interview…</a:t>
            </a:r>
          </a:p>
        </p:txBody>
      </p:sp>
      <p:sp>
        <p:nvSpPr>
          <p:cNvPr id="42" name="Rectangle: Rounded Corners 92">
            <a:extLst>
              <a:ext uri="{FF2B5EF4-FFF2-40B4-BE49-F238E27FC236}">
                <a16:creationId xmlns:a16="http://schemas.microsoft.com/office/drawing/2014/main" id="{559D1B18-99C9-0546-934F-52D2BF9A0DDD}"/>
              </a:ext>
            </a:extLst>
          </p:cNvPr>
          <p:cNvSpPr/>
          <p:nvPr/>
        </p:nvSpPr>
        <p:spPr>
          <a:xfrm>
            <a:off x="3041070" y="1098051"/>
            <a:ext cx="5340929" cy="5800849"/>
          </a:xfrm>
          <a:prstGeom prst="roundRect">
            <a:avLst>
              <a:gd name="adj" fmla="val 3309"/>
            </a:avLst>
          </a:prstGeom>
          <a:gradFill>
            <a:gsLst>
              <a:gs pos="100000">
                <a:schemeClr val="accent3"/>
              </a:gs>
              <a:gs pos="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Head of Consumer Distribution: To understand distribution channels and channel management requirements.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Head of Consumer Marketing: To gather insights on marketing strategies and consumer engagement.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Head of Consumer Buying Experience: To learn about the consumer's journey and expectations.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Head of Co-Marketing Partnerships: To discuss collaboration opportunities with major alarm/security monitoring providers.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Consumer Technical Support Manager: To understand support requirements and service delivery expectations.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Automated Robot Maintenance Manager: To gather insights on maintenance and upgrade processes.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F5178E-6844-EE4C-AA2A-832ED248CC3E}"/>
              </a:ext>
            </a:extLst>
          </p:cNvPr>
          <p:cNvSpPr txBox="1"/>
          <p:nvPr/>
        </p:nvSpPr>
        <p:spPr>
          <a:xfrm>
            <a:off x="3619500" y="442088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People we would like to interview….</a:t>
            </a:r>
            <a:endParaRPr lang="en-US" sz="1800" dirty="0">
              <a:solidFill>
                <a:schemeClr val="accent6"/>
              </a:solidFill>
            </a:endParaRP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7AD49178-30A6-4E5C-9093-F3402D806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9612845"/>
            <a:ext cx="2253018" cy="619958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E073AA3E-15DB-48CB-B672-8B5E9EA894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9" y="38100"/>
            <a:ext cx="2411970" cy="40792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A8433B3-F5A4-4912-A1EB-5A454DF7738E}"/>
              </a:ext>
            </a:extLst>
          </p:cNvPr>
          <p:cNvSpPr txBox="1"/>
          <p:nvPr/>
        </p:nvSpPr>
        <p:spPr>
          <a:xfrm flipH="1">
            <a:off x="3400442" y="5206"/>
            <a:ext cx="3414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Internal Stakeholders</a:t>
            </a:r>
            <a:endParaRPr lang="ru-RU" sz="2800" b="1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246BD8-F2DA-48AC-BACA-420645866DCC}"/>
              </a:ext>
            </a:extLst>
          </p:cNvPr>
          <p:cNvSpPr txBox="1"/>
          <p:nvPr/>
        </p:nvSpPr>
        <p:spPr>
          <a:xfrm flipH="1">
            <a:off x="9582131" y="5206"/>
            <a:ext cx="3414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External Stakeholders</a:t>
            </a:r>
            <a:endParaRPr lang="ru-RU" sz="2800" b="1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4B15D8-B6B4-4F06-90A6-99F2D1FE210D}"/>
              </a:ext>
            </a:extLst>
          </p:cNvPr>
          <p:cNvSpPr txBox="1"/>
          <p:nvPr/>
        </p:nvSpPr>
        <p:spPr>
          <a:xfrm>
            <a:off x="4686952" y="6881975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Document Requests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AEF619-D94D-45C2-ACA6-7647748F5B9B}"/>
              </a:ext>
            </a:extLst>
          </p:cNvPr>
          <p:cNvSpPr txBox="1"/>
          <p:nvPr/>
        </p:nvSpPr>
        <p:spPr>
          <a:xfrm>
            <a:off x="4673211" y="531108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Interview Requests</a:t>
            </a:r>
            <a:endParaRPr lang="uk-UA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28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ENARAL LAYOUTS">
  <a:themeElements>
    <a:clrScheme name="VIVID - Color 05">
      <a:dk1>
        <a:srgbClr val="171C30"/>
      </a:dk1>
      <a:lt1>
        <a:srgbClr val="FFFFFF"/>
      </a:lt1>
      <a:dk2>
        <a:srgbClr val="858591"/>
      </a:dk2>
      <a:lt2>
        <a:srgbClr val="F2F2F5"/>
      </a:lt2>
      <a:accent1>
        <a:srgbClr val="01D5FF"/>
      </a:accent1>
      <a:accent2>
        <a:srgbClr val="01B6FF"/>
      </a:accent2>
      <a:accent3>
        <a:srgbClr val="0198FF"/>
      </a:accent3>
      <a:accent4>
        <a:srgbClr val="017AFF"/>
      </a:accent4>
      <a:accent5>
        <a:srgbClr val="015CFF"/>
      </a:accent5>
      <a:accent6>
        <a:srgbClr val="013DFF"/>
      </a:accent6>
      <a:hlink>
        <a:srgbClr val="0198FF"/>
      </a:hlink>
      <a:folHlink>
        <a:srgbClr val="015C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10569</TotalTime>
  <Words>604</Words>
  <Application>Microsoft Office PowerPoint</Application>
  <PresentationFormat>Custom</PresentationFormat>
  <Paragraphs>98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Söhne</vt:lpstr>
      <vt:lpstr>Arial</vt:lpstr>
      <vt:lpstr>Arial Black</vt:lpstr>
      <vt:lpstr>Calibri</vt:lpstr>
      <vt:lpstr>Calibri Light</vt:lpstr>
      <vt:lpstr>Source Sans Pro</vt:lpstr>
      <vt:lpstr>GENARAL LAYOUTS</vt:lpstr>
      <vt:lpstr>PowerPoint Presentation</vt:lpstr>
      <vt:lpstr>PowerPoint Presentation</vt:lpstr>
      <vt:lpstr>Requirements Gathering - High Level Project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Oleksandr Zaikin</dc:creator>
  <cp:lastModifiedBy>Aishwarya Dhimole</cp:lastModifiedBy>
  <cp:revision>1113</cp:revision>
  <cp:lastPrinted>2021-06-11T22:02:08Z</cp:lastPrinted>
  <dcterms:created xsi:type="dcterms:W3CDTF">2019-10-17T21:41:43Z</dcterms:created>
  <dcterms:modified xsi:type="dcterms:W3CDTF">2023-08-02T09:27:01Z</dcterms:modified>
</cp:coreProperties>
</file>