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  <p:sldId id="263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562" y="-67"/>
      </p:cViewPr>
      <p:guideLst>
        <p:guide orient="horz" pos="162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 panose="020B0906030804020204"/>
                <a:ea typeface="Open Sans ExtraBold" panose="020B0906030804020204"/>
                <a:cs typeface="Open Sans ExtraBold" panose="020B0906030804020204"/>
                <a:sym typeface="Open Sans ExtraBold" panose="020B0906030804020204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 panose="020B0606030504020204"/>
                <a:ea typeface="Open Sans Light" panose="020B0606030504020204"/>
                <a:cs typeface="Open Sans Light" panose="020B0606030504020204"/>
                <a:sym typeface="Open Sans Light" panose="020B0606030504020204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 panose="020B0606030504020204"/>
                <a:ea typeface="Open Sans Light" panose="020B0606030504020204"/>
                <a:cs typeface="Open Sans Light" panose="020B0606030504020204"/>
                <a:sym typeface="Open Sans Light" panose="020B0606030504020204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3050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r>
              <a:t>Model Development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Age distributions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Job industry category.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Wealth segments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 sz="2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55143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New customers are more from the age group of </a:t>
            </a:r>
            <a:r>
              <a:rPr lang="en-IN" altLang="en-GB" sz="1400" b="1" dirty="0"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41</a:t>
            </a:r>
            <a:r>
              <a:rPr lang="en-GB" sz="1400" b="1" dirty="0"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-5</a:t>
            </a:r>
            <a:r>
              <a:rPr lang="en-IN" altLang="en-GB" sz="1400" b="1" dirty="0"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0</a:t>
            </a:r>
            <a:r>
              <a:rPr lang="en-IN" altLang="en-GB" sz="1400" dirty="0"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.</a:t>
            </a:r>
            <a:r>
              <a:rPr lang="en-GB" sz="1400" dirty="0"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 </a:t>
            </a:r>
            <a:endParaRPr lang="en-GB" sz="1400" dirty="0">
              <a:latin typeface="Comic Sans MS" panose="030F0702030302020204" pitchFamily="66" charset="0"/>
              <a:cs typeface="Comic Sans MS" panose="030F0702030302020204" pitchFamily="66" charset="0"/>
              <a:sym typeface="Open Sans" panose="020B0606030504020204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</a:pPr>
            <a:endParaRPr lang="en-GB" sz="1400" dirty="0">
              <a:latin typeface="Comic Sans MS" panose="030F0702030302020204" pitchFamily="66" charset="0"/>
              <a:cs typeface="Comic Sans MS" panose="030F0702030302020204" pitchFamily="66" charset="0"/>
              <a:sym typeface="Open Sans" panose="020B0606030504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Fewer customer are from </a:t>
            </a:r>
            <a:r>
              <a:rPr lang="en-IN" altLang="en-GB" sz="1400" dirty="0"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1</a:t>
            </a:r>
            <a:r>
              <a:rPr lang="en-GB" sz="1400" dirty="0"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0-</a:t>
            </a:r>
            <a:r>
              <a:rPr lang="en-IN" altLang="en-GB" sz="1400" dirty="0"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20</a:t>
            </a:r>
            <a:r>
              <a:rPr lang="en-GB" sz="1400" dirty="0"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  for obvious reasons.</a:t>
            </a:r>
            <a:endParaRPr sz="1400" dirty="0">
              <a:latin typeface="Comic Sans MS" panose="030F0702030302020204" pitchFamily="66" charset="0"/>
              <a:ea typeface="Open Sans" panose="020B0606030504020204"/>
              <a:cs typeface="Comic Sans MS" panose="030F0702030302020204" pitchFamily="66" charset="0"/>
              <a:sym typeface="Open Sans" panose="020B0606030504020204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</a:pP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dk1"/>
                </a:solidFill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Data shows age group</a:t>
            </a:r>
            <a:r>
              <a:rPr lang="en-GB" sz="1400" b="1" dirty="0">
                <a:solidFill>
                  <a:schemeClr val="dk1"/>
                </a:solidFill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 </a:t>
            </a:r>
            <a:r>
              <a:rPr lang="en-IN" sz="1400" b="1" dirty="0">
                <a:solidFill>
                  <a:schemeClr val="dk1"/>
                </a:solidFill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31</a:t>
            </a:r>
            <a:r>
              <a:rPr lang="en-GB" sz="1400" b="1" dirty="0">
                <a:solidFill>
                  <a:schemeClr val="dk1"/>
                </a:solidFill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-</a:t>
            </a:r>
            <a:r>
              <a:rPr lang="en-IN" altLang="en-GB" sz="1400" b="1" dirty="0">
                <a:solidFill>
                  <a:schemeClr val="dk1"/>
                </a:solidFill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40</a:t>
            </a:r>
            <a:r>
              <a:rPr lang="en-GB" sz="1400" dirty="0">
                <a:solidFill>
                  <a:schemeClr val="dk1"/>
                </a:solidFill>
                <a:latin typeface="Comic Sans MS" panose="030F0702030302020204" pitchFamily="66" charset="0"/>
                <a:cs typeface="Comic Sans MS" panose="030F0702030302020204" pitchFamily="66" charset="0"/>
                <a:sym typeface="Open Sans" panose="020B0606030504020204"/>
              </a:rPr>
              <a:t> has high count in terms of bike purchased in last 3 years with a slightly greater female ratio.</a:t>
            </a:r>
            <a:r>
              <a:rPr lang="en-GB" sz="1400" dirty="0">
                <a:solidFill>
                  <a:schemeClr val="dk1"/>
                </a:solidFill>
                <a:sym typeface="Open Sans" panose="020B0606030504020204"/>
              </a:rPr>
              <a:t> </a:t>
            </a:r>
            <a:endParaRPr sz="14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  <a:sym typeface="Arial" panose="020B0604020202020204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</a:pPr>
            <a:endParaRPr lang="en-US" sz="1400" dirty="0">
              <a:latin typeface="Comic Sans MS" panose="030F0702030302020204" pitchFamily="66" charset="0"/>
              <a:sym typeface="Arial" panose="020B0604020202020204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6" name="Picture 5" descr="age bi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2800350"/>
            <a:ext cx="4631690" cy="2294255"/>
          </a:xfrm>
          <a:prstGeom prst="rect">
            <a:avLst/>
          </a:prstGeom>
        </p:spPr>
      </p:pic>
      <p:pic>
        <p:nvPicPr>
          <p:cNvPr id="7" name="Picture 6" descr="age coun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884555"/>
            <a:ext cx="4688840" cy="17614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As we can see, our new customers mostly Female with 50.6% purchases with total of 25,212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Male contributed to 47.7% purchases with 23,765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2" name="Picture 1" descr="gender wi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1200150"/>
            <a:ext cx="4431030" cy="35420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240" y="-19685"/>
            <a:ext cx="9191625" cy="68453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Job industry 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category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Manufacturing 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customers are still on top 2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 rest industries is still same </a:t>
            </a:r>
            <a:endParaRPr lang="en-US" sz="1400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</a:t>
            </a: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After that, we should focus on High Net Customer. </a:t>
            </a:r>
            <a:endParaRPr lang="en-US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 descr="bike rel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4975" y="692785"/>
            <a:ext cx="4749165" cy="2125345"/>
          </a:xfrm>
          <a:prstGeom prst="rect">
            <a:avLst/>
          </a:prstGeom>
        </p:spPr>
      </p:pic>
      <p:pic>
        <p:nvPicPr>
          <p:cNvPr id="4" name="Picture 3" descr="n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953385"/>
            <a:ext cx="4777105" cy="21355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Numbers of cars owned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anose="030F0702030302020204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2" name="Picture 1" descr="car ownersh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4975" y="895350"/>
            <a:ext cx="4718050" cy="42176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 Development </a:t>
            </a:r>
            <a:endParaRPr lang="en-GB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Shape 115"/>
          <p:cNvSpPr/>
          <p:nvPr/>
        </p:nvSpPr>
        <p:spPr>
          <a:xfrm>
            <a:off x="380920" y="97153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</a:lstStyle>
          <a:p>
            <a:r>
              <a:rPr lang="en-GB">
                <a:solidFill>
                  <a:srgbClr val="073763"/>
                </a:solidFill>
                <a:latin typeface="Comic Sans MS" panose="030F0702030302020204" pitchFamily="66" charset="0"/>
                <a:ea typeface="Lora"/>
                <a:cs typeface="Comic Sans MS" panose="030F0702030302020204" pitchFamily="66" charset="0"/>
                <a:sym typeface="Lora"/>
              </a:rPr>
              <a:t>CUSTOMER CLASSIFICATION – </a:t>
            </a:r>
            <a:r>
              <a:rPr lang="en-GB" i="1">
                <a:solidFill>
                  <a:srgbClr val="073763"/>
                </a:solidFill>
                <a:latin typeface="Comic Sans MS" panose="030F0702030302020204" pitchFamily="66" charset="0"/>
                <a:ea typeface="Lora"/>
                <a:cs typeface="Comic Sans MS" panose="030F0702030302020204" pitchFamily="66" charset="0"/>
                <a:sym typeface="Lora"/>
              </a:rPr>
              <a:t>Targeting High Value Customers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2" name="Text Box 1"/>
          <p:cNvSpPr txBox="1"/>
          <p:nvPr/>
        </p:nvSpPr>
        <p:spPr>
          <a:xfrm>
            <a:off x="1028065" y="1657350"/>
            <a:ext cx="708787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GB" b="1">
                <a:solidFill>
                  <a:srgbClr val="073763"/>
                </a:solidFill>
                <a:latin typeface="Cinzel Black" panose="00000A00000000000000" charset="0"/>
                <a:ea typeface="Open Sans" panose="020B0606030504020204"/>
                <a:cs typeface="Cinzel Black" panose="00000A00000000000000" charset="0"/>
                <a:sym typeface="Open Sans" panose="020B0606030504020204"/>
              </a:rPr>
              <a:t>The following are the high-value clients to target from the new list :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inzel Black" panose="00000A00000000000000" charset="0"/>
              <a:ea typeface="+mn-ea"/>
              <a:cs typeface="Cinzel Black" panose="00000A00000000000000" charset="0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1600" y="2190750"/>
            <a:ext cx="5647690" cy="1598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latin typeface="Comic Sans MS" panose="030F0702030302020204" pitchFamily="66" charset="0"/>
                <a:ea typeface="Open Sans" panose="020B0606030504020204"/>
                <a:cs typeface="Comic Sans MS" panose="030F0702030302020204" pitchFamily="66" charset="0"/>
                <a:sym typeface="Open Sans" panose="020B0606030504020204"/>
              </a:rPr>
              <a:t>Aged between </a:t>
            </a:r>
            <a:r>
              <a:rPr lang="en-IN" altLang="en-GB">
                <a:solidFill>
                  <a:schemeClr val="dk1"/>
                </a:solidFill>
                <a:latin typeface="Comic Sans MS" panose="030F0702030302020204" pitchFamily="66" charset="0"/>
                <a:ea typeface="Open Sans" panose="020B0606030504020204"/>
                <a:cs typeface="Comic Sans MS" panose="030F0702030302020204" pitchFamily="66" charset="0"/>
                <a:sym typeface="Open Sans" panose="020B0606030504020204"/>
              </a:rPr>
              <a:t>31</a:t>
            </a:r>
            <a:r>
              <a:rPr lang="en-GB">
                <a:solidFill>
                  <a:schemeClr val="dk1"/>
                </a:solidFill>
                <a:latin typeface="Comic Sans MS" panose="030F0702030302020204" pitchFamily="66" charset="0"/>
                <a:ea typeface="Open Sans" panose="020B0606030504020204"/>
                <a:cs typeface="Comic Sans MS" panose="030F0702030302020204" pitchFamily="66" charset="0"/>
                <a:sym typeface="Open Sans" panose="020B0606030504020204"/>
              </a:rPr>
              <a:t> – </a:t>
            </a:r>
            <a:r>
              <a:rPr lang="en-IN" altLang="en-GB">
                <a:solidFill>
                  <a:schemeClr val="dk1"/>
                </a:solidFill>
                <a:latin typeface="Comic Sans MS" panose="030F0702030302020204" pitchFamily="66" charset="0"/>
                <a:ea typeface="Open Sans" panose="020B0606030504020204"/>
                <a:cs typeface="Comic Sans MS" panose="030F0702030302020204" pitchFamily="66" charset="0"/>
                <a:sym typeface="Open Sans" panose="020B0606030504020204"/>
              </a:rPr>
              <a:t>4</a:t>
            </a:r>
            <a:r>
              <a:rPr lang="en-GB">
                <a:solidFill>
                  <a:schemeClr val="dk1"/>
                </a:solidFill>
                <a:latin typeface="Comic Sans MS" panose="030F0702030302020204" pitchFamily="66" charset="0"/>
                <a:ea typeface="Open Sans" panose="020B0606030504020204"/>
                <a:cs typeface="Comic Sans MS" panose="030F0702030302020204" pitchFamily="66" charset="0"/>
                <a:sym typeface="Open Sans" panose="020B0606030504020204"/>
              </a:rPr>
              <a:t>0</a:t>
            </a:r>
            <a:r>
              <a:rPr lang="en-IN" altLang="en-GB">
                <a:solidFill>
                  <a:schemeClr val="dk1"/>
                </a:solidFill>
                <a:latin typeface="Comic Sans MS" panose="030F0702030302020204" pitchFamily="66" charset="0"/>
                <a:ea typeface="Open Sans" panose="020B0606030504020204"/>
                <a:cs typeface="Comic Sans MS" panose="030F0702030302020204" pitchFamily="66" charset="0"/>
                <a:sym typeface="Open Sans" panose="020B0606030504020204"/>
              </a:rPr>
              <a:t>.</a:t>
            </a:r>
            <a:endParaRPr lang="en-GB">
              <a:solidFill>
                <a:schemeClr val="dk1"/>
              </a:solidFill>
              <a:latin typeface="Comic Sans MS" panose="030F0702030302020204" pitchFamily="66" charset="0"/>
              <a:ea typeface="Open Sans" panose="020B0606030504020204"/>
              <a:cs typeface="Comic Sans MS" panose="030F0702030302020204" pitchFamily="66" charset="0"/>
              <a:sym typeface="Open Sans" panose="020B0606030504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latin typeface="Comic Sans MS" panose="030F0702030302020204" pitchFamily="66" charset="0"/>
                <a:ea typeface="Open Sans" panose="020B0606030504020204"/>
                <a:cs typeface="Comic Sans MS" panose="030F0702030302020204" pitchFamily="66" charset="0"/>
                <a:sym typeface="Open Sans" panose="020B0606030504020204"/>
              </a:rPr>
              <a:t>Most of the high value customers are female compared to male</a:t>
            </a:r>
            <a:r>
              <a:rPr lang="en-IN" altLang="en-GB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.</a:t>
            </a:r>
            <a:endParaRPr lang="en-GB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latin typeface="Comic Sans MS" panose="030F0702030302020204" pitchFamily="66" charset="0"/>
                <a:ea typeface="Open Sans" panose="020B0606030504020204"/>
                <a:cs typeface="Comic Sans MS" panose="030F0702030302020204" pitchFamily="66" charset="0"/>
                <a:sym typeface="Open Sans" panose="020B0606030504020204"/>
              </a:rPr>
              <a:t>Working in Financial Service, Manufacturing and Health</a:t>
            </a:r>
            <a:r>
              <a:rPr lang="en-IN" altLang="en-GB">
                <a:solidFill>
                  <a:schemeClr val="dk1"/>
                </a:solidFill>
                <a:latin typeface="Comic Sans MS" panose="030F0702030302020204" pitchFamily="66" charset="0"/>
                <a:ea typeface="Open Sans" panose="020B0606030504020204"/>
                <a:cs typeface="Comic Sans MS" panose="030F0702030302020204" pitchFamily="66" charset="0"/>
                <a:sym typeface="Open Sans" panose="020B0606030504020204"/>
              </a:rPr>
              <a:t>.</a:t>
            </a:r>
            <a:endParaRPr lang="en-IN" altLang="en-GB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IN" altLang="en-GB" sz="1400" b="0" i="0" u="none" strike="noStrike" cap="none" spc="0" normalizeH="0" baseline="0">
              <a:ln>
                <a:noFill/>
              </a:ln>
              <a:solidFill>
                <a:schemeClr val="dk1"/>
              </a:solidFill>
              <a:effectLst/>
              <a:uFillTx/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dk1"/>
                </a:solidFill>
                <a:latin typeface="Comic Sans MS" panose="030F0702030302020204" pitchFamily="66" charset="0"/>
                <a:ea typeface="Open Sans" panose="020B0606030504020204"/>
                <a:cs typeface="Comic Sans MS" panose="030F0702030302020204" pitchFamily="66" charset="0"/>
                <a:sym typeface="Open Sans" panose="020B0606030504020204"/>
              </a:rPr>
              <a:t>Who are currently living in New South Wales and Victoria</a:t>
            </a:r>
            <a:r>
              <a:rPr lang="en-IN" altLang="en-GB">
                <a:solidFill>
                  <a:schemeClr val="dk1"/>
                </a:solidFill>
                <a:latin typeface="Comic Sans MS" panose="030F0702030302020204" pitchFamily="66" charset="0"/>
                <a:ea typeface="Open Sans" panose="020B0606030504020204"/>
                <a:cs typeface="Comic Sans MS" panose="030F0702030302020204" pitchFamily="66" charset="0"/>
                <a:sym typeface="Open Sans" panose="020B0606030504020204"/>
              </a:rPr>
              <a:t>.</a:t>
            </a:r>
            <a:endParaRPr kumimoji="0" lang="en-IN" altLang="en-GB" sz="1400" b="0" i="0" u="none" strike="noStrike" cap="none" spc="0" normalizeH="0" baseline="0">
              <a:ln>
                <a:noFill/>
              </a:ln>
              <a:solidFill>
                <a:schemeClr val="dk1"/>
              </a:solidFill>
              <a:effectLst/>
              <a:uFillTx/>
              <a:latin typeface="Comic Sans MS" panose="030F0702030302020204" pitchFamily="66" charset="0"/>
              <a:ea typeface="Open Sans" panose="020B0606030504020204"/>
              <a:cs typeface="Comic Sans MS" panose="030F0702030302020204" pitchFamily="66" charset="0"/>
              <a:sym typeface="Open Sans" panose="020B0606030504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" y="2799715"/>
            <a:ext cx="105537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9652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 panose="020B0606030504020204"/>
              <a:buChar char="❑"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chemeClr val="dk1"/>
              </a:solidFill>
              <a:effectLst/>
              <a:uFillTx/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9652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 panose="020B0606030504020204"/>
              <a:buChar char="❑"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chemeClr val="dk1"/>
              </a:solidFill>
              <a:effectLst/>
              <a:uFillTx/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00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 panose="020B0906030804020204"/>
                <a:ea typeface="Open Sans ExtraBold" panose="020B0906030804020204"/>
                <a:cs typeface="Open Sans ExtraBold" panose="020B0906030804020204"/>
                <a:sym typeface="Open Sans ExtraBold" panose="020B0906030804020204"/>
              </a:defRPr>
            </a:lvl1pPr>
          </a:lstStyle>
          <a:p>
            <a:r>
              <a:rPr lang="en-IN"/>
              <a:t>THANK YOU!</a:t>
            </a:r>
            <a:endParaRPr lang="en-IN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3525</Words>
  <Application>WPS Presentation</Application>
  <PresentationFormat>On-screen Show (16:9)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Arial</vt:lpstr>
      <vt:lpstr>Open Sans ExtraBold</vt:lpstr>
      <vt:lpstr>Yu Gothic UI Semibold</vt:lpstr>
      <vt:lpstr>Open Sans Light</vt:lpstr>
      <vt:lpstr>Segoe Print</vt:lpstr>
      <vt:lpstr>Calibri</vt:lpstr>
      <vt:lpstr>Open Sans</vt:lpstr>
      <vt:lpstr>Comic Sans MS</vt:lpstr>
      <vt:lpstr>Times New Roman</vt:lpstr>
      <vt:lpstr>Lora</vt:lpstr>
      <vt:lpstr>Euphorigenic</vt:lpstr>
      <vt:lpstr>Microsoft YaHei</vt:lpstr>
      <vt:lpstr>Arial Unicode MS</vt:lpstr>
      <vt:lpstr>Cinzel Black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hp</cp:lastModifiedBy>
  <cp:revision>9</cp:revision>
  <dcterms:created xsi:type="dcterms:W3CDTF">2023-07-16T05:07:00Z</dcterms:created>
  <dcterms:modified xsi:type="dcterms:W3CDTF">2023-07-16T08:09:54Z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9C980727F6A3458FA4AAB805BF27DB73</vt:lpwstr>
  </property>
  <property fmtid="{D5CDD505-2E9C-101B-9397-08002B2CF9AE}" pid="3" name="KSOProductBuildVer">
    <vt:lpwstr>1033-11.2.0.11537</vt:lpwstr>
  </property>
</Properties>
</file>