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4.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p:spPr>
      </p:sp>
      <p:sp>
        <p:nvSpPr>
          <p:cNvPr id="3" name="Shape 1"/>
          <p:cNvSpPr/>
          <p:nvPr/>
        </p:nvSpPr>
        <p:spPr>
          <a:xfrm>
            <a:off x="0" y="0"/>
            <a:ext cx="14630400" cy="8229600"/>
          </a:xfrm>
          <a:prstGeom prst="rect">
            <a:avLst/>
          </a:prstGeom>
          <a:solidFill>
            <a:srgbClr val="252833"/>
          </a:solidFill>
        </p:spPr>
      </p:sp>
      <p:sp>
        <p:nvSpPr>
          <p:cNvPr id="4" name="Text 2"/>
          <p:cNvSpPr/>
          <p:nvPr/>
        </p:nvSpPr>
        <p:spPr>
          <a:xfrm>
            <a:off x="885230" y="2143601"/>
            <a:ext cx="12859941" cy="1534477"/>
          </a:xfrm>
          <a:prstGeom prst="rect">
            <a:avLst/>
          </a:prstGeom>
          <a:noFill/>
        </p:spPr>
        <p:txBody>
          <a:bodyPr wrap="square" rtlCol="0" anchor="t"/>
          <a:lstStyle/>
          <a:p>
            <a:pPr marL="0" indent="0">
              <a:lnSpc>
                <a:spcPts val="6040"/>
              </a:lnSpc>
              <a:buNone/>
            </a:pPr>
            <a:r>
              <a:rPr lang="en-US" sz="4645" b="1" dirty="0">
                <a:solidFill>
                  <a:srgbClr val="6EB9FC"/>
                </a:solidFill>
                <a:latin typeface="Cinzel Black" panose="00000A00000000000000" charset="0"/>
                <a:ea typeface="Lora" pitchFamily="34" charset="-122"/>
                <a:cs typeface="Cinzel Black" panose="00000A00000000000000" charset="0"/>
              </a:rPr>
              <a:t>Building a Sales Dashboard in Power BI for Superstore Dataset</a:t>
            </a:r>
            <a:endParaRPr lang="en-US" sz="4645" dirty="0">
              <a:latin typeface="Cinzel Black" panose="00000A00000000000000" charset="0"/>
              <a:cs typeface="Cinzel Black" panose="00000A00000000000000" charset="0"/>
            </a:endParaRPr>
          </a:p>
        </p:txBody>
      </p:sp>
      <p:sp>
        <p:nvSpPr>
          <p:cNvPr id="5" name="Text 3"/>
          <p:cNvSpPr/>
          <p:nvPr/>
        </p:nvSpPr>
        <p:spPr>
          <a:xfrm>
            <a:off x="885230" y="4032171"/>
            <a:ext cx="4533900" cy="613767"/>
          </a:xfrm>
          <a:prstGeom prst="rect">
            <a:avLst/>
          </a:prstGeom>
          <a:noFill/>
        </p:spPr>
        <p:txBody>
          <a:bodyPr wrap="none" rtlCol="0" anchor="t"/>
          <a:lstStyle/>
          <a:p>
            <a:pPr marL="0" indent="0">
              <a:lnSpc>
                <a:spcPts val="4835"/>
              </a:lnSpc>
              <a:buNone/>
            </a:pPr>
            <a:r>
              <a:rPr lang="en-US" sz="3720" b="1" dirty="0">
                <a:solidFill>
                  <a:srgbClr val="6EB9FC"/>
                </a:solidFill>
                <a:latin typeface="Cinzel Black" panose="00000A00000000000000" charset="0"/>
                <a:ea typeface="Lora" pitchFamily="34" charset="-122"/>
                <a:cs typeface="Cinzel Black" panose="00000A00000000000000" charset="0"/>
              </a:rPr>
              <a:t>Project Description:</a:t>
            </a:r>
            <a:endParaRPr lang="en-US" sz="3720" dirty="0">
              <a:latin typeface="Cinzel Black" panose="00000A00000000000000" charset="0"/>
              <a:cs typeface="Cinzel Black" panose="00000A00000000000000" charset="0"/>
            </a:endParaRPr>
          </a:p>
        </p:txBody>
      </p:sp>
      <p:sp>
        <p:nvSpPr>
          <p:cNvPr id="6" name="Text 4"/>
          <p:cNvSpPr/>
          <p:nvPr/>
        </p:nvSpPr>
        <p:spPr>
          <a:xfrm>
            <a:off x="885230" y="5000030"/>
            <a:ext cx="12859941" cy="424934"/>
          </a:xfrm>
          <a:prstGeom prst="rect">
            <a:avLst/>
          </a:prstGeom>
          <a:noFill/>
        </p:spPr>
        <p:txBody>
          <a:bodyPr wrap="none" rtlCol="0" anchor="t"/>
          <a:lstStyle/>
          <a:p>
            <a:pPr marL="0" indent="0">
              <a:lnSpc>
                <a:spcPts val="3345"/>
              </a:lnSpc>
              <a:buNone/>
            </a:pPr>
            <a:r>
              <a:rPr lang="en-US" sz="1860" dirty="0">
                <a:solidFill>
                  <a:srgbClr val="D6E5EF"/>
                </a:solidFill>
                <a:latin typeface="Source Sans Pro" pitchFamily="34" charset="0"/>
                <a:ea typeface="Source Sans Pro" pitchFamily="34" charset="-122"/>
                <a:cs typeface="Source Sans Pro" pitchFamily="34" charset="-120"/>
              </a:rPr>
              <a:t>The project involves creating a dashboard using Power BI to visualize and analyze sales data for the Superstore Sales dataset.</a:t>
            </a:r>
            <a:endParaRPr lang="en-US" sz="1860" dirty="0"/>
          </a:p>
        </p:txBody>
      </p:sp>
      <p:sp>
        <p:nvSpPr>
          <p:cNvPr id="7" name="Shape 5"/>
          <p:cNvSpPr/>
          <p:nvPr/>
        </p:nvSpPr>
        <p:spPr>
          <a:xfrm>
            <a:off x="885230" y="5660946"/>
            <a:ext cx="377666" cy="377666"/>
          </a:xfrm>
          <a:prstGeom prst="roundRect">
            <a:avLst>
              <a:gd name="adj" fmla="val 24209449"/>
            </a:avLst>
          </a:prstGeom>
          <a:noFill/>
          <a:ln w="7620">
            <a:solidFill>
              <a:srgbClr val="FFFFFF"/>
            </a:solidFill>
            <a:prstDash val="solid"/>
          </a:ln>
        </p:spPr>
      </p:sp>
      <p:sp>
        <p:nvSpPr>
          <p:cNvPr id="9" name="Text 6"/>
          <p:cNvSpPr/>
          <p:nvPr/>
        </p:nvSpPr>
        <p:spPr>
          <a:xfrm>
            <a:off x="1380887" y="5666780"/>
            <a:ext cx="1501140" cy="413147"/>
          </a:xfrm>
          <a:prstGeom prst="rect">
            <a:avLst/>
          </a:prstGeom>
          <a:noFill/>
        </p:spPr>
        <p:txBody>
          <a:bodyPr wrap="none" rtlCol="0" anchor="t"/>
          <a:lstStyle/>
          <a:p>
            <a:pPr marL="0" indent="0" algn="l">
              <a:lnSpc>
                <a:spcPts val="3255"/>
              </a:lnSpc>
              <a:buNone/>
            </a:pPr>
            <a:r>
              <a:rPr lang="en-US" sz="2325" b="1" dirty="0">
                <a:solidFill>
                  <a:srgbClr val="D6E5EF"/>
                </a:solidFill>
                <a:latin typeface="Source Sans Pro" pitchFamily="34" charset="0"/>
                <a:ea typeface="Source Sans Pro" pitchFamily="34" charset="-122"/>
                <a:cs typeface="Source Sans Pro" pitchFamily="34" charset="-120"/>
              </a:rPr>
              <a:t>by </a:t>
            </a:r>
            <a:r>
              <a:rPr lang="en-IN" altLang="en-US" sz="2325" b="1" dirty="0">
                <a:solidFill>
                  <a:srgbClr val="D6E5EF"/>
                </a:solidFill>
                <a:latin typeface="Source Sans Pro" pitchFamily="34" charset="0"/>
                <a:ea typeface="Source Sans Pro" pitchFamily="34" charset="-122"/>
                <a:cs typeface="Source Sans Pro" pitchFamily="34" charset="-120"/>
              </a:rPr>
              <a:t>DataAsh21</a:t>
            </a:r>
            <a:endParaRPr lang="en-IN" altLang="en-US" sz="2325" b="1" dirty="0">
              <a:solidFill>
                <a:srgbClr val="D6E5EF"/>
              </a:solidFill>
              <a:latin typeface="Source Sans Pro" pitchFamily="34" charset="0"/>
              <a:ea typeface="Source Sans Pro" pitchFamily="34" charset="-122"/>
              <a:cs typeface="Source Sans Pro" pitchFamily="34" charset="-12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p:spPr>
      </p:sp>
      <p:sp>
        <p:nvSpPr>
          <p:cNvPr id="3" name="Shape 1"/>
          <p:cNvSpPr/>
          <p:nvPr/>
        </p:nvSpPr>
        <p:spPr>
          <a:xfrm>
            <a:off x="0" y="0"/>
            <a:ext cx="14630400" cy="8229600"/>
          </a:xfrm>
          <a:prstGeom prst="rect">
            <a:avLst/>
          </a:prstGeom>
          <a:solidFill>
            <a:srgbClr val="252833"/>
          </a:solidFill>
        </p:spPr>
      </p:sp>
      <p:sp>
        <p:nvSpPr>
          <p:cNvPr id="4" name="Shape 2"/>
          <p:cNvSpPr/>
          <p:nvPr/>
        </p:nvSpPr>
        <p:spPr>
          <a:xfrm>
            <a:off x="885230" y="2061091"/>
            <a:ext cx="6311979" cy="4107299"/>
          </a:xfrm>
          <a:prstGeom prst="roundRect">
            <a:avLst>
              <a:gd name="adj" fmla="val 1724"/>
            </a:avLst>
          </a:prstGeom>
          <a:solidFill>
            <a:srgbClr val="2F3343"/>
          </a:solidFill>
        </p:spPr>
      </p:sp>
      <p:sp>
        <p:nvSpPr>
          <p:cNvPr id="5" name="Text 3"/>
          <p:cNvSpPr/>
          <p:nvPr/>
        </p:nvSpPr>
        <p:spPr>
          <a:xfrm>
            <a:off x="1121212" y="2297073"/>
            <a:ext cx="3777377" cy="613767"/>
          </a:xfrm>
          <a:prstGeom prst="rect">
            <a:avLst/>
          </a:prstGeom>
          <a:noFill/>
        </p:spPr>
        <p:txBody>
          <a:bodyPr wrap="none" rtlCol="0" anchor="t"/>
          <a:lstStyle/>
          <a:p>
            <a:pPr marL="0" indent="0">
              <a:lnSpc>
                <a:spcPts val="4835"/>
              </a:lnSpc>
              <a:buNone/>
            </a:pPr>
            <a:r>
              <a:rPr lang="en-US" sz="3720" b="1" dirty="0">
                <a:solidFill>
                  <a:srgbClr val="6EB9FC"/>
                </a:solidFill>
                <a:latin typeface="Cinzel Black" panose="00000A00000000000000" charset="0"/>
                <a:ea typeface="Lora" pitchFamily="34" charset="-122"/>
                <a:cs typeface="Cinzel Black" panose="00000A00000000000000" charset="0"/>
              </a:rPr>
              <a:t>Custom Slicer:</a:t>
            </a:r>
            <a:endParaRPr lang="en-US" sz="3720" dirty="0">
              <a:latin typeface="Cinzel Black" panose="00000A00000000000000" charset="0"/>
              <a:cs typeface="Cinzel Black" panose="00000A00000000000000" charset="0"/>
            </a:endParaRPr>
          </a:p>
        </p:txBody>
      </p:sp>
      <p:sp>
        <p:nvSpPr>
          <p:cNvPr id="6" name="Text 4"/>
          <p:cNvSpPr/>
          <p:nvPr/>
        </p:nvSpPr>
        <p:spPr>
          <a:xfrm>
            <a:off x="1121212" y="3146822"/>
            <a:ext cx="5840016" cy="1274802"/>
          </a:xfrm>
          <a:prstGeom prst="rect">
            <a:avLst/>
          </a:prstGeom>
          <a:noFill/>
        </p:spPr>
        <p:txBody>
          <a:bodyPr wrap="square" rtlCol="0" anchor="t"/>
          <a:lstStyle/>
          <a:p>
            <a:pPr marL="0" indent="0">
              <a:lnSpc>
                <a:spcPts val="3345"/>
              </a:lnSpc>
              <a:buNone/>
            </a:pPr>
            <a:r>
              <a:rPr lang="en-US" sz="1860" dirty="0">
                <a:solidFill>
                  <a:srgbClr val="D6E5EF"/>
                </a:solidFill>
                <a:latin typeface="Source Sans Pro" pitchFamily="34" charset="0"/>
                <a:ea typeface="Source Sans Pro" pitchFamily="34" charset="-122"/>
                <a:cs typeface="Source Sans Pro" pitchFamily="34" charset="-120"/>
              </a:rPr>
              <a:t>In this project, I also created a custom slicer filter on the manager page. This slicer filter allows users to see the performance of managers by city and country.</a:t>
            </a:r>
            <a:endParaRPr lang="en-US" sz="1860" dirty="0"/>
          </a:p>
        </p:txBody>
      </p:sp>
      <p:sp>
        <p:nvSpPr>
          <p:cNvPr id="7" name="Text 5"/>
          <p:cNvSpPr/>
          <p:nvPr/>
        </p:nvSpPr>
        <p:spPr>
          <a:xfrm>
            <a:off x="1121212" y="4657606"/>
            <a:ext cx="5840016" cy="1274802"/>
          </a:xfrm>
          <a:prstGeom prst="rect">
            <a:avLst/>
          </a:prstGeom>
          <a:noFill/>
        </p:spPr>
        <p:txBody>
          <a:bodyPr wrap="square" rtlCol="0" anchor="t"/>
          <a:lstStyle/>
          <a:p>
            <a:pPr marL="0" indent="0">
              <a:lnSpc>
                <a:spcPts val="3345"/>
              </a:lnSpc>
              <a:buNone/>
            </a:pPr>
            <a:r>
              <a:rPr lang="en-US" sz="1860" dirty="0">
                <a:solidFill>
                  <a:srgbClr val="D6E5EF"/>
                </a:solidFill>
                <a:latin typeface="Source Sans Pro" pitchFamily="34" charset="0"/>
                <a:ea typeface="Source Sans Pro" pitchFamily="34" charset="-122"/>
                <a:cs typeface="Source Sans Pro" pitchFamily="34" charset="-120"/>
              </a:rPr>
              <a:t>To make the slicer filter user-friendly, I created a button with the help of a bookmark that shows all filter options to customers.</a:t>
            </a:r>
            <a:endParaRPr lang="en-US" sz="1860" dirty="0"/>
          </a:p>
        </p:txBody>
      </p:sp>
      <p:sp>
        <p:nvSpPr>
          <p:cNvPr id="8" name="Shape 6"/>
          <p:cNvSpPr/>
          <p:nvPr/>
        </p:nvSpPr>
        <p:spPr>
          <a:xfrm>
            <a:off x="7433191" y="2061091"/>
            <a:ext cx="6311979" cy="4107299"/>
          </a:xfrm>
          <a:prstGeom prst="roundRect">
            <a:avLst>
              <a:gd name="adj" fmla="val 1724"/>
            </a:avLst>
          </a:prstGeom>
          <a:solidFill>
            <a:srgbClr val="2F3343"/>
          </a:solidFill>
        </p:spPr>
      </p:sp>
      <p:sp>
        <p:nvSpPr>
          <p:cNvPr id="9" name="Text 7"/>
          <p:cNvSpPr/>
          <p:nvPr/>
        </p:nvSpPr>
        <p:spPr>
          <a:xfrm>
            <a:off x="7669173" y="2297073"/>
            <a:ext cx="3777377" cy="613767"/>
          </a:xfrm>
          <a:prstGeom prst="rect">
            <a:avLst/>
          </a:prstGeom>
          <a:noFill/>
        </p:spPr>
        <p:txBody>
          <a:bodyPr wrap="none" rtlCol="0" anchor="t"/>
          <a:lstStyle/>
          <a:p>
            <a:pPr marL="0" indent="0">
              <a:lnSpc>
                <a:spcPts val="4835"/>
              </a:lnSpc>
              <a:buNone/>
            </a:pPr>
            <a:r>
              <a:rPr lang="en-US" sz="3720" b="1" dirty="0">
                <a:solidFill>
                  <a:srgbClr val="6EB9FC"/>
                </a:solidFill>
                <a:latin typeface="Cinzel Black" panose="00000A00000000000000" charset="0"/>
                <a:ea typeface="Lora" pitchFamily="34" charset="-122"/>
                <a:cs typeface="Cinzel Black" panose="00000A00000000000000" charset="0"/>
              </a:rPr>
              <a:t>Page Navigator:</a:t>
            </a:r>
            <a:endParaRPr lang="en-US" sz="3720" b="1" dirty="0">
              <a:solidFill>
                <a:srgbClr val="6EB9FC"/>
              </a:solidFill>
              <a:latin typeface="Cinzel Black" panose="00000A00000000000000" charset="0"/>
              <a:ea typeface="Lora" pitchFamily="34" charset="-122"/>
              <a:cs typeface="Cinzel Black" panose="00000A00000000000000" charset="0"/>
            </a:endParaRPr>
          </a:p>
        </p:txBody>
      </p:sp>
      <p:sp>
        <p:nvSpPr>
          <p:cNvPr id="10" name="Text 8"/>
          <p:cNvSpPr/>
          <p:nvPr/>
        </p:nvSpPr>
        <p:spPr>
          <a:xfrm>
            <a:off x="7669173" y="3146822"/>
            <a:ext cx="5840016" cy="849868"/>
          </a:xfrm>
          <a:prstGeom prst="rect">
            <a:avLst/>
          </a:prstGeom>
          <a:noFill/>
        </p:spPr>
        <p:txBody>
          <a:bodyPr wrap="square" rtlCol="0" anchor="t"/>
          <a:lstStyle/>
          <a:p>
            <a:pPr marL="0" indent="0">
              <a:lnSpc>
                <a:spcPts val="3345"/>
              </a:lnSpc>
              <a:buNone/>
            </a:pPr>
            <a:r>
              <a:rPr lang="en-US" sz="1860" dirty="0">
                <a:solidFill>
                  <a:srgbClr val="D6E5EF"/>
                </a:solidFill>
                <a:latin typeface="Source Sans Pro" pitchFamily="34" charset="0"/>
                <a:ea typeface="Source Sans Pro" pitchFamily="34" charset="-122"/>
                <a:cs typeface="Source Sans Pro" pitchFamily="34" charset="-120"/>
              </a:rPr>
              <a:t>To make navigation between pages easier, I used the page navigator feature in Power BI.</a:t>
            </a:r>
            <a:endParaRPr lang="en-US" sz="1860" dirty="0"/>
          </a:p>
        </p:txBody>
      </p:sp>
      <p:sp>
        <p:nvSpPr>
          <p:cNvPr id="11" name="Text 9"/>
          <p:cNvSpPr/>
          <p:nvPr/>
        </p:nvSpPr>
        <p:spPr>
          <a:xfrm>
            <a:off x="7669173" y="4232672"/>
            <a:ext cx="5840016" cy="1274802"/>
          </a:xfrm>
          <a:prstGeom prst="rect">
            <a:avLst/>
          </a:prstGeom>
          <a:noFill/>
        </p:spPr>
        <p:txBody>
          <a:bodyPr wrap="square" rtlCol="0" anchor="t"/>
          <a:lstStyle/>
          <a:p>
            <a:pPr marL="0" indent="0">
              <a:lnSpc>
                <a:spcPts val="3345"/>
              </a:lnSpc>
              <a:buNone/>
            </a:pPr>
            <a:r>
              <a:rPr lang="en-US" sz="1860" dirty="0">
                <a:solidFill>
                  <a:srgbClr val="D6E5EF"/>
                </a:solidFill>
                <a:latin typeface="Source Sans Pro" pitchFamily="34" charset="0"/>
                <a:ea typeface="Source Sans Pro" pitchFamily="34" charset="-122"/>
                <a:cs typeface="Source Sans Pro" pitchFamily="34" charset="-120"/>
              </a:rPr>
              <a:t>This feature allows users to move from one page to another by clicking on the page name on the navigation bar.</a:t>
            </a:r>
            <a:endParaRPr lang="en-US" sz="186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p:spPr>
      </p:sp>
      <p:sp>
        <p:nvSpPr>
          <p:cNvPr id="3" name="Shape 1"/>
          <p:cNvSpPr/>
          <p:nvPr/>
        </p:nvSpPr>
        <p:spPr>
          <a:xfrm>
            <a:off x="0" y="0"/>
            <a:ext cx="14630400" cy="8229600"/>
          </a:xfrm>
          <a:prstGeom prst="rect">
            <a:avLst/>
          </a:prstGeom>
          <a:solidFill>
            <a:srgbClr val="252833"/>
          </a:solidFill>
        </p:spPr>
      </p:sp>
      <p:sp>
        <p:nvSpPr>
          <p:cNvPr id="4" name="Text 2"/>
          <p:cNvSpPr/>
          <p:nvPr/>
        </p:nvSpPr>
        <p:spPr>
          <a:xfrm>
            <a:off x="885230" y="762714"/>
            <a:ext cx="4785360" cy="613767"/>
          </a:xfrm>
          <a:prstGeom prst="rect">
            <a:avLst/>
          </a:prstGeom>
          <a:noFill/>
        </p:spPr>
        <p:txBody>
          <a:bodyPr wrap="none" rtlCol="0" anchor="t"/>
          <a:lstStyle/>
          <a:p>
            <a:pPr marL="0" indent="0">
              <a:lnSpc>
                <a:spcPts val="4835"/>
              </a:lnSpc>
              <a:buNone/>
            </a:pPr>
            <a:r>
              <a:rPr lang="en-US" sz="3720" b="1" dirty="0">
                <a:solidFill>
                  <a:srgbClr val="6EB9FC"/>
                </a:solidFill>
                <a:latin typeface="Cinzel Black" panose="00000A00000000000000" charset="0"/>
                <a:ea typeface="Lora" pitchFamily="34" charset="-122"/>
                <a:cs typeface="Cinzel Black" panose="00000A00000000000000" charset="0"/>
              </a:rPr>
              <a:t>Client Requirements:</a:t>
            </a:r>
            <a:endParaRPr lang="en-US" sz="3720" b="1" dirty="0">
              <a:solidFill>
                <a:srgbClr val="6EB9FC"/>
              </a:solidFill>
              <a:latin typeface="Cinzel Black" panose="00000A00000000000000" charset="0"/>
              <a:ea typeface="Lora" pitchFamily="34" charset="-122"/>
              <a:cs typeface="Cinzel Black" panose="00000A00000000000000" charset="0"/>
            </a:endParaRPr>
          </a:p>
        </p:txBody>
      </p:sp>
      <p:sp>
        <p:nvSpPr>
          <p:cNvPr id="5" name="Text 3"/>
          <p:cNvSpPr/>
          <p:nvPr/>
        </p:nvSpPr>
        <p:spPr>
          <a:xfrm>
            <a:off x="885230" y="1730573"/>
            <a:ext cx="12859941" cy="424934"/>
          </a:xfrm>
          <a:prstGeom prst="rect">
            <a:avLst/>
          </a:prstGeom>
          <a:noFill/>
        </p:spPr>
        <p:txBody>
          <a:bodyPr wrap="none" rtlCol="0" anchor="t"/>
          <a:lstStyle/>
          <a:p>
            <a:pPr marL="0" indent="0">
              <a:lnSpc>
                <a:spcPts val="3345"/>
              </a:lnSpc>
              <a:buNone/>
            </a:pPr>
            <a:r>
              <a:rPr lang="en-US" sz="1860" dirty="0">
                <a:solidFill>
                  <a:srgbClr val="D6E5EF"/>
                </a:solidFill>
                <a:latin typeface="Source Sans Pro" pitchFamily="34" charset="0"/>
                <a:ea typeface="Source Sans Pro" pitchFamily="34" charset="-122"/>
                <a:cs typeface="Source Sans Pro" pitchFamily="34" charset="-120"/>
              </a:rPr>
              <a:t>The client requested a dashboard that:</a:t>
            </a:r>
            <a:endParaRPr lang="en-US" sz="1860" dirty="0"/>
          </a:p>
        </p:txBody>
      </p:sp>
      <p:sp>
        <p:nvSpPr>
          <p:cNvPr id="6" name="Text 4"/>
          <p:cNvSpPr/>
          <p:nvPr/>
        </p:nvSpPr>
        <p:spPr>
          <a:xfrm>
            <a:off x="1262896" y="2391489"/>
            <a:ext cx="12482274" cy="849868"/>
          </a:xfrm>
          <a:prstGeom prst="rect">
            <a:avLst/>
          </a:prstGeom>
          <a:noFill/>
        </p:spPr>
        <p:txBody>
          <a:bodyPr wrap="square" rtlCol="0" anchor="t"/>
          <a:lstStyle/>
          <a:p>
            <a:pPr marL="342900" indent="-342900" algn="l">
              <a:lnSpc>
                <a:spcPts val="3345"/>
              </a:lnSpc>
              <a:buSzPct val="100000"/>
              <a:buChar char="•"/>
            </a:pPr>
            <a:r>
              <a:rPr lang="en-US" sz="1860" dirty="0">
                <a:solidFill>
                  <a:srgbClr val="D6E5EF"/>
                </a:solidFill>
                <a:latin typeface="Source Sans Pro" pitchFamily="34" charset="0"/>
                <a:ea typeface="Source Sans Pro" pitchFamily="34" charset="-122"/>
                <a:cs typeface="Source Sans Pro" pitchFamily="34" charset="-120"/>
              </a:rPr>
              <a:t>Displays sales, profit, and discount data by region, category, and product, and allows for easy exploration of the data using filters and visualizations.</a:t>
            </a:r>
            <a:endParaRPr lang="en-US" sz="1860" dirty="0"/>
          </a:p>
        </p:txBody>
      </p:sp>
      <p:sp>
        <p:nvSpPr>
          <p:cNvPr id="7" name="Text 5"/>
          <p:cNvSpPr/>
          <p:nvPr/>
        </p:nvSpPr>
        <p:spPr>
          <a:xfrm>
            <a:off x="1262896" y="3359348"/>
            <a:ext cx="12482274" cy="424934"/>
          </a:xfrm>
          <a:prstGeom prst="rect">
            <a:avLst/>
          </a:prstGeom>
          <a:noFill/>
        </p:spPr>
        <p:txBody>
          <a:bodyPr wrap="none" rtlCol="0" anchor="t"/>
          <a:lstStyle/>
          <a:p>
            <a:pPr marL="342900" indent="-342900" algn="l">
              <a:lnSpc>
                <a:spcPts val="3345"/>
              </a:lnSpc>
              <a:buSzPct val="100000"/>
              <a:buChar char="•"/>
            </a:pPr>
            <a:r>
              <a:rPr lang="en-US" sz="1860" dirty="0">
                <a:solidFill>
                  <a:srgbClr val="D6E5EF"/>
                </a:solidFill>
                <a:latin typeface="Source Sans Pro" pitchFamily="34" charset="0"/>
                <a:ea typeface="Source Sans Pro" pitchFamily="34" charset="-122"/>
                <a:cs typeface="Source Sans Pro" pitchFamily="34" charset="-120"/>
              </a:rPr>
              <a:t>Displays all KPIs on the overview page.</a:t>
            </a:r>
            <a:endParaRPr lang="en-US" sz="1860" dirty="0"/>
          </a:p>
        </p:txBody>
      </p:sp>
      <p:sp>
        <p:nvSpPr>
          <p:cNvPr id="8" name="Text 6"/>
          <p:cNvSpPr/>
          <p:nvPr/>
        </p:nvSpPr>
        <p:spPr>
          <a:xfrm>
            <a:off x="1262896" y="3902273"/>
            <a:ext cx="12482274" cy="849868"/>
          </a:xfrm>
          <a:prstGeom prst="rect">
            <a:avLst/>
          </a:prstGeom>
          <a:noFill/>
        </p:spPr>
        <p:txBody>
          <a:bodyPr wrap="square" rtlCol="0" anchor="t"/>
          <a:lstStyle/>
          <a:p>
            <a:pPr marL="342900" indent="-342900" algn="l">
              <a:lnSpc>
                <a:spcPts val="3345"/>
              </a:lnSpc>
              <a:buSzPct val="100000"/>
              <a:buChar char="•"/>
            </a:pPr>
            <a:r>
              <a:rPr lang="en-US" sz="1860" dirty="0">
                <a:solidFill>
                  <a:srgbClr val="D6E5EF"/>
                </a:solidFill>
                <a:latin typeface="Source Sans Pro" pitchFamily="34" charset="0"/>
                <a:ea typeface="Source Sans Pro" pitchFamily="34" charset="-122"/>
                <a:cs typeface="Source Sans Pro" pitchFamily="34" charset="-120"/>
              </a:rPr>
              <a:t>Provides a page for analyzing performance, including top 3 performing and bottom 3 performing products for sales and trends over time.</a:t>
            </a:r>
            <a:endParaRPr lang="en-US" sz="1860" dirty="0"/>
          </a:p>
        </p:txBody>
      </p:sp>
      <p:sp>
        <p:nvSpPr>
          <p:cNvPr id="9" name="Text 7"/>
          <p:cNvSpPr/>
          <p:nvPr/>
        </p:nvSpPr>
        <p:spPr>
          <a:xfrm>
            <a:off x="1262896" y="4870133"/>
            <a:ext cx="12482274" cy="424934"/>
          </a:xfrm>
          <a:prstGeom prst="rect">
            <a:avLst/>
          </a:prstGeom>
          <a:noFill/>
        </p:spPr>
        <p:txBody>
          <a:bodyPr wrap="none" rtlCol="0" anchor="t"/>
          <a:lstStyle/>
          <a:p>
            <a:pPr marL="342900" indent="-342900" algn="l">
              <a:lnSpc>
                <a:spcPts val="3345"/>
              </a:lnSpc>
              <a:buSzPct val="100000"/>
              <a:buChar char="•"/>
            </a:pPr>
            <a:r>
              <a:rPr lang="en-US" sz="1860" dirty="0">
                <a:solidFill>
                  <a:srgbClr val="D6E5EF"/>
                </a:solidFill>
                <a:latin typeface="Source Sans Pro" pitchFamily="34" charset="0"/>
                <a:ea typeface="Source Sans Pro" pitchFamily="34" charset="-122"/>
                <a:cs typeface="Source Sans Pro" pitchFamily="34" charset="-120"/>
              </a:rPr>
              <a:t>Allows the client to view sales, profit, and discount trends over time.</a:t>
            </a:r>
            <a:endParaRPr lang="en-US" sz="1860" dirty="0"/>
          </a:p>
        </p:txBody>
      </p:sp>
      <p:sp>
        <p:nvSpPr>
          <p:cNvPr id="10" name="Text 8"/>
          <p:cNvSpPr/>
          <p:nvPr/>
        </p:nvSpPr>
        <p:spPr>
          <a:xfrm>
            <a:off x="1262896" y="5413058"/>
            <a:ext cx="12482274" cy="424934"/>
          </a:xfrm>
          <a:prstGeom prst="rect">
            <a:avLst/>
          </a:prstGeom>
          <a:noFill/>
        </p:spPr>
        <p:txBody>
          <a:bodyPr wrap="none" rtlCol="0" anchor="t"/>
          <a:lstStyle/>
          <a:p>
            <a:pPr marL="342900" indent="-342900" algn="l">
              <a:lnSpc>
                <a:spcPts val="3345"/>
              </a:lnSpc>
              <a:buSzPct val="100000"/>
              <a:buChar char="•"/>
            </a:pPr>
            <a:r>
              <a:rPr lang="en-US" sz="1860" dirty="0">
                <a:solidFill>
                  <a:srgbClr val="D6E5EF"/>
                </a:solidFill>
                <a:latin typeface="Source Sans Pro" pitchFamily="34" charset="0"/>
                <a:ea typeface="Source Sans Pro" pitchFamily="34" charset="-122"/>
                <a:cs typeface="Source Sans Pro" pitchFamily="34" charset="-120"/>
              </a:rPr>
              <a:t>Breaks down sales, profit, and discount by region and manager.</a:t>
            </a:r>
            <a:endParaRPr lang="en-US" sz="1860" dirty="0"/>
          </a:p>
        </p:txBody>
      </p:sp>
      <p:sp>
        <p:nvSpPr>
          <p:cNvPr id="11" name="Text 9"/>
          <p:cNvSpPr/>
          <p:nvPr/>
        </p:nvSpPr>
        <p:spPr>
          <a:xfrm>
            <a:off x="1262896" y="5955983"/>
            <a:ext cx="12482274" cy="424934"/>
          </a:xfrm>
          <a:prstGeom prst="rect">
            <a:avLst/>
          </a:prstGeom>
          <a:noFill/>
        </p:spPr>
        <p:txBody>
          <a:bodyPr wrap="none" rtlCol="0" anchor="t"/>
          <a:lstStyle/>
          <a:p>
            <a:pPr marL="342900" indent="-342900" algn="l">
              <a:lnSpc>
                <a:spcPts val="3345"/>
              </a:lnSpc>
              <a:buSzPct val="100000"/>
              <a:buChar char="•"/>
            </a:pPr>
            <a:r>
              <a:rPr lang="en-US" sz="1860" dirty="0">
                <a:solidFill>
                  <a:srgbClr val="D6E5EF"/>
                </a:solidFill>
                <a:latin typeface="Source Sans Pro" pitchFamily="34" charset="0"/>
                <a:ea typeface="Source Sans Pro" pitchFamily="34" charset="-122"/>
                <a:cs typeface="Source Sans Pro" pitchFamily="34" charset="-120"/>
              </a:rPr>
              <a:t>Enables filtering of the dashboard by time period, product category, sub-category, city, region, and country.</a:t>
            </a:r>
            <a:endParaRPr lang="en-US" sz="1860" dirty="0"/>
          </a:p>
        </p:txBody>
      </p:sp>
      <p:sp>
        <p:nvSpPr>
          <p:cNvPr id="12" name="Text 10"/>
          <p:cNvSpPr/>
          <p:nvPr/>
        </p:nvSpPr>
        <p:spPr>
          <a:xfrm>
            <a:off x="1262896" y="6498908"/>
            <a:ext cx="12482274" cy="424934"/>
          </a:xfrm>
          <a:prstGeom prst="rect">
            <a:avLst/>
          </a:prstGeom>
          <a:noFill/>
        </p:spPr>
        <p:txBody>
          <a:bodyPr wrap="none" rtlCol="0" anchor="t"/>
          <a:lstStyle/>
          <a:p>
            <a:pPr marL="342900" indent="-342900" algn="l">
              <a:lnSpc>
                <a:spcPts val="3345"/>
              </a:lnSpc>
              <a:buSzPct val="100000"/>
              <a:buChar char="•"/>
            </a:pPr>
            <a:r>
              <a:rPr lang="en-US" sz="1860" dirty="0">
                <a:solidFill>
                  <a:srgbClr val="D6E5EF"/>
                </a:solidFill>
                <a:latin typeface="Source Sans Pro" pitchFamily="34" charset="0"/>
                <a:ea typeface="Source Sans Pro" pitchFamily="34" charset="-122"/>
                <a:cs typeface="Source Sans Pro" pitchFamily="34" charset="-120"/>
              </a:rPr>
              <a:t>Allows for comparison of sales and profit between managers Anoop, Allen, and Natalia.</a:t>
            </a:r>
            <a:endParaRPr lang="en-US" sz="1860" dirty="0"/>
          </a:p>
        </p:txBody>
      </p:sp>
      <p:sp>
        <p:nvSpPr>
          <p:cNvPr id="13" name="Text 11"/>
          <p:cNvSpPr/>
          <p:nvPr/>
        </p:nvSpPr>
        <p:spPr>
          <a:xfrm>
            <a:off x="1262896" y="7041833"/>
            <a:ext cx="12482274" cy="424934"/>
          </a:xfrm>
          <a:prstGeom prst="rect">
            <a:avLst/>
          </a:prstGeom>
          <a:noFill/>
        </p:spPr>
        <p:txBody>
          <a:bodyPr wrap="none" rtlCol="0" anchor="t"/>
          <a:lstStyle/>
          <a:p>
            <a:pPr marL="342900" indent="-342900" algn="l">
              <a:lnSpc>
                <a:spcPts val="3345"/>
              </a:lnSpc>
              <a:buSzPct val="100000"/>
              <a:buChar char="•"/>
            </a:pPr>
            <a:r>
              <a:rPr lang="en-US" sz="1860" dirty="0">
                <a:solidFill>
                  <a:srgbClr val="D6E5EF"/>
                </a:solidFill>
                <a:latin typeface="Source Sans Pro" pitchFamily="34" charset="0"/>
                <a:ea typeface="Source Sans Pro" pitchFamily="34" charset="-122"/>
                <a:cs typeface="Source Sans Pro" pitchFamily="34" charset="-120"/>
              </a:rPr>
              <a:t>Enables filtering of data based on date range, category, sub-category, region, segment, and manager.</a:t>
            </a:r>
            <a:endParaRPr lang="en-US" sz="186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p:spPr>
      </p:sp>
      <p:sp>
        <p:nvSpPr>
          <p:cNvPr id="3" name="Shape 1"/>
          <p:cNvSpPr/>
          <p:nvPr/>
        </p:nvSpPr>
        <p:spPr>
          <a:xfrm>
            <a:off x="0" y="0"/>
            <a:ext cx="14630400" cy="8229600"/>
          </a:xfrm>
          <a:prstGeom prst="rect">
            <a:avLst/>
          </a:prstGeom>
          <a:solidFill>
            <a:srgbClr val="252833"/>
          </a:solidFill>
        </p:spPr>
      </p:sp>
      <p:pic>
        <p:nvPicPr>
          <p:cNvPr id="4" name="Image 0" descr="preencoded.png"/>
          <p:cNvPicPr>
            <a:picLocks noChangeAspect="1"/>
          </p:cNvPicPr>
          <p:nvPr/>
        </p:nvPicPr>
        <p:blipFill>
          <a:blip r:embed="rId1"/>
          <a:stretch>
            <a:fillRect/>
          </a:stretch>
        </p:blipFill>
        <p:spPr>
          <a:xfrm>
            <a:off x="9144000" y="0"/>
            <a:ext cx="5486400" cy="8229600"/>
          </a:xfrm>
          <a:prstGeom prst="rect">
            <a:avLst/>
          </a:prstGeom>
        </p:spPr>
      </p:pic>
      <p:sp>
        <p:nvSpPr>
          <p:cNvPr id="5" name="Text 2"/>
          <p:cNvSpPr/>
          <p:nvPr/>
        </p:nvSpPr>
        <p:spPr>
          <a:xfrm>
            <a:off x="838676" y="1016675"/>
            <a:ext cx="3578543" cy="581501"/>
          </a:xfrm>
          <a:prstGeom prst="rect">
            <a:avLst/>
          </a:prstGeom>
          <a:noFill/>
        </p:spPr>
        <p:txBody>
          <a:bodyPr wrap="none" rtlCol="0" anchor="t"/>
          <a:lstStyle/>
          <a:p>
            <a:pPr marL="0" indent="0">
              <a:lnSpc>
                <a:spcPts val="4580"/>
              </a:lnSpc>
              <a:buNone/>
            </a:pPr>
            <a:r>
              <a:rPr lang="en-US" sz="3520" b="1" dirty="0">
                <a:solidFill>
                  <a:srgbClr val="6EB9FC"/>
                </a:solidFill>
                <a:latin typeface="Cinzel Black" panose="00000A00000000000000" charset="0"/>
                <a:ea typeface="Lora" pitchFamily="34" charset="-122"/>
                <a:cs typeface="Cinzel Black" panose="00000A00000000000000" charset="0"/>
              </a:rPr>
              <a:t>Conclusion:</a:t>
            </a:r>
            <a:endParaRPr lang="en-US" sz="3520" dirty="0">
              <a:latin typeface="Cinzel Black" panose="00000A00000000000000" charset="0"/>
              <a:cs typeface="Cinzel Black" panose="00000A00000000000000" charset="0"/>
            </a:endParaRPr>
          </a:p>
        </p:txBody>
      </p:sp>
      <p:sp>
        <p:nvSpPr>
          <p:cNvPr id="6" name="Text 3"/>
          <p:cNvSpPr/>
          <p:nvPr/>
        </p:nvSpPr>
        <p:spPr>
          <a:xfrm>
            <a:off x="838676" y="1933575"/>
            <a:ext cx="7466648" cy="2416016"/>
          </a:xfrm>
          <a:prstGeom prst="rect">
            <a:avLst/>
          </a:prstGeom>
          <a:noFill/>
        </p:spPr>
        <p:txBody>
          <a:bodyPr wrap="square" rtlCol="0" anchor="t"/>
          <a:lstStyle/>
          <a:p>
            <a:pPr marL="0" indent="0">
              <a:lnSpc>
                <a:spcPts val="3170"/>
              </a:lnSpc>
              <a:buNone/>
            </a:pPr>
            <a:r>
              <a:rPr lang="en-US" sz="1760" dirty="0">
                <a:solidFill>
                  <a:srgbClr val="D6E5EF"/>
                </a:solidFill>
                <a:latin typeface="Source Sans Pro" pitchFamily="34" charset="0"/>
                <a:ea typeface="Source Sans Pro" pitchFamily="34" charset="-122"/>
                <a:cs typeface="Source Sans Pro" pitchFamily="34" charset="-120"/>
              </a:rPr>
              <a:t>In conclusion, building a sales dashboard for the Superstore dataset using the Power BI tool required various skills, including data cleaning, data processing, data analysis, and DAX query manipulation. The six-page analysis, including the overview page, manager analysis page, product analysis page, shipping analysis page, return analysis page, and top and bottom performance page, helped users to make informed decisions based on the insights provided.</a:t>
            </a:r>
            <a:endParaRPr lang="en-US" sz="1760" dirty="0"/>
          </a:p>
        </p:txBody>
      </p:sp>
      <p:sp>
        <p:nvSpPr>
          <p:cNvPr id="7" name="Text 4"/>
          <p:cNvSpPr/>
          <p:nvPr/>
        </p:nvSpPr>
        <p:spPr>
          <a:xfrm>
            <a:off x="836771" y="4761151"/>
            <a:ext cx="7466648" cy="1610678"/>
          </a:xfrm>
          <a:prstGeom prst="rect">
            <a:avLst/>
          </a:prstGeom>
          <a:noFill/>
        </p:spPr>
        <p:txBody>
          <a:bodyPr wrap="square" rtlCol="0" anchor="t"/>
          <a:lstStyle/>
          <a:p>
            <a:pPr marL="0" indent="0">
              <a:lnSpc>
                <a:spcPts val="3170"/>
              </a:lnSpc>
              <a:buNone/>
            </a:pPr>
            <a:r>
              <a:rPr lang="en-US" sz="1760" dirty="0">
                <a:solidFill>
                  <a:srgbClr val="D6E5EF"/>
                </a:solidFill>
                <a:latin typeface="Source Sans Pro" pitchFamily="34" charset="0"/>
                <a:ea typeface="Source Sans Pro" pitchFamily="34" charset="-122"/>
                <a:cs typeface="Source Sans Pro" pitchFamily="34" charset="-120"/>
              </a:rPr>
              <a:t>The custom slicer filter and page navigator enhanced the user experience and made navigation and data exploration more convenient. By meeting the client requirements, the dashboard provides a comprehensive view of the Superstore's sales performance and facilitates data-driven decision-making.</a:t>
            </a:r>
            <a:endParaRPr lang="en-US" sz="1760" dirty="0"/>
          </a:p>
        </p:txBody>
      </p:sp>
      <p:sp>
        <p:nvSpPr>
          <p:cNvPr id="8" name="Text 5"/>
          <p:cNvSpPr/>
          <p:nvPr/>
        </p:nvSpPr>
        <p:spPr>
          <a:xfrm>
            <a:off x="838676" y="6782753"/>
            <a:ext cx="7466648" cy="805339"/>
          </a:xfrm>
          <a:prstGeom prst="rect">
            <a:avLst/>
          </a:prstGeom>
          <a:noFill/>
        </p:spPr>
        <p:txBody>
          <a:bodyPr wrap="square" rtlCol="0" anchor="t"/>
          <a:lstStyle/>
          <a:p>
            <a:pPr marL="0" indent="0">
              <a:lnSpc>
                <a:spcPts val="3170"/>
              </a:lnSpc>
              <a:buNone/>
            </a:pPr>
            <a:r>
              <a:rPr lang="en-US" sz="1760" dirty="0">
                <a:solidFill>
                  <a:srgbClr val="D6E5EF"/>
                </a:solidFill>
                <a:latin typeface="Source Sans Pro" pitchFamily="34" charset="0"/>
                <a:ea typeface="Source Sans Pro" pitchFamily="34" charset="-122"/>
                <a:cs typeface="Source Sans Pro" pitchFamily="34" charset="-120"/>
              </a:rPr>
              <a:t>For more detailed information, please refer to the Power BI dashboard and explore the various pages and visualizations.</a:t>
            </a:r>
            <a:endParaRPr lang="en-US" sz="1760" dirty="0"/>
          </a:p>
        </p:txBody>
      </p:sp>
      <p:pic>
        <p:nvPicPr>
          <p:cNvPr id="9" name="Picture 8" descr="Screenshot 2023-06-22 200105"/>
          <p:cNvPicPr>
            <a:picLocks noChangeAspect="1"/>
          </p:cNvPicPr>
          <p:nvPr/>
        </p:nvPicPr>
        <p:blipFill>
          <a:blip r:embed="rId2"/>
          <a:stretch>
            <a:fillRect/>
          </a:stretch>
        </p:blipFill>
        <p:spPr>
          <a:xfrm>
            <a:off x="8522970" y="2205990"/>
            <a:ext cx="5705475" cy="509206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p:spPr>
      </p:sp>
      <p:sp>
        <p:nvSpPr>
          <p:cNvPr id="3" name="Shape 1"/>
          <p:cNvSpPr/>
          <p:nvPr/>
        </p:nvSpPr>
        <p:spPr>
          <a:xfrm>
            <a:off x="0" y="0"/>
            <a:ext cx="14630400" cy="8229600"/>
          </a:xfrm>
          <a:prstGeom prst="rect">
            <a:avLst/>
          </a:prstGeom>
          <a:solidFill>
            <a:srgbClr val="252833"/>
          </a:solidFill>
        </p:spPr>
      </p:sp>
      <p:pic>
        <p:nvPicPr>
          <p:cNvPr id="4" name="Image 0" descr="preencoded.png"/>
          <p:cNvPicPr>
            <a:picLocks noChangeAspect="1"/>
          </p:cNvPicPr>
          <p:nvPr/>
        </p:nvPicPr>
        <p:blipFill>
          <a:blip r:embed="rId1"/>
          <a:stretch>
            <a:fillRect/>
          </a:stretch>
        </p:blipFill>
        <p:spPr>
          <a:xfrm>
            <a:off x="9144000" y="0"/>
            <a:ext cx="5486400" cy="8229600"/>
          </a:xfrm>
          <a:prstGeom prst="rect">
            <a:avLst/>
          </a:prstGeom>
        </p:spPr>
      </p:pic>
      <p:sp>
        <p:nvSpPr>
          <p:cNvPr id="5" name="Text 2"/>
          <p:cNvSpPr/>
          <p:nvPr/>
        </p:nvSpPr>
        <p:spPr>
          <a:xfrm>
            <a:off x="619720" y="1132284"/>
            <a:ext cx="2788920" cy="429578"/>
          </a:xfrm>
          <a:prstGeom prst="rect">
            <a:avLst/>
          </a:prstGeom>
          <a:noFill/>
        </p:spPr>
        <p:txBody>
          <a:bodyPr wrap="none" rtlCol="0" anchor="t"/>
          <a:lstStyle/>
          <a:p>
            <a:pPr marL="0" indent="0">
              <a:lnSpc>
                <a:spcPts val="3385"/>
              </a:lnSpc>
              <a:buNone/>
            </a:pPr>
            <a:r>
              <a:rPr lang="en-US" sz="2605" b="1" dirty="0">
                <a:solidFill>
                  <a:srgbClr val="6EB9FC"/>
                </a:solidFill>
                <a:latin typeface="Cinzel Black" panose="00000A00000000000000" charset="0"/>
                <a:ea typeface="Lora" pitchFamily="34" charset="-122"/>
                <a:cs typeface="Cinzel Black" panose="00000A00000000000000" charset="0"/>
              </a:rPr>
              <a:t>Project Overview:</a:t>
            </a:r>
            <a:endParaRPr lang="en-US" sz="2605" dirty="0">
              <a:latin typeface="Cinzel Black" panose="00000A00000000000000" charset="0"/>
              <a:cs typeface="Cinzel Black" panose="00000A00000000000000" charset="0"/>
            </a:endParaRPr>
          </a:p>
        </p:txBody>
      </p:sp>
      <p:sp>
        <p:nvSpPr>
          <p:cNvPr id="6" name="Text 3"/>
          <p:cNvSpPr/>
          <p:nvPr/>
        </p:nvSpPr>
        <p:spPr>
          <a:xfrm>
            <a:off x="619720" y="1658620"/>
            <a:ext cx="7904559" cy="594836"/>
          </a:xfrm>
          <a:prstGeom prst="rect">
            <a:avLst/>
          </a:prstGeom>
          <a:noFill/>
        </p:spPr>
        <p:txBody>
          <a:bodyPr wrap="square" rtlCol="0" anchor="t"/>
          <a:lstStyle/>
          <a:p>
            <a:pPr marL="0" indent="0">
              <a:lnSpc>
                <a:spcPts val="2340"/>
              </a:lnSpc>
              <a:buNone/>
            </a:pPr>
            <a:r>
              <a:rPr lang="en-US" sz="1300" dirty="0">
                <a:solidFill>
                  <a:srgbClr val="D6E5EF"/>
                </a:solidFill>
                <a:latin typeface="Source Sans Pro" pitchFamily="34" charset="0"/>
                <a:ea typeface="Source Sans Pro" pitchFamily="34" charset="-122"/>
                <a:cs typeface="Source Sans Pro" pitchFamily="34" charset="-120"/>
              </a:rPr>
              <a:t>This project is focused on creating a comprehensive dashboard using the Power BI tool. The dashboard is designed to provide insights into the sales performance of a Superstore across various categories and regions.</a:t>
            </a:r>
            <a:endParaRPr lang="en-US" sz="1300" dirty="0"/>
          </a:p>
        </p:txBody>
      </p:sp>
      <p:sp>
        <p:nvSpPr>
          <p:cNvPr id="7" name="Text 4"/>
          <p:cNvSpPr/>
          <p:nvPr/>
        </p:nvSpPr>
        <p:spPr>
          <a:xfrm>
            <a:off x="619720" y="2569845"/>
            <a:ext cx="7904559" cy="892254"/>
          </a:xfrm>
          <a:prstGeom prst="rect">
            <a:avLst/>
          </a:prstGeom>
          <a:noFill/>
        </p:spPr>
        <p:txBody>
          <a:bodyPr wrap="square" rtlCol="0" anchor="t"/>
          <a:lstStyle/>
          <a:p>
            <a:pPr marL="0" indent="0">
              <a:lnSpc>
                <a:spcPts val="2340"/>
              </a:lnSpc>
              <a:buNone/>
            </a:pPr>
            <a:r>
              <a:rPr lang="en-US" sz="1300" dirty="0">
                <a:solidFill>
                  <a:srgbClr val="D6E5EF"/>
                </a:solidFill>
                <a:latin typeface="Source Sans Pro" pitchFamily="34" charset="0"/>
                <a:ea typeface="Source Sans Pro" pitchFamily="34" charset="-122"/>
                <a:cs typeface="Source Sans Pro" pitchFamily="34" charset="-120"/>
              </a:rPr>
              <a:t>To create this dashboard, I used the ETL (Extract, Transform, Load) process to clean and process the raw data from the Superstore Sales dataset. The ETL process involved extracting the data from its source, transforming it to make it usable, and loading it into Power BI for analysis.</a:t>
            </a:r>
            <a:endParaRPr lang="en-US" sz="1300" dirty="0"/>
          </a:p>
        </p:txBody>
      </p:sp>
      <p:sp>
        <p:nvSpPr>
          <p:cNvPr id="8" name="Text 5"/>
          <p:cNvSpPr/>
          <p:nvPr/>
        </p:nvSpPr>
        <p:spPr>
          <a:xfrm>
            <a:off x="619720" y="3627358"/>
            <a:ext cx="7904559" cy="892254"/>
          </a:xfrm>
          <a:prstGeom prst="rect">
            <a:avLst/>
          </a:prstGeom>
          <a:noFill/>
        </p:spPr>
        <p:txBody>
          <a:bodyPr wrap="square" rtlCol="0" anchor="t"/>
          <a:lstStyle/>
          <a:p>
            <a:pPr marL="0" indent="0">
              <a:lnSpc>
                <a:spcPts val="2340"/>
              </a:lnSpc>
              <a:buNone/>
            </a:pPr>
            <a:r>
              <a:rPr lang="en-US" sz="1300" dirty="0">
                <a:solidFill>
                  <a:srgbClr val="D6E5EF"/>
                </a:solidFill>
                <a:latin typeface="Source Sans Pro" pitchFamily="34" charset="0"/>
                <a:ea typeface="Source Sans Pro" pitchFamily="34" charset="-122"/>
                <a:cs typeface="Source Sans Pro" pitchFamily="34" charset="-120"/>
              </a:rPr>
              <a:t>The Superstore Sales dataset used in this project is a large and complex dataset containing sales data for a retail store over several years. The dataset includes information on sales, profits, discounts, returns, and quantities sold across various product categories, regions, and managers.</a:t>
            </a:r>
            <a:endParaRPr lang="en-US" sz="1300" dirty="0"/>
          </a:p>
        </p:txBody>
      </p:sp>
      <p:sp>
        <p:nvSpPr>
          <p:cNvPr id="9" name="Text 6"/>
          <p:cNvSpPr/>
          <p:nvPr/>
        </p:nvSpPr>
        <p:spPr>
          <a:xfrm>
            <a:off x="619720" y="4684871"/>
            <a:ext cx="7904559" cy="892254"/>
          </a:xfrm>
          <a:prstGeom prst="rect">
            <a:avLst/>
          </a:prstGeom>
          <a:noFill/>
        </p:spPr>
        <p:txBody>
          <a:bodyPr wrap="square" rtlCol="0" anchor="t"/>
          <a:lstStyle/>
          <a:p>
            <a:pPr marL="0" indent="0">
              <a:lnSpc>
                <a:spcPts val="2340"/>
              </a:lnSpc>
              <a:buNone/>
            </a:pPr>
            <a:r>
              <a:rPr lang="en-US" sz="1300" dirty="0">
                <a:solidFill>
                  <a:srgbClr val="D6E5EF"/>
                </a:solidFill>
                <a:latin typeface="Source Sans Pro" pitchFamily="34" charset="0"/>
                <a:ea typeface="Source Sans Pro" pitchFamily="34" charset="-122"/>
                <a:cs typeface="Source Sans Pro" pitchFamily="34" charset="-120"/>
              </a:rPr>
              <a:t>Using Power BI, I was able to create interactive visualizations that allow users to easily explore and analyze the data. The dashboard includes a variety of charts, tables, and graphs that provide insights into sales performance, product categories, regions, and managers.</a:t>
            </a:r>
            <a:endParaRPr lang="en-US" sz="1300" dirty="0"/>
          </a:p>
        </p:txBody>
      </p:sp>
      <p:sp>
        <p:nvSpPr>
          <p:cNvPr id="10" name="Text 7"/>
          <p:cNvSpPr/>
          <p:nvPr/>
        </p:nvSpPr>
        <p:spPr>
          <a:xfrm>
            <a:off x="619720" y="5742384"/>
            <a:ext cx="7904559" cy="594836"/>
          </a:xfrm>
          <a:prstGeom prst="rect">
            <a:avLst/>
          </a:prstGeom>
          <a:noFill/>
        </p:spPr>
        <p:txBody>
          <a:bodyPr wrap="square" rtlCol="0" anchor="t"/>
          <a:lstStyle/>
          <a:p>
            <a:pPr marL="0" indent="0">
              <a:lnSpc>
                <a:spcPts val="2340"/>
              </a:lnSpc>
              <a:buNone/>
            </a:pPr>
            <a:r>
              <a:rPr lang="en-US" sz="1300" dirty="0">
                <a:solidFill>
                  <a:srgbClr val="D6E5EF"/>
                </a:solidFill>
                <a:latin typeface="Source Sans Pro" pitchFamily="34" charset="0"/>
                <a:ea typeface="Source Sans Pro" pitchFamily="34" charset="-122"/>
                <a:cs typeface="Source Sans Pro" pitchFamily="34" charset="-120"/>
              </a:rPr>
              <a:t>The dashboard includes multiple pages with different visualizations and filters. The client requirements were taken into account during the development process.</a:t>
            </a:r>
            <a:endParaRPr lang="en-US" sz="1300" dirty="0"/>
          </a:p>
        </p:txBody>
      </p:sp>
      <p:sp>
        <p:nvSpPr>
          <p:cNvPr id="11" name="Text 8"/>
          <p:cNvSpPr/>
          <p:nvPr/>
        </p:nvSpPr>
        <p:spPr>
          <a:xfrm>
            <a:off x="619720" y="6502479"/>
            <a:ext cx="7904559" cy="594836"/>
          </a:xfrm>
          <a:prstGeom prst="rect">
            <a:avLst/>
          </a:prstGeom>
          <a:noFill/>
        </p:spPr>
        <p:txBody>
          <a:bodyPr wrap="square" rtlCol="0" anchor="t"/>
          <a:lstStyle/>
          <a:p>
            <a:pPr marL="0" indent="0">
              <a:lnSpc>
                <a:spcPts val="2340"/>
              </a:lnSpc>
              <a:buNone/>
            </a:pPr>
            <a:r>
              <a:rPr lang="en-US" sz="1300" dirty="0">
                <a:solidFill>
                  <a:srgbClr val="D6E5EF"/>
                </a:solidFill>
                <a:latin typeface="Source Sans Pro" pitchFamily="34" charset="0"/>
                <a:ea typeface="Source Sans Pro" pitchFamily="34" charset="-122"/>
                <a:cs typeface="Source Sans Pro" pitchFamily="34" charset="-120"/>
              </a:rPr>
              <a:t>Overall, this project demonstrates the power of Power BI in analyzing large datasets and presenting insights in a clear and understandable way.</a:t>
            </a:r>
            <a:endParaRPr lang="en-US" sz="1300" dirty="0"/>
          </a:p>
        </p:txBody>
      </p:sp>
      <p:pic>
        <p:nvPicPr>
          <p:cNvPr id="12" name="Picture 11" descr="Screenshot 2023-06-22 195945"/>
          <p:cNvPicPr>
            <a:picLocks noChangeAspect="1"/>
          </p:cNvPicPr>
          <p:nvPr/>
        </p:nvPicPr>
        <p:blipFill>
          <a:blip r:embed="rId2"/>
          <a:stretch>
            <a:fillRect/>
          </a:stretch>
        </p:blipFill>
        <p:spPr>
          <a:xfrm>
            <a:off x="8762365" y="1562100"/>
            <a:ext cx="5527040" cy="533971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p:spPr>
      </p:sp>
      <p:sp>
        <p:nvSpPr>
          <p:cNvPr id="3" name="Shape 1"/>
          <p:cNvSpPr/>
          <p:nvPr/>
        </p:nvSpPr>
        <p:spPr>
          <a:xfrm>
            <a:off x="0" y="0"/>
            <a:ext cx="14630400" cy="8229600"/>
          </a:xfrm>
          <a:prstGeom prst="rect">
            <a:avLst/>
          </a:prstGeom>
          <a:solidFill>
            <a:srgbClr val="252833"/>
          </a:solidFill>
        </p:spPr>
      </p:sp>
      <p:sp>
        <p:nvSpPr>
          <p:cNvPr id="4" name="Shape 2"/>
          <p:cNvSpPr/>
          <p:nvPr/>
        </p:nvSpPr>
        <p:spPr>
          <a:xfrm>
            <a:off x="885190" y="1364615"/>
            <a:ext cx="6311900" cy="5889625"/>
          </a:xfrm>
          <a:prstGeom prst="roundRect">
            <a:avLst>
              <a:gd name="adj" fmla="val 1288"/>
            </a:avLst>
          </a:prstGeom>
          <a:solidFill>
            <a:srgbClr val="2F3343"/>
          </a:solidFill>
        </p:spPr>
      </p:sp>
      <p:sp>
        <p:nvSpPr>
          <p:cNvPr id="5" name="Text 3"/>
          <p:cNvSpPr/>
          <p:nvPr/>
        </p:nvSpPr>
        <p:spPr>
          <a:xfrm>
            <a:off x="1121212" y="1600676"/>
            <a:ext cx="4526280" cy="613767"/>
          </a:xfrm>
          <a:prstGeom prst="rect">
            <a:avLst/>
          </a:prstGeom>
          <a:noFill/>
        </p:spPr>
        <p:txBody>
          <a:bodyPr wrap="none" rtlCol="0" anchor="t"/>
          <a:lstStyle/>
          <a:p>
            <a:pPr marL="0" indent="0">
              <a:lnSpc>
                <a:spcPts val="4835"/>
              </a:lnSpc>
              <a:buNone/>
            </a:pPr>
            <a:r>
              <a:rPr lang="en-US" sz="3720" b="1" dirty="0">
                <a:solidFill>
                  <a:srgbClr val="6EB9FC"/>
                </a:solidFill>
                <a:latin typeface="Cinzel Black" panose="00000A00000000000000" charset="0"/>
                <a:ea typeface="Lora" pitchFamily="34" charset="-122"/>
                <a:cs typeface="Cinzel Black" panose="00000A00000000000000" charset="0"/>
              </a:rPr>
              <a:t>My Responsibilities:</a:t>
            </a:r>
            <a:endParaRPr lang="en-US" sz="3720" dirty="0">
              <a:latin typeface="Cinzel Black" panose="00000A00000000000000" charset="0"/>
              <a:cs typeface="Cinzel Black" panose="00000A00000000000000" charset="0"/>
            </a:endParaRPr>
          </a:p>
        </p:txBody>
      </p:sp>
      <p:sp>
        <p:nvSpPr>
          <p:cNvPr id="6" name="Text 4"/>
          <p:cNvSpPr/>
          <p:nvPr/>
        </p:nvSpPr>
        <p:spPr>
          <a:xfrm>
            <a:off x="1498878" y="2450425"/>
            <a:ext cx="5462349" cy="849868"/>
          </a:xfrm>
          <a:prstGeom prst="rect">
            <a:avLst/>
          </a:prstGeom>
          <a:noFill/>
        </p:spPr>
        <p:txBody>
          <a:bodyPr wrap="square" rtlCol="0" anchor="t"/>
          <a:lstStyle/>
          <a:p>
            <a:pPr marL="342900" indent="-342900" algn="l">
              <a:lnSpc>
                <a:spcPts val="3345"/>
              </a:lnSpc>
              <a:buSzPct val="100000"/>
              <a:buChar char="•"/>
            </a:pPr>
            <a:r>
              <a:rPr lang="en-US" sz="1860" dirty="0">
                <a:solidFill>
                  <a:srgbClr val="D6E5EF"/>
                </a:solidFill>
                <a:latin typeface="Source Sans Pro" pitchFamily="34" charset="0"/>
                <a:ea typeface="Source Sans Pro" pitchFamily="34" charset="-122"/>
                <a:cs typeface="Source Sans Pro" pitchFamily="34" charset="-120"/>
              </a:rPr>
              <a:t>Extracted the Superstore Sales dataset and cleaned the data.</a:t>
            </a:r>
            <a:endParaRPr lang="en-US" sz="1860" dirty="0"/>
          </a:p>
        </p:txBody>
      </p:sp>
      <p:sp>
        <p:nvSpPr>
          <p:cNvPr id="7" name="Text 5"/>
          <p:cNvSpPr/>
          <p:nvPr/>
        </p:nvSpPr>
        <p:spPr>
          <a:xfrm>
            <a:off x="1498878" y="3418284"/>
            <a:ext cx="5462349" cy="1274802"/>
          </a:xfrm>
          <a:prstGeom prst="rect">
            <a:avLst/>
          </a:prstGeom>
          <a:noFill/>
        </p:spPr>
        <p:txBody>
          <a:bodyPr wrap="square" rtlCol="0" anchor="t"/>
          <a:lstStyle/>
          <a:p>
            <a:pPr marL="342900" indent="-342900" algn="l">
              <a:lnSpc>
                <a:spcPts val="3345"/>
              </a:lnSpc>
              <a:buSzPct val="100000"/>
              <a:buChar char="•"/>
            </a:pPr>
            <a:r>
              <a:rPr lang="en-US" sz="1860" dirty="0">
                <a:solidFill>
                  <a:srgbClr val="D6E5EF"/>
                </a:solidFill>
                <a:latin typeface="Source Sans Pro" pitchFamily="34" charset="0"/>
                <a:ea typeface="Source Sans Pro" pitchFamily="34" charset="-122"/>
                <a:cs typeface="Source Sans Pro" pitchFamily="34" charset="-120"/>
              </a:rPr>
              <a:t>Performed data transformation and created DAX measures for sales, profit, discount, returns, and quantity sold.</a:t>
            </a:r>
            <a:endParaRPr lang="en-US" sz="1860" dirty="0"/>
          </a:p>
        </p:txBody>
      </p:sp>
      <p:sp>
        <p:nvSpPr>
          <p:cNvPr id="8" name="Text 6"/>
          <p:cNvSpPr/>
          <p:nvPr/>
        </p:nvSpPr>
        <p:spPr>
          <a:xfrm>
            <a:off x="1499513" y="4693602"/>
            <a:ext cx="5462349" cy="849868"/>
          </a:xfrm>
          <a:prstGeom prst="rect">
            <a:avLst/>
          </a:prstGeom>
          <a:noFill/>
        </p:spPr>
        <p:txBody>
          <a:bodyPr wrap="square" rtlCol="0" anchor="t"/>
          <a:lstStyle/>
          <a:p>
            <a:pPr marL="342900" indent="-342900" algn="l">
              <a:lnSpc>
                <a:spcPts val="3345"/>
              </a:lnSpc>
              <a:buSzPct val="100000"/>
              <a:buChar char="•"/>
            </a:pPr>
            <a:r>
              <a:rPr lang="en-US" sz="1860" dirty="0">
                <a:solidFill>
                  <a:srgbClr val="D6E5EF"/>
                </a:solidFill>
                <a:latin typeface="Source Sans Pro" pitchFamily="34" charset="0"/>
                <a:ea typeface="Source Sans Pro" pitchFamily="34" charset="-122"/>
                <a:cs typeface="Source Sans Pro" pitchFamily="34" charset="-120"/>
              </a:rPr>
              <a:t>Developed the Power BI dashboard and created multiple pages with different visualizations.</a:t>
            </a:r>
            <a:endParaRPr lang="en-US" sz="1860" dirty="0"/>
          </a:p>
        </p:txBody>
      </p:sp>
      <p:sp>
        <p:nvSpPr>
          <p:cNvPr id="9" name="Text 7"/>
          <p:cNvSpPr/>
          <p:nvPr/>
        </p:nvSpPr>
        <p:spPr>
          <a:xfrm>
            <a:off x="1498878" y="5897047"/>
            <a:ext cx="5462349" cy="849868"/>
          </a:xfrm>
          <a:prstGeom prst="rect">
            <a:avLst/>
          </a:prstGeom>
          <a:noFill/>
        </p:spPr>
        <p:txBody>
          <a:bodyPr wrap="square" rtlCol="0" anchor="t"/>
          <a:lstStyle/>
          <a:p>
            <a:pPr marL="342900" indent="-342900" algn="l">
              <a:lnSpc>
                <a:spcPts val="3345"/>
              </a:lnSpc>
              <a:buSzPct val="100000"/>
              <a:buChar char="•"/>
            </a:pPr>
            <a:r>
              <a:rPr lang="en-US" sz="1860" dirty="0">
                <a:solidFill>
                  <a:srgbClr val="D6E5EF"/>
                </a:solidFill>
                <a:latin typeface="Source Sans Pro" pitchFamily="34" charset="0"/>
                <a:ea typeface="Source Sans Pro" pitchFamily="34" charset="-122"/>
                <a:cs typeface="Source Sans Pro" pitchFamily="34" charset="-120"/>
              </a:rPr>
              <a:t>Incorporated client feedback and made changes to the dashboard as needed.</a:t>
            </a:r>
            <a:endParaRPr lang="en-US" sz="1860" dirty="0"/>
          </a:p>
        </p:txBody>
      </p:sp>
      <p:sp>
        <p:nvSpPr>
          <p:cNvPr id="10" name="Shape 8"/>
          <p:cNvSpPr/>
          <p:nvPr/>
        </p:nvSpPr>
        <p:spPr>
          <a:xfrm>
            <a:off x="7433310" y="1364615"/>
            <a:ext cx="6311900" cy="5877560"/>
          </a:xfrm>
          <a:prstGeom prst="roundRect">
            <a:avLst>
              <a:gd name="adj" fmla="val 1288"/>
            </a:avLst>
          </a:prstGeom>
          <a:solidFill>
            <a:srgbClr val="2F3343"/>
          </a:solidFill>
        </p:spPr>
      </p:sp>
      <p:sp>
        <p:nvSpPr>
          <p:cNvPr id="11" name="Text 9"/>
          <p:cNvSpPr/>
          <p:nvPr/>
        </p:nvSpPr>
        <p:spPr>
          <a:xfrm>
            <a:off x="7669173" y="1600676"/>
            <a:ext cx="3777377" cy="613767"/>
          </a:xfrm>
          <a:prstGeom prst="rect">
            <a:avLst/>
          </a:prstGeom>
          <a:noFill/>
        </p:spPr>
        <p:txBody>
          <a:bodyPr wrap="none" rtlCol="0" anchor="t"/>
          <a:lstStyle/>
          <a:p>
            <a:pPr marL="0" indent="0">
              <a:lnSpc>
                <a:spcPts val="4835"/>
              </a:lnSpc>
              <a:buNone/>
            </a:pPr>
            <a:r>
              <a:rPr lang="en-US" sz="3720" b="1" dirty="0">
                <a:solidFill>
                  <a:srgbClr val="6EB9FC"/>
                </a:solidFill>
                <a:latin typeface="Cinzel Black" panose="00000A00000000000000" charset="0"/>
                <a:ea typeface="Lora" pitchFamily="34" charset="-122"/>
                <a:cs typeface="Cinzel Black" panose="00000A00000000000000" charset="0"/>
              </a:rPr>
              <a:t>ETL Process:</a:t>
            </a:r>
            <a:endParaRPr lang="en-US" sz="3720" dirty="0">
              <a:latin typeface="Cinzel Black" panose="00000A00000000000000" charset="0"/>
              <a:cs typeface="Cinzel Black" panose="00000A00000000000000" charset="0"/>
            </a:endParaRPr>
          </a:p>
        </p:txBody>
      </p:sp>
      <p:sp>
        <p:nvSpPr>
          <p:cNvPr id="12" name="Text 10"/>
          <p:cNvSpPr/>
          <p:nvPr/>
        </p:nvSpPr>
        <p:spPr>
          <a:xfrm>
            <a:off x="8046839" y="2450425"/>
            <a:ext cx="5462349" cy="849868"/>
          </a:xfrm>
          <a:prstGeom prst="rect">
            <a:avLst/>
          </a:prstGeom>
          <a:noFill/>
        </p:spPr>
        <p:txBody>
          <a:bodyPr wrap="square" rtlCol="0" anchor="t"/>
          <a:lstStyle/>
          <a:p>
            <a:pPr marL="342900" indent="-342900" algn="l">
              <a:lnSpc>
                <a:spcPts val="3345"/>
              </a:lnSpc>
              <a:buSzPct val="100000"/>
              <a:buChar char="•"/>
            </a:pPr>
            <a:r>
              <a:rPr lang="en-US" sz="1860" dirty="0">
                <a:solidFill>
                  <a:srgbClr val="D6E5EF"/>
                </a:solidFill>
                <a:latin typeface="Source Sans Pro" pitchFamily="34" charset="0"/>
                <a:ea typeface="Source Sans Pro" pitchFamily="34" charset="-122"/>
                <a:cs typeface="Source Sans Pro" pitchFamily="34" charset="-120"/>
              </a:rPr>
              <a:t>Extract: The Superstore Sales dataset was extracted from the source.</a:t>
            </a:r>
            <a:endParaRPr lang="en-US" sz="1860" dirty="0"/>
          </a:p>
        </p:txBody>
      </p:sp>
      <p:sp>
        <p:nvSpPr>
          <p:cNvPr id="13" name="Text 11"/>
          <p:cNvSpPr/>
          <p:nvPr/>
        </p:nvSpPr>
        <p:spPr>
          <a:xfrm>
            <a:off x="8046839" y="3418284"/>
            <a:ext cx="5462349" cy="849868"/>
          </a:xfrm>
          <a:prstGeom prst="rect">
            <a:avLst/>
          </a:prstGeom>
          <a:noFill/>
        </p:spPr>
        <p:txBody>
          <a:bodyPr wrap="square" rtlCol="0" anchor="t"/>
          <a:lstStyle/>
          <a:p>
            <a:pPr marL="342900" indent="-342900" algn="l">
              <a:lnSpc>
                <a:spcPts val="3345"/>
              </a:lnSpc>
              <a:buSzPct val="100000"/>
              <a:buChar char="•"/>
            </a:pPr>
            <a:r>
              <a:rPr lang="en-US" sz="1860" dirty="0">
                <a:solidFill>
                  <a:srgbClr val="D6E5EF"/>
                </a:solidFill>
                <a:latin typeface="Source Sans Pro" pitchFamily="34" charset="0"/>
                <a:ea typeface="Source Sans Pro" pitchFamily="34" charset="-122"/>
                <a:cs typeface="Source Sans Pro" pitchFamily="34" charset="-120"/>
              </a:rPr>
              <a:t>Transform: The data was cleaned and processed to remove duplicates, fix errors, and format the data.</a:t>
            </a:r>
            <a:endParaRPr lang="en-US" sz="1860" dirty="0"/>
          </a:p>
        </p:txBody>
      </p:sp>
      <p:sp>
        <p:nvSpPr>
          <p:cNvPr id="14" name="Text 12"/>
          <p:cNvSpPr/>
          <p:nvPr/>
        </p:nvSpPr>
        <p:spPr>
          <a:xfrm>
            <a:off x="8046839" y="4605218"/>
            <a:ext cx="5462349" cy="849868"/>
          </a:xfrm>
          <a:prstGeom prst="rect">
            <a:avLst/>
          </a:prstGeom>
          <a:noFill/>
        </p:spPr>
        <p:txBody>
          <a:bodyPr wrap="square" rtlCol="0" anchor="t"/>
          <a:lstStyle/>
          <a:p>
            <a:pPr marL="342900" indent="-342900" algn="l">
              <a:lnSpc>
                <a:spcPts val="3345"/>
              </a:lnSpc>
              <a:buSzPct val="100000"/>
              <a:buChar char="•"/>
            </a:pPr>
            <a:r>
              <a:rPr lang="en-US" sz="1860" dirty="0">
                <a:solidFill>
                  <a:srgbClr val="D6E5EF"/>
                </a:solidFill>
                <a:latin typeface="Source Sans Pro" pitchFamily="34" charset="0"/>
                <a:ea typeface="Source Sans Pro" pitchFamily="34" charset="-122"/>
                <a:cs typeface="Source Sans Pro" pitchFamily="34" charset="-120"/>
              </a:rPr>
              <a:t>Load: The cleaned data was loaded into Power BI for analysis and visualization.</a:t>
            </a:r>
            <a:endParaRPr lang="en-US" sz="186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p:spPr>
      </p:sp>
      <p:sp>
        <p:nvSpPr>
          <p:cNvPr id="3" name="Shape 1"/>
          <p:cNvSpPr/>
          <p:nvPr/>
        </p:nvSpPr>
        <p:spPr>
          <a:xfrm>
            <a:off x="0" y="0"/>
            <a:ext cx="14630400" cy="8229600"/>
          </a:xfrm>
          <a:prstGeom prst="rect">
            <a:avLst/>
          </a:prstGeom>
          <a:solidFill>
            <a:srgbClr val="252833"/>
          </a:solidFill>
        </p:spPr>
      </p:sp>
      <p:pic>
        <p:nvPicPr>
          <p:cNvPr id="4" name="Image 0" descr="preencoded.png"/>
          <p:cNvPicPr>
            <a:picLocks noChangeAspect="1"/>
          </p:cNvPicPr>
          <p:nvPr/>
        </p:nvPicPr>
        <p:blipFill>
          <a:blip r:embed="rId1"/>
          <a:stretch>
            <a:fillRect/>
          </a:stretch>
        </p:blipFill>
        <p:spPr>
          <a:xfrm>
            <a:off x="0" y="0"/>
            <a:ext cx="14630400" cy="1618417"/>
          </a:xfrm>
          <a:prstGeom prst="rect">
            <a:avLst/>
          </a:prstGeom>
        </p:spPr>
      </p:pic>
      <p:sp>
        <p:nvSpPr>
          <p:cNvPr id="5" name="Text 2"/>
          <p:cNvSpPr/>
          <p:nvPr/>
        </p:nvSpPr>
        <p:spPr>
          <a:xfrm>
            <a:off x="885230" y="2427565"/>
            <a:ext cx="3777377" cy="613767"/>
          </a:xfrm>
          <a:prstGeom prst="rect">
            <a:avLst/>
          </a:prstGeom>
          <a:noFill/>
        </p:spPr>
        <p:txBody>
          <a:bodyPr wrap="none" rtlCol="0" anchor="t"/>
          <a:lstStyle/>
          <a:p>
            <a:pPr marL="0" indent="0">
              <a:lnSpc>
                <a:spcPts val="4835"/>
              </a:lnSpc>
              <a:buNone/>
            </a:pPr>
            <a:r>
              <a:rPr lang="en-US" sz="3720" b="1" dirty="0">
                <a:solidFill>
                  <a:srgbClr val="6EB9FC"/>
                </a:solidFill>
                <a:latin typeface="Cinzel Black" panose="00000A00000000000000" charset="0"/>
                <a:ea typeface="Lora" pitchFamily="34" charset="-122"/>
                <a:cs typeface="Cinzel Black" panose="00000A00000000000000" charset="0"/>
              </a:rPr>
              <a:t>Data Analysis:</a:t>
            </a:r>
            <a:endParaRPr lang="en-US" sz="3720" dirty="0">
              <a:latin typeface="Cinzel Black" panose="00000A00000000000000" charset="0"/>
              <a:cs typeface="Cinzel Black" panose="00000A00000000000000" charset="0"/>
            </a:endParaRPr>
          </a:p>
        </p:txBody>
      </p:sp>
      <p:sp>
        <p:nvSpPr>
          <p:cNvPr id="6" name="Text 3"/>
          <p:cNvSpPr/>
          <p:nvPr/>
        </p:nvSpPr>
        <p:spPr>
          <a:xfrm>
            <a:off x="885230" y="3395424"/>
            <a:ext cx="12859941" cy="2124670"/>
          </a:xfrm>
          <a:prstGeom prst="rect">
            <a:avLst/>
          </a:prstGeom>
          <a:noFill/>
        </p:spPr>
        <p:txBody>
          <a:bodyPr wrap="square" rtlCol="0" anchor="t"/>
          <a:lstStyle/>
          <a:p>
            <a:pPr marL="0" indent="0">
              <a:lnSpc>
                <a:spcPts val="3345"/>
              </a:lnSpc>
              <a:buNone/>
            </a:pPr>
            <a:r>
              <a:rPr lang="en-US" sz="1860" dirty="0">
                <a:solidFill>
                  <a:srgbClr val="D6E5EF"/>
                </a:solidFill>
                <a:latin typeface="Source Sans Pro" pitchFamily="34" charset="0"/>
                <a:ea typeface="Source Sans Pro" pitchFamily="34" charset="-122"/>
                <a:cs typeface="Source Sans Pro" pitchFamily="34" charset="-120"/>
              </a:rPr>
              <a:t>After cleaning the data, we have analyzed the Superstore sales dataset by creating various measures and columns. The measures that we have created include Total Sales, Total Profit, Total Discount, Total Returns, and Sold Quantity. We have also created a conditional column named 'Manager Responsible' to identify the manager responsible for handling the orders based on the order priority. The three managers are Anoop, Allen, and Natalia, with Anoop handling critical and high priority orders, Allen handling medium priority orders, and Natalia handling low priority orders.</a:t>
            </a:r>
            <a:endParaRPr lang="en-US" sz="1860" dirty="0"/>
          </a:p>
        </p:txBody>
      </p:sp>
      <p:sp>
        <p:nvSpPr>
          <p:cNvPr id="7" name="Text 4"/>
          <p:cNvSpPr/>
          <p:nvPr/>
        </p:nvSpPr>
        <p:spPr>
          <a:xfrm>
            <a:off x="885230" y="5756077"/>
            <a:ext cx="12859941" cy="849868"/>
          </a:xfrm>
          <a:prstGeom prst="rect">
            <a:avLst/>
          </a:prstGeom>
          <a:noFill/>
        </p:spPr>
        <p:txBody>
          <a:bodyPr wrap="square" rtlCol="0" anchor="t"/>
          <a:lstStyle/>
          <a:p>
            <a:pPr marL="0" indent="0">
              <a:lnSpc>
                <a:spcPts val="3345"/>
              </a:lnSpc>
              <a:buNone/>
            </a:pPr>
            <a:r>
              <a:rPr lang="en-US" sz="1860" dirty="0">
                <a:solidFill>
                  <a:srgbClr val="D6E5EF"/>
                </a:solidFill>
                <a:latin typeface="Source Sans Pro" pitchFamily="34" charset="0"/>
                <a:ea typeface="Source Sans Pro" pitchFamily="34" charset="-122"/>
                <a:cs typeface="Source Sans Pro" pitchFamily="34" charset="-120"/>
              </a:rPr>
              <a:t>We have also created a conditional column named 'Returned-Order' to identify the returned orders from the return table. Additionally, we have calculated the Delivery Days column by subtracting the order date from the ship date.</a:t>
            </a:r>
            <a:endParaRPr lang="en-US" sz="1860" dirty="0"/>
          </a:p>
        </p:txBody>
      </p:sp>
      <p:sp>
        <p:nvSpPr>
          <p:cNvPr id="8" name="Text 5"/>
          <p:cNvSpPr/>
          <p:nvPr/>
        </p:nvSpPr>
        <p:spPr>
          <a:xfrm>
            <a:off x="885230" y="6960037"/>
            <a:ext cx="2832973" cy="460296"/>
          </a:xfrm>
          <a:prstGeom prst="rect">
            <a:avLst/>
          </a:prstGeom>
          <a:noFill/>
        </p:spPr>
        <p:txBody>
          <a:bodyPr wrap="none" rtlCol="0" anchor="t"/>
          <a:lstStyle/>
          <a:p>
            <a:pPr marL="0" indent="0">
              <a:lnSpc>
                <a:spcPts val="3625"/>
              </a:lnSpc>
              <a:buNone/>
            </a:pPr>
            <a:endParaRPr lang="en-US" sz="279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p:spPr>
      </p:sp>
      <p:sp>
        <p:nvSpPr>
          <p:cNvPr id="3" name="Shape 1"/>
          <p:cNvSpPr/>
          <p:nvPr/>
        </p:nvSpPr>
        <p:spPr>
          <a:xfrm>
            <a:off x="0" y="0"/>
            <a:ext cx="14630400" cy="8229600"/>
          </a:xfrm>
          <a:prstGeom prst="rect">
            <a:avLst/>
          </a:prstGeom>
          <a:solidFill>
            <a:srgbClr val="252833"/>
          </a:solidFill>
        </p:spPr>
      </p:sp>
      <p:sp>
        <p:nvSpPr>
          <p:cNvPr id="4" name="Text 2"/>
          <p:cNvSpPr/>
          <p:nvPr/>
        </p:nvSpPr>
        <p:spPr>
          <a:xfrm>
            <a:off x="885230" y="1981557"/>
            <a:ext cx="5501640" cy="460296"/>
          </a:xfrm>
          <a:prstGeom prst="rect">
            <a:avLst/>
          </a:prstGeom>
          <a:noFill/>
        </p:spPr>
        <p:txBody>
          <a:bodyPr wrap="none" rtlCol="0" anchor="t"/>
          <a:lstStyle/>
          <a:p>
            <a:pPr marL="0" indent="0">
              <a:lnSpc>
                <a:spcPts val="3625"/>
              </a:lnSpc>
              <a:buNone/>
            </a:pPr>
            <a:r>
              <a:rPr lang="en-US" sz="2790" dirty="0">
                <a:solidFill>
                  <a:srgbClr val="6EB9FC"/>
                </a:solidFill>
                <a:latin typeface="Cinzel Black" panose="00000A00000000000000" charset="0"/>
                <a:ea typeface="Lora" pitchFamily="34" charset="-122"/>
                <a:cs typeface="Cinzel Black" panose="00000A00000000000000" charset="0"/>
              </a:rPr>
              <a:t>DAX Expression for All Measure:-</a:t>
            </a:r>
            <a:endParaRPr lang="en-US" sz="2790" dirty="0">
              <a:latin typeface="Cinzel Black" panose="00000A00000000000000" charset="0"/>
              <a:cs typeface="Cinzel Black" panose="00000A00000000000000" charset="0"/>
            </a:endParaRPr>
          </a:p>
        </p:txBody>
      </p:sp>
      <p:sp>
        <p:nvSpPr>
          <p:cNvPr id="5" name="Shape 3"/>
          <p:cNvSpPr/>
          <p:nvPr/>
        </p:nvSpPr>
        <p:spPr>
          <a:xfrm>
            <a:off x="885230" y="2795945"/>
            <a:ext cx="4129326" cy="1239203"/>
          </a:xfrm>
          <a:prstGeom prst="roundRect">
            <a:avLst>
              <a:gd name="adj" fmla="val 5715"/>
            </a:avLst>
          </a:prstGeom>
          <a:solidFill>
            <a:srgbClr val="2F3343"/>
          </a:solidFill>
        </p:spPr>
      </p:sp>
      <p:sp>
        <p:nvSpPr>
          <p:cNvPr id="6" name="Text 4"/>
          <p:cNvSpPr/>
          <p:nvPr/>
        </p:nvSpPr>
        <p:spPr>
          <a:xfrm>
            <a:off x="1121212" y="3031927"/>
            <a:ext cx="3657362" cy="767239"/>
          </a:xfrm>
          <a:prstGeom prst="rect">
            <a:avLst/>
          </a:prstGeom>
          <a:noFill/>
        </p:spPr>
        <p:txBody>
          <a:bodyPr wrap="square" rtlCol="0" anchor="t"/>
          <a:lstStyle/>
          <a:p>
            <a:pPr marL="0" indent="0">
              <a:lnSpc>
                <a:spcPts val="3020"/>
              </a:lnSpc>
              <a:buNone/>
            </a:pPr>
            <a:r>
              <a:rPr lang="en-US" sz="2325" dirty="0">
                <a:solidFill>
                  <a:srgbClr val="6EB9FC"/>
                </a:solidFill>
                <a:latin typeface="Calibri" panose="020F0502020204030204" charset="0"/>
                <a:ea typeface="Lora" pitchFamily="34" charset="-122"/>
                <a:cs typeface="Calibri" panose="020F0502020204030204" charset="0"/>
              </a:rPr>
              <a:t>Total Sales = SUM(Orders[Sales])</a:t>
            </a:r>
            <a:endParaRPr lang="en-US" sz="2325" dirty="0">
              <a:latin typeface="Calibri" panose="020F0502020204030204" charset="0"/>
              <a:cs typeface="Calibri" panose="020F0502020204030204" charset="0"/>
            </a:endParaRPr>
          </a:p>
        </p:txBody>
      </p:sp>
      <p:sp>
        <p:nvSpPr>
          <p:cNvPr id="7" name="Shape 5"/>
          <p:cNvSpPr/>
          <p:nvPr/>
        </p:nvSpPr>
        <p:spPr>
          <a:xfrm>
            <a:off x="5250537" y="2795945"/>
            <a:ext cx="4129326" cy="1239203"/>
          </a:xfrm>
          <a:prstGeom prst="roundRect">
            <a:avLst>
              <a:gd name="adj" fmla="val 5715"/>
            </a:avLst>
          </a:prstGeom>
          <a:solidFill>
            <a:srgbClr val="2F3343"/>
          </a:solidFill>
        </p:spPr>
      </p:sp>
      <p:sp>
        <p:nvSpPr>
          <p:cNvPr id="8" name="Text 6"/>
          <p:cNvSpPr/>
          <p:nvPr/>
        </p:nvSpPr>
        <p:spPr>
          <a:xfrm>
            <a:off x="5486519" y="3031927"/>
            <a:ext cx="3657362" cy="767239"/>
          </a:xfrm>
          <a:prstGeom prst="rect">
            <a:avLst/>
          </a:prstGeom>
          <a:noFill/>
        </p:spPr>
        <p:txBody>
          <a:bodyPr wrap="square" rtlCol="0" anchor="t"/>
          <a:lstStyle/>
          <a:p>
            <a:pPr marL="0" indent="0">
              <a:lnSpc>
                <a:spcPts val="3020"/>
              </a:lnSpc>
              <a:buNone/>
            </a:pPr>
            <a:r>
              <a:rPr lang="en-US" sz="2325" dirty="0">
                <a:solidFill>
                  <a:srgbClr val="6EB9FC"/>
                </a:solidFill>
                <a:latin typeface="Calibri" panose="020F0502020204030204" charset="0"/>
                <a:ea typeface="Lora" pitchFamily="34" charset="-122"/>
                <a:cs typeface="Calibri" panose="020F0502020204030204" charset="0"/>
              </a:rPr>
              <a:t>Total Profit = SUM(Orders[Profit])</a:t>
            </a:r>
            <a:endParaRPr lang="en-US" sz="2325" dirty="0">
              <a:latin typeface="Calibri" panose="020F0502020204030204" charset="0"/>
              <a:cs typeface="Calibri" panose="020F0502020204030204" charset="0"/>
            </a:endParaRPr>
          </a:p>
        </p:txBody>
      </p:sp>
      <p:sp>
        <p:nvSpPr>
          <p:cNvPr id="9" name="Shape 7"/>
          <p:cNvSpPr/>
          <p:nvPr/>
        </p:nvSpPr>
        <p:spPr>
          <a:xfrm>
            <a:off x="9615805" y="2795905"/>
            <a:ext cx="4108450" cy="1239520"/>
          </a:xfrm>
          <a:prstGeom prst="roundRect">
            <a:avLst>
              <a:gd name="adj" fmla="val 5715"/>
            </a:avLst>
          </a:prstGeom>
          <a:solidFill>
            <a:srgbClr val="2F3343"/>
          </a:solidFill>
        </p:spPr>
      </p:sp>
      <p:sp>
        <p:nvSpPr>
          <p:cNvPr id="10" name="Text 8"/>
          <p:cNvSpPr/>
          <p:nvPr/>
        </p:nvSpPr>
        <p:spPr>
          <a:xfrm>
            <a:off x="9851827" y="3031927"/>
            <a:ext cx="3657362" cy="767239"/>
          </a:xfrm>
          <a:prstGeom prst="rect">
            <a:avLst/>
          </a:prstGeom>
          <a:noFill/>
        </p:spPr>
        <p:txBody>
          <a:bodyPr wrap="square" rtlCol="0" anchor="t"/>
          <a:lstStyle/>
          <a:p>
            <a:pPr marL="0" indent="0">
              <a:lnSpc>
                <a:spcPts val="3020"/>
              </a:lnSpc>
              <a:buNone/>
            </a:pPr>
            <a:r>
              <a:rPr lang="en-US" sz="2325" dirty="0">
                <a:solidFill>
                  <a:srgbClr val="6EB9FC"/>
                </a:solidFill>
                <a:latin typeface="Calibri" panose="020F0502020204030204" charset="0"/>
                <a:ea typeface="Lora" pitchFamily="34" charset="-122"/>
                <a:cs typeface="Calibri" panose="020F0502020204030204" charset="0"/>
              </a:rPr>
              <a:t>Total Discount = SUM(Orders[Discount])</a:t>
            </a:r>
            <a:endParaRPr lang="en-US" sz="2325" dirty="0">
              <a:latin typeface="Calibri" panose="020F0502020204030204" charset="0"/>
              <a:cs typeface="Calibri" panose="020F0502020204030204" charset="0"/>
            </a:endParaRPr>
          </a:p>
        </p:txBody>
      </p:sp>
      <p:sp>
        <p:nvSpPr>
          <p:cNvPr id="11" name="Shape 9"/>
          <p:cNvSpPr/>
          <p:nvPr/>
        </p:nvSpPr>
        <p:spPr>
          <a:xfrm>
            <a:off x="885230" y="4271129"/>
            <a:ext cx="6311979" cy="1239203"/>
          </a:xfrm>
          <a:prstGeom prst="roundRect">
            <a:avLst>
              <a:gd name="adj" fmla="val 5715"/>
            </a:avLst>
          </a:prstGeom>
          <a:solidFill>
            <a:srgbClr val="2F3343"/>
          </a:solidFill>
        </p:spPr>
      </p:sp>
      <p:sp>
        <p:nvSpPr>
          <p:cNvPr id="12" name="Text 10"/>
          <p:cNvSpPr/>
          <p:nvPr/>
        </p:nvSpPr>
        <p:spPr>
          <a:xfrm>
            <a:off x="1121212" y="4507111"/>
            <a:ext cx="5840016" cy="767239"/>
          </a:xfrm>
          <a:prstGeom prst="rect">
            <a:avLst/>
          </a:prstGeom>
          <a:noFill/>
        </p:spPr>
        <p:txBody>
          <a:bodyPr wrap="square" rtlCol="0" anchor="t"/>
          <a:lstStyle/>
          <a:p>
            <a:pPr marL="0" indent="0">
              <a:lnSpc>
                <a:spcPts val="3020"/>
              </a:lnSpc>
              <a:buNone/>
            </a:pPr>
            <a:r>
              <a:rPr lang="en-US" sz="2325" dirty="0">
                <a:solidFill>
                  <a:srgbClr val="6EB9FC"/>
                </a:solidFill>
                <a:latin typeface="Calibri" panose="020F0502020204030204" charset="0"/>
                <a:ea typeface="Lora" pitchFamily="34" charset="-122"/>
                <a:cs typeface="Calibri" panose="020F0502020204030204" charset="0"/>
              </a:rPr>
              <a:t>Total Returns = SUM(Returns[Returns Orders])</a:t>
            </a:r>
            <a:endParaRPr lang="en-US" sz="2325" dirty="0">
              <a:solidFill>
                <a:srgbClr val="6EB9FC"/>
              </a:solidFill>
              <a:latin typeface="Calibri" panose="020F0502020204030204" charset="0"/>
              <a:ea typeface="Lora" pitchFamily="34" charset="-122"/>
              <a:cs typeface="Calibri" panose="020F0502020204030204" charset="0"/>
            </a:endParaRPr>
          </a:p>
        </p:txBody>
      </p:sp>
      <p:sp>
        <p:nvSpPr>
          <p:cNvPr id="13" name="Shape 11"/>
          <p:cNvSpPr/>
          <p:nvPr/>
        </p:nvSpPr>
        <p:spPr>
          <a:xfrm>
            <a:off x="7433191" y="4271129"/>
            <a:ext cx="6311979" cy="1239203"/>
          </a:xfrm>
          <a:prstGeom prst="roundRect">
            <a:avLst>
              <a:gd name="adj" fmla="val 5715"/>
            </a:avLst>
          </a:prstGeom>
          <a:solidFill>
            <a:srgbClr val="2F3343"/>
          </a:solidFill>
        </p:spPr>
      </p:sp>
      <p:sp>
        <p:nvSpPr>
          <p:cNvPr id="14" name="Text 12"/>
          <p:cNvSpPr/>
          <p:nvPr/>
        </p:nvSpPr>
        <p:spPr>
          <a:xfrm>
            <a:off x="7669173" y="4507111"/>
            <a:ext cx="5840016" cy="767239"/>
          </a:xfrm>
          <a:prstGeom prst="rect">
            <a:avLst/>
          </a:prstGeom>
          <a:noFill/>
        </p:spPr>
        <p:txBody>
          <a:bodyPr wrap="square" rtlCol="0" anchor="t"/>
          <a:lstStyle/>
          <a:p>
            <a:pPr marL="0" indent="0">
              <a:lnSpc>
                <a:spcPts val="3020"/>
              </a:lnSpc>
              <a:buNone/>
            </a:pPr>
            <a:r>
              <a:rPr lang="en-US" sz="2325" dirty="0">
                <a:solidFill>
                  <a:srgbClr val="6EB9FC"/>
                </a:solidFill>
                <a:latin typeface="Calibri" panose="020F0502020204030204" charset="0"/>
                <a:ea typeface="Lora" pitchFamily="34" charset="-122"/>
                <a:cs typeface="Calibri" panose="020F0502020204030204" charset="0"/>
              </a:rPr>
              <a:t>Total Returns = SUM(Returns[Returns Orders])</a:t>
            </a:r>
            <a:endParaRPr lang="en-US" sz="2325" dirty="0">
              <a:latin typeface="Calibri" panose="020F0502020204030204" charset="0"/>
              <a:cs typeface="Calibri" panose="020F0502020204030204" charset="0"/>
            </a:endParaRPr>
          </a:p>
        </p:txBody>
      </p:sp>
      <p:sp>
        <p:nvSpPr>
          <p:cNvPr id="15" name="Text 13"/>
          <p:cNvSpPr/>
          <p:nvPr/>
        </p:nvSpPr>
        <p:spPr>
          <a:xfrm>
            <a:off x="885230" y="5864423"/>
            <a:ext cx="2360771" cy="383619"/>
          </a:xfrm>
          <a:prstGeom prst="rect">
            <a:avLst/>
          </a:prstGeom>
          <a:noFill/>
        </p:spPr>
        <p:txBody>
          <a:bodyPr wrap="none" rtlCol="0" anchor="t"/>
          <a:lstStyle/>
          <a:p>
            <a:pPr marL="0" indent="0">
              <a:lnSpc>
                <a:spcPts val="3020"/>
              </a:lnSpc>
              <a:buNone/>
            </a:pPr>
            <a:endParaRPr lang="en-US" sz="2325"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p:spPr>
      </p:sp>
      <p:sp>
        <p:nvSpPr>
          <p:cNvPr id="3" name="Shape 1"/>
          <p:cNvSpPr/>
          <p:nvPr/>
        </p:nvSpPr>
        <p:spPr>
          <a:xfrm>
            <a:off x="-290195" y="0"/>
            <a:ext cx="15139035" cy="10238105"/>
          </a:xfrm>
          <a:prstGeom prst="rect">
            <a:avLst/>
          </a:prstGeom>
          <a:solidFill>
            <a:srgbClr val="252833"/>
          </a:solidFill>
        </p:spPr>
      </p:sp>
      <p:sp>
        <p:nvSpPr>
          <p:cNvPr id="4" name="Text 2"/>
          <p:cNvSpPr/>
          <p:nvPr/>
        </p:nvSpPr>
        <p:spPr>
          <a:xfrm>
            <a:off x="885230" y="421164"/>
            <a:ext cx="6918960" cy="613767"/>
          </a:xfrm>
          <a:prstGeom prst="rect">
            <a:avLst/>
          </a:prstGeom>
          <a:noFill/>
        </p:spPr>
        <p:txBody>
          <a:bodyPr wrap="none" rtlCol="0" anchor="t"/>
          <a:lstStyle/>
          <a:p>
            <a:pPr marL="0" indent="0">
              <a:lnSpc>
                <a:spcPts val="4835"/>
              </a:lnSpc>
              <a:buNone/>
            </a:pPr>
            <a:r>
              <a:rPr lang="en-US" sz="3200" dirty="0">
                <a:solidFill>
                  <a:srgbClr val="6EB9FC"/>
                </a:solidFill>
                <a:latin typeface="Cinzel Black" panose="00000A00000000000000" charset="0"/>
                <a:ea typeface="Lora" pitchFamily="34" charset="-122"/>
                <a:cs typeface="Cinzel Black" panose="00000A00000000000000" charset="0"/>
              </a:rPr>
              <a:t>DAX Expression for All Column:</a:t>
            </a:r>
            <a:endParaRPr lang="en-US" sz="3200" dirty="0">
              <a:latin typeface="Cinzel Black" panose="00000A00000000000000" charset="0"/>
              <a:cs typeface="Cinzel Black" panose="00000A00000000000000" charset="0"/>
            </a:endParaRPr>
          </a:p>
        </p:txBody>
      </p:sp>
      <p:sp>
        <p:nvSpPr>
          <p:cNvPr id="5" name="Text 3"/>
          <p:cNvSpPr/>
          <p:nvPr/>
        </p:nvSpPr>
        <p:spPr>
          <a:xfrm>
            <a:off x="885230" y="1215033"/>
            <a:ext cx="6035040" cy="383619"/>
          </a:xfrm>
          <a:prstGeom prst="rect">
            <a:avLst/>
          </a:prstGeom>
          <a:noFill/>
        </p:spPr>
        <p:txBody>
          <a:bodyPr wrap="none" rtlCol="0" anchor="t"/>
          <a:lstStyle/>
          <a:p>
            <a:pPr marL="0" indent="0">
              <a:lnSpc>
                <a:spcPts val="3020"/>
              </a:lnSpc>
              <a:buNone/>
            </a:pPr>
            <a:r>
              <a:rPr lang="en-US" sz="2325" dirty="0">
                <a:solidFill>
                  <a:srgbClr val="6EB9FC"/>
                </a:solidFill>
                <a:latin typeface="Cinzel Black" panose="00000A00000000000000" charset="0"/>
                <a:ea typeface="Lora" pitchFamily="34" charset="-122"/>
                <a:cs typeface="Cinzel Black" panose="00000A00000000000000" charset="0"/>
              </a:rPr>
              <a:t>Conditional Column - Manager Responsible</a:t>
            </a:r>
            <a:endParaRPr lang="en-US" sz="2325" dirty="0">
              <a:latin typeface="Cinzel Black" panose="00000A00000000000000" charset="0"/>
              <a:cs typeface="Cinzel Black" panose="00000A00000000000000" charset="0"/>
            </a:endParaRPr>
          </a:p>
        </p:txBody>
      </p:sp>
      <p:sp>
        <p:nvSpPr>
          <p:cNvPr id="6" name="Text 4"/>
          <p:cNvSpPr/>
          <p:nvPr/>
        </p:nvSpPr>
        <p:spPr>
          <a:xfrm>
            <a:off x="885230" y="1905119"/>
            <a:ext cx="12859941" cy="849868"/>
          </a:xfrm>
          <a:prstGeom prst="rect">
            <a:avLst/>
          </a:prstGeom>
          <a:noFill/>
        </p:spPr>
        <p:txBody>
          <a:bodyPr wrap="square" rtlCol="0" anchor="t"/>
          <a:lstStyle/>
          <a:p>
            <a:pPr marL="0" indent="0">
              <a:lnSpc>
                <a:spcPts val="3345"/>
              </a:lnSpc>
              <a:buNone/>
            </a:pPr>
            <a:r>
              <a:rPr lang="en-US" sz="1860" dirty="0">
                <a:solidFill>
                  <a:srgbClr val="D6E5EF"/>
                </a:solidFill>
                <a:latin typeface="Source Sans Pro" pitchFamily="34" charset="0"/>
                <a:ea typeface="Source Sans Pro" pitchFamily="34" charset="-122"/>
                <a:cs typeface="Source Sans Pro" pitchFamily="34" charset="-120"/>
              </a:rPr>
              <a:t>We created a conditional column called 'Manager Responsible' to identify the manager responsible for handling the orders based on the order priority.</a:t>
            </a:r>
            <a:endParaRPr lang="en-US" sz="1860" dirty="0"/>
          </a:p>
        </p:txBody>
      </p:sp>
      <p:sp>
        <p:nvSpPr>
          <p:cNvPr id="7" name="Shape 5"/>
          <p:cNvSpPr/>
          <p:nvPr/>
        </p:nvSpPr>
        <p:spPr>
          <a:xfrm>
            <a:off x="849035" y="3088124"/>
            <a:ext cx="12859941" cy="1239203"/>
          </a:xfrm>
          <a:prstGeom prst="roundRect">
            <a:avLst>
              <a:gd name="adj" fmla="val 5715"/>
            </a:avLst>
          </a:prstGeom>
          <a:solidFill>
            <a:srgbClr val="2F3343"/>
          </a:solidFill>
        </p:spPr>
      </p:sp>
      <p:sp>
        <p:nvSpPr>
          <p:cNvPr id="8" name="Text 6"/>
          <p:cNvSpPr/>
          <p:nvPr/>
        </p:nvSpPr>
        <p:spPr>
          <a:xfrm>
            <a:off x="1085017" y="3324106"/>
            <a:ext cx="12387977" cy="767239"/>
          </a:xfrm>
          <a:prstGeom prst="rect">
            <a:avLst/>
          </a:prstGeom>
          <a:noFill/>
        </p:spPr>
        <p:txBody>
          <a:bodyPr wrap="square" rtlCol="0" anchor="t"/>
          <a:lstStyle/>
          <a:p>
            <a:pPr marL="0" indent="0">
              <a:lnSpc>
                <a:spcPts val="3020"/>
              </a:lnSpc>
              <a:buNone/>
            </a:pPr>
            <a:r>
              <a:rPr lang="en-US" sz="2325" dirty="0">
                <a:solidFill>
                  <a:srgbClr val="6EB9FC"/>
                </a:solidFill>
                <a:latin typeface="Calibri" panose="020F0502020204030204" charset="0"/>
                <a:ea typeface="Lora" pitchFamily="34" charset="-122"/>
                <a:cs typeface="Calibri" panose="020F0502020204030204" charset="0"/>
              </a:rPr>
              <a:t>Manager Responsible = IF(Orders[Order Priority] = "Critical" || Orders[Order Priority] = "High", "Anoop", IF(Orders[Order Priority] = "Medium", "Allen", "Natalia") )</a:t>
            </a:r>
            <a:endParaRPr lang="en-US" sz="2325" dirty="0">
              <a:latin typeface="Calibri" panose="020F0502020204030204" charset="0"/>
              <a:cs typeface="Calibri" panose="020F0502020204030204" charset="0"/>
            </a:endParaRPr>
          </a:p>
        </p:txBody>
      </p:sp>
      <p:sp>
        <p:nvSpPr>
          <p:cNvPr id="9" name="Text 7"/>
          <p:cNvSpPr/>
          <p:nvPr/>
        </p:nvSpPr>
        <p:spPr>
          <a:xfrm>
            <a:off x="885230" y="4660463"/>
            <a:ext cx="5273040" cy="383619"/>
          </a:xfrm>
          <a:prstGeom prst="rect">
            <a:avLst/>
          </a:prstGeom>
          <a:noFill/>
        </p:spPr>
        <p:txBody>
          <a:bodyPr wrap="none" rtlCol="0" anchor="t"/>
          <a:lstStyle/>
          <a:p>
            <a:pPr marL="0" indent="0">
              <a:lnSpc>
                <a:spcPts val="3020"/>
              </a:lnSpc>
              <a:buNone/>
            </a:pPr>
            <a:r>
              <a:rPr lang="en-US" sz="2325" dirty="0">
                <a:solidFill>
                  <a:srgbClr val="6EB9FC"/>
                </a:solidFill>
                <a:latin typeface="Cinzel Black" panose="00000A00000000000000" charset="0"/>
                <a:ea typeface="Lora" pitchFamily="34" charset="-122"/>
                <a:cs typeface="Cinzel Black" panose="00000A00000000000000" charset="0"/>
              </a:rPr>
              <a:t>Conditional Column - Returned Order</a:t>
            </a:r>
            <a:endParaRPr lang="en-US" sz="2325" dirty="0">
              <a:latin typeface="Cinzel Black" panose="00000A00000000000000" charset="0"/>
              <a:cs typeface="Cinzel Black" panose="00000A00000000000000" charset="0"/>
            </a:endParaRPr>
          </a:p>
        </p:txBody>
      </p:sp>
      <p:sp>
        <p:nvSpPr>
          <p:cNvPr id="10" name="Text 8"/>
          <p:cNvSpPr/>
          <p:nvPr/>
        </p:nvSpPr>
        <p:spPr>
          <a:xfrm>
            <a:off x="885230" y="5285780"/>
            <a:ext cx="12859941" cy="424934"/>
          </a:xfrm>
          <a:prstGeom prst="rect">
            <a:avLst/>
          </a:prstGeom>
          <a:noFill/>
        </p:spPr>
        <p:txBody>
          <a:bodyPr wrap="none" rtlCol="0" anchor="t"/>
          <a:lstStyle/>
          <a:p>
            <a:pPr marL="0" indent="0">
              <a:lnSpc>
                <a:spcPts val="3345"/>
              </a:lnSpc>
              <a:buNone/>
            </a:pPr>
            <a:r>
              <a:rPr lang="en-US" sz="1860" dirty="0">
                <a:solidFill>
                  <a:srgbClr val="D6E5EF"/>
                </a:solidFill>
                <a:latin typeface="Source Sans Pro" pitchFamily="34" charset="0"/>
                <a:ea typeface="Source Sans Pro" pitchFamily="34" charset="-122"/>
                <a:cs typeface="Source Sans Pro" pitchFamily="34" charset="-120"/>
              </a:rPr>
              <a:t>We also created a conditional column called 'Returned-Order' to identify the returned orders from the return table.</a:t>
            </a:r>
            <a:endParaRPr lang="en-US" sz="1860" dirty="0"/>
          </a:p>
        </p:txBody>
      </p:sp>
      <p:sp>
        <p:nvSpPr>
          <p:cNvPr id="11" name="Shape 9"/>
          <p:cNvSpPr/>
          <p:nvPr/>
        </p:nvSpPr>
        <p:spPr>
          <a:xfrm>
            <a:off x="885230" y="5952411"/>
            <a:ext cx="12859941" cy="855583"/>
          </a:xfrm>
          <a:prstGeom prst="roundRect">
            <a:avLst>
              <a:gd name="adj" fmla="val 8278"/>
            </a:avLst>
          </a:prstGeom>
          <a:solidFill>
            <a:srgbClr val="2F3343"/>
          </a:solidFill>
        </p:spPr>
      </p:sp>
      <p:sp>
        <p:nvSpPr>
          <p:cNvPr id="12" name="Text 10"/>
          <p:cNvSpPr/>
          <p:nvPr/>
        </p:nvSpPr>
        <p:spPr>
          <a:xfrm>
            <a:off x="1085017" y="6193473"/>
            <a:ext cx="7117080" cy="383619"/>
          </a:xfrm>
          <a:prstGeom prst="rect">
            <a:avLst/>
          </a:prstGeom>
          <a:noFill/>
        </p:spPr>
        <p:txBody>
          <a:bodyPr wrap="none" rtlCol="0" anchor="t"/>
          <a:lstStyle/>
          <a:p>
            <a:pPr marL="0" indent="0">
              <a:lnSpc>
                <a:spcPts val="3020"/>
              </a:lnSpc>
              <a:buNone/>
            </a:pPr>
            <a:r>
              <a:rPr lang="en-US" sz="2325" dirty="0">
                <a:solidFill>
                  <a:srgbClr val="6EB9FC"/>
                </a:solidFill>
                <a:latin typeface="Calibri" panose="020F0502020204030204" charset="0"/>
                <a:ea typeface="Lora" pitchFamily="34" charset="-122"/>
                <a:cs typeface="Calibri" panose="020F0502020204030204" charset="0"/>
              </a:rPr>
              <a:t>Returned-Order = IF(Returns[Returned] = "Yes", 1, 0)</a:t>
            </a:r>
            <a:endParaRPr lang="en-US" sz="2325" dirty="0">
              <a:latin typeface="Calibri" panose="020F0502020204030204" charset="0"/>
              <a:cs typeface="Calibri" panose="020F0502020204030204" charset="0"/>
            </a:endParaRPr>
          </a:p>
        </p:txBody>
      </p:sp>
      <p:sp>
        <p:nvSpPr>
          <p:cNvPr id="13" name="Text 11"/>
          <p:cNvSpPr/>
          <p:nvPr/>
        </p:nvSpPr>
        <p:spPr>
          <a:xfrm>
            <a:off x="885230" y="6948726"/>
            <a:ext cx="4427220" cy="383619"/>
          </a:xfrm>
          <a:prstGeom prst="rect">
            <a:avLst/>
          </a:prstGeom>
          <a:noFill/>
        </p:spPr>
        <p:txBody>
          <a:bodyPr wrap="none" rtlCol="0" anchor="t"/>
          <a:lstStyle/>
          <a:p>
            <a:pPr marL="0" indent="0">
              <a:lnSpc>
                <a:spcPts val="3020"/>
              </a:lnSpc>
              <a:buNone/>
            </a:pPr>
            <a:r>
              <a:rPr lang="en-US" sz="2325" dirty="0">
                <a:solidFill>
                  <a:srgbClr val="6EB9FC"/>
                </a:solidFill>
                <a:latin typeface="Cinzel Black" panose="00000A00000000000000" charset="0"/>
                <a:ea typeface="Lora" pitchFamily="34" charset="-122"/>
                <a:cs typeface="Cinzel Black" panose="00000A00000000000000" charset="0"/>
              </a:rPr>
              <a:t>Custom Column - Delivery Days</a:t>
            </a:r>
            <a:endParaRPr lang="en-US" sz="2325" dirty="0">
              <a:latin typeface="Cinzel Black" panose="00000A00000000000000" charset="0"/>
              <a:cs typeface="Cinzel Black" panose="00000A00000000000000" charset="0"/>
            </a:endParaRPr>
          </a:p>
        </p:txBody>
      </p:sp>
      <p:sp>
        <p:nvSpPr>
          <p:cNvPr id="14" name="Text 12"/>
          <p:cNvSpPr/>
          <p:nvPr/>
        </p:nvSpPr>
        <p:spPr>
          <a:xfrm>
            <a:off x="849670" y="7346712"/>
            <a:ext cx="12859941" cy="424934"/>
          </a:xfrm>
          <a:prstGeom prst="rect">
            <a:avLst/>
          </a:prstGeom>
          <a:noFill/>
        </p:spPr>
        <p:txBody>
          <a:bodyPr wrap="none" rtlCol="0" anchor="t"/>
          <a:lstStyle/>
          <a:p>
            <a:pPr marL="0" indent="0">
              <a:lnSpc>
                <a:spcPts val="3345"/>
              </a:lnSpc>
              <a:buNone/>
            </a:pPr>
            <a:r>
              <a:rPr lang="en-US" sz="1860" dirty="0">
                <a:solidFill>
                  <a:srgbClr val="D6E5EF"/>
                </a:solidFill>
                <a:latin typeface="Source Sans Pro" pitchFamily="34" charset="0"/>
                <a:ea typeface="Source Sans Pro" pitchFamily="34" charset="-122"/>
                <a:cs typeface="Source Sans Pro" pitchFamily="34" charset="-120"/>
              </a:rPr>
              <a:t>To calculate the delivery days, we created a custom column called 'Delivery Days' by subtracting the order date from the ship date.</a:t>
            </a:r>
            <a:endParaRPr lang="en-US" sz="1860" dirty="0"/>
          </a:p>
        </p:txBody>
      </p:sp>
      <p:sp>
        <p:nvSpPr>
          <p:cNvPr id="15" name="Shape 13"/>
          <p:cNvSpPr/>
          <p:nvPr/>
        </p:nvSpPr>
        <p:spPr>
          <a:xfrm>
            <a:off x="849035" y="7961273"/>
            <a:ext cx="12859941" cy="855583"/>
          </a:xfrm>
          <a:prstGeom prst="roundRect">
            <a:avLst>
              <a:gd name="adj" fmla="val 8278"/>
            </a:avLst>
          </a:prstGeom>
          <a:solidFill>
            <a:srgbClr val="2F3343"/>
          </a:solidFill>
        </p:spPr>
      </p:sp>
      <p:sp>
        <p:nvSpPr>
          <p:cNvPr id="16" name="Text 14"/>
          <p:cNvSpPr/>
          <p:nvPr/>
        </p:nvSpPr>
        <p:spPr>
          <a:xfrm>
            <a:off x="1085017" y="8105180"/>
            <a:ext cx="9860280" cy="383619"/>
          </a:xfrm>
          <a:prstGeom prst="rect">
            <a:avLst/>
          </a:prstGeom>
          <a:noFill/>
        </p:spPr>
        <p:txBody>
          <a:bodyPr wrap="none" rtlCol="0" anchor="t"/>
          <a:lstStyle/>
          <a:p>
            <a:pPr marL="0" indent="0">
              <a:lnSpc>
                <a:spcPts val="3020"/>
              </a:lnSpc>
              <a:buNone/>
            </a:pPr>
            <a:r>
              <a:rPr lang="en-US" sz="2325" dirty="0">
                <a:solidFill>
                  <a:srgbClr val="6EB9FC"/>
                </a:solidFill>
                <a:latin typeface="Calibri" panose="020F0502020204030204" charset="0"/>
                <a:ea typeface="Lora" pitchFamily="34" charset="-122"/>
                <a:cs typeface="Calibri" panose="020F0502020204030204" charset="0"/>
              </a:rPr>
              <a:t>Delivery Days = DATEDIFF(Orders[Order Date], Orders[Ship Date], DAY</a:t>
            </a:r>
            <a:r>
              <a:rPr lang="en-US" sz="2325" dirty="0">
                <a:solidFill>
                  <a:srgbClr val="6EB9FC"/>
                </a:solidFill>
                <a:latin typeface="Lora" pitchFamily="34" charset="0"/>
                <a:ea typeface="Lora" pitchFamily="34" charset="-122"/>
                <a:cs typeface="Lora" pitchFamily="34" charset="-120"/>
              </a:rPr>
              <a:t>)</a:t>
            </a:r>
            <a:endParaRPr lang="en-US" sz="2325"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p:spPr>
      </p:sp>
      <p:sp>
        <p:nvSpPr>
          <p:cNvPr id="3" name="Shape 1"/>
          <p:cNvSpPr/>
          <p:nvPr/>
        </p:nvSpPr>
        <p:spPr>
          <a:xfrm>
            <a:off x="0" y="-731520"/>
            <a:ext cx="14630400" cy="9156065"/>
          </a:xfrm>
          <a:prstGeom prst="rect">
            <a:avLst/>
          </a:prstGeom>
          <a:solidFill>
            <a:srgbClr val="252833"/>
          </a:solidFill>
        </p:spPr>
      </p:sp>
      <p:sp>
        <p:nvSpPr>
          <p:cNvPr id="4" name="Text 2"/>
          <p:cNvSpPr/>
          <p:nvPr/>
        </p:nvSpPr>
        <p:spPr>
          <a:xfrm>
            <a:off x="885230" y="649129"/>
            <a:ext cx="3886200" cy="613767"/>
          </a:xfrm>
          <a:prstGeom prst="rect">
            <a:avLst/>
          </a:prstGeom>
          <a:noFill/>
        </p:spPr>
        <p:txBody>
          <a:bodyPr wrap="none" rtlCol="0" anchor="t"/>
          <a:lstStyle/>
          <a:p>
            <a:pPr marL="0" indent="0">
              <a:lnSpc>
                <a:spcPts val="4835"/>
              </a:lnSpc>
              <a:buNone/>
            </a:pPr>
            <a:r>
              <a:rPr lang="en-US" sz="3720" dirty="0">
                <a:solidFill>
                  <a:srgbClr val="6EB9FC"/>
                </a:solidFill>
                <a:latin typeface="Cinzel Black" panose="00000A00000000000000" charset="0"/>
                <a:ea typeface="Lora" pitchFamily="34" charset="-122"/>
                <a:cs typeface="Cinzel Black" panose="00000A00000000000000" charset="0"/>
              </a:rPr>
              <a:t>Dashboard Pages:</a:t>
            </a:r>
            <a:endParaRPr lang="en-US" sz="3720" dirty="0">
              <a:latin typeface="Cinzel Black" panose="00000A00000000000000" charset="0"/>
              <a:cs typeface="Cinzel Black" panose="00000A00000000000000" charset="0"/>
            </a:endParaRPr>
          </a:p>
        </p:txBody>
      </p:sp>
      <p:sp>
        <p:nvSpPr>
          <p:cNvPr id="5" name="Shape 3"/>
          <p:cNvSpPr/>
          <p:nvPr/>
        </p:nvSpPr>
        <p:spPr>
          <a:xfrm flipH="1">
            <a:off x="7287260" y="1421765"/>
            <a:ext cx="76200" cy="7002145"/>
          </a:xfrm>
          <a:prstGeom prst="rect">
            <a:avLst/>
          </a:prstGeom>
          <a:solidFill>
            <a:srgbClr val="6EB9FC"/>
          </a:solidFill>
        </p:spPr>
      </p:sp>
      <p:sp>
        <p:nvSpPr>
          <p:cNvPr id="6" name="Shape 4"/>
          <p:cNvSpPr/>
          <p:nvPr/>
        </p:nvSpPr>
        <p:spPr>
          <a:xfrm>
            <a:off x="7580769" y="2075498"/>
            <a:ext cx="826294" cy="15240"/>
          </a:xfrm>
          <a:prstGeom prst="rect">
            <a:avLst/>
          </a:prstGeom>
          <a:solidFill>
            <a:srgbClr val="6EB9FC"/>
          </a:solidFill>
        </p:spPr>
      </p:sp>
      <p:sp>
        <p:nvSpPr>
          <p:cNvPr id="7" name="Shape 5"/>
          <p:cNvSpPr/>
          <p:nvPr/>
        </p:nvSpPr>
        <p:spPr>
          <a:xfrm>
            <a:off x="7049631" y="1817608"/>
            <a:ext cx="531138" cy="531138"/>
          </a:xfrm>
          <a:prstGeom prst="roundRect">
            <a:avLst>
              <a:gd name="adj" fmla="val 13335"/>
            </a:avLst>
          </a:prstGeom>
          <a:solidFill>
            <a:srgbClr val="2F3343"/>
          </a:solidFill>
        </p:spPr>
      </p:sp>
      <p:sp>
        <p:nvSpPr>
          <p:cNvPr id="8" name="Text 6"/>
          <p:cNvSpPr/>
          <p:nvPr/>
        </p:nvSpPr>
        <p:spPr>
          <a:xfrm>
            <a:off x="7250370" y="1852970"/>
            <a:ext cx="129540" cy="460296"/>
          </a:xfrm>
          <a:prstGeom prst="rect">
            <a:avLst/>
          </a:prstGeom>
          <a:noFill/>
        </p:spPr>
        <p:txBody>
          <a:bodyPr wrap="none" rtlCol="0" anchor="t"/>
          <a:lstStyle/>
          <a:p>
            <a:pPr marL="0" indent="0" algn="ctr">
              <a:lnSpc>
                <a:spcPts val="3625"/>
              </a:lnSpc>
              <a:buNone/>
            </a:pPr>
            <a:r>
              <a:rPr lang="en-US" sz="2790" dirty="0">
                <a:solidFill>
                  <a:srgbClr val="6EB9FC"/>
                </a:solidFill>
                <a:latin typeface="Lora" pitchFamily="34" charset="0"/>
                <a:ea typeface="Lora" pitchFamily="34" charset="-122"/>
                <a:cs typeface="Lora" pitchFamily="34" charset="-120"/>
              </a:rPr>
              <a:t>1</a:t>
            </a:r>
            <a:endParaRPr lang="en-US" sz="2790" dirty="0"/>
          </a:p>
        </p:txBody>
      </p:sp>
      <p:sp>
        <p:nvSpPr>
          <p:cNvPr id="9" name="Text 7"/>
          <p:cNvSpPr/>
          <p:nvPr/>
        </p:nvSpPr>
        <p:spPr>
          <a:xfrm>
            <a:off x="8613577" y="1852970"/>
            <a:ext cx="2832973" cy="460296"/>
          </a:xfrm>
          <a:prstGeom prst="rect">
            <a:avLst/>
          </a:prstGeom>
          <a:noFill/>
        </p:spPr>
        <p:txBody>
          <a:bodyPr wrap="none" rtlCol="0" anchor="t"/>
          <a:lstStyle/>
          <a:p>
            <a:pPr marL="0" indent="0" algn="l">
              <a:lnSpc>
                <a:spcPts val="3625"/>
              </a:lnSpc>
              <a:buNone/>
            </a:pPr>
            <a:r>
              <a:rPr lang="en-US" sz="2790" dirty="0">
                <a:solidFill>
                  <a:srgbClr val="6EB9FC"/>
                </a:solidFill>
                <a:latin typeface="Cinzel Black" panose="00000A00000000000000" charset="0"/>
                <a:ea typeface="Lora" pitchFamily="34" charset="-122"/>
                <a:cs typeface="Cinzel Black" panose="00000A00000000000000" charset="0"/>
              </a:rPr>
              <a:t>Overview Page:</a:t>
            </a:r>
            <a:endParaRPr lang="en-US" sz="2790" dirty="0">
              <a:solidFill>
                <a:srgbClr val="6EB9FC"/>
              </a:solidFill>
              <a:latin typeface="Cinzel Black" panose="00000A00000000000000" charset="0"/>
              <a:ea typeface="Lora" pitchFamily="34" charset="-122"/>
              <a:cs typeface="Cinzel Black" panose="00000A00000000000000" charset="0"/>
            </a:endParaRPr>
          </a:p>
        </p:txBody>
      </p:sp>
      <p:sp>
        <p:nvSpPr>
          <p:cNvPr id="10" name="Text 8"/>
          <p:cNvSpPr/>
          <p:nvPr/>
        </p:nvSpPr>
        <p:spPr>
          <a:xfrm>
            <a:off x="8633897" y="1888212"/>
            <a:ext cx="5131594" cy="424934"/>
          </a:xfrm>
          <a:prstGeom prst="rect">
            <a:avLst/>
          </a:prstGeom>
          <a:noFill/>
        </p:spPr>
        <p:txBody>
          <a:bodyPr wrap="none" rtlCol="0" anchor="t"/>
          <a:lstStyle/>
          <a:p>
            <a:pPr marL="0" indent="0" algn="l">
              <a:lnSpc>
                <a:spcPts val="3345"/>
              </a:lnSpc>
              <a:buNone/>
            </a:pPr>
            <a:endParaRPr lang="en-US" sz="1860" dirty="0"/>
          </a:p>
        </p:txBody>
      </p:sp>
      <p:sp>
        <p:nvSpPr>
          <p:cNvPr id="11" name="Shape 9"/>
          <p:cNvSpPr/>
          <p:nvPr/>
        </p:nvSpPr>
        <p:spPr>
          <a:xfrm>
            <a:off x="6223337" y="3255764"/>
            <a:ext cx="826294" cy="15240"/>
          </a:xfrm>
          <a:prstGeom prst="rect">
            <a:avLst/>
          </a:prstGeom>
          <a:solidFill>
            <a:srgbClr val="6EB9FC"/>
          </a:solidFill>
        </p:spPr>
      </p:sp>
      <p:sp>
        <p:nvSpPr>
          <p:cNvPr id="12" name="Shape 10"/>
          <p:cNvSpPr/>
          <p:nvPr/>
        </p:nvSpPr>
        <p:spPr>
          <a:xfrm>
            <a:off x="7049631" y="2997875"/>
            <a:ext cx="531138" cy="531138"/>
          </a:xfrm>
          <a:prstGeom prst="roundRect">
            <a:avLst>
              <a:gd name="adj" fmla="val 13335"/>
            </a:avLst>
          </a:prstGeom>
          <a:solidFill>
            <a:srgbClr val="2F3343"/>
          </a:solidFill>
        </p:spPr>
      </p:sp>
      <p:sp>
        <p:nvSpPr>
          <p:cNvPr id="13" name="Text 11"/>
          <p:cNvSpPr/>
          <p:nvPr/>
        </p:nvSpPr>
        <p:spPr>
          <a:xfrm>
            <a:off x="7219890" y="3033236"/>
            <a:ext cx="190500" cy="460296"/>
          </a:xfrm>
          <a:prstGeom prst="rect">
            <a:avLst/>
          </a:prstGeom>
          <a:noFill/>
        </p:spPr>
        <p:txBody>
          <a:bodyPr wrap="none" rtlCol="0" anchor="t"/>
          <a:lstStyle/>
          <a:p>
            <a:pPr marL="0" indent="0" algn="ctr">
              <a:lnSpc>
                <a:spcPts val="3625"/>
              </a:lnSpc>
              <a:buNone/>
            </a:pPr>
            <a:r>
              <a:rPr lang="en-US" sz="2790" dirty="0">
                <a:solidFill>
                  <a:srgbClr val="6EB9FC"/>
                </a:solidFill>
                <a:latin typeface="Lora" pitchFamily="34" charset="0"/>
                <a:ea typeface="Lora" pitchFamily="34" charset="-122"/>
                <a:cs typeface="Lora" pitchFamily="34" charset="-120"/>
              </a:rPr>
              <a:t>2</a:t>
            </a:r>
            <a:endParaRPr lang="en-US" sz="2790" dirty="0"/>
          </a:p>
        </p:txBody>
      </p:sp>
      <p:sp>
        <p:nvSpPr>
          <p:cNvPr id="14" name="Text 12"/>
          <p:cNvSpPr/>
          <p:nvPr/>
        </p:nvSpPr>
        <p:spPr>
          <a:xfrm>
            <a:off x="2168723" y="3033236"/>
            <a:ext cx="3848100" cy="460296"/>
          </a:xfrm>
          <a:prstGeom prst="rect">
            <a:avLst/>
          </a:prstGeom>
          <a:noFill/>
        </p:spPr>
        <p:txBody>
          <a:bodyPr wrap="none" rtlCol="0" anchor="t"/>
          <a:lstStyle/>
          <a:p>
            <a:pPr marL="0" indent="0" algn="r">
              <a:lnSpc>
                <a:spcPts val="3625"/>
              </a:lnSpc>
              <a:buNone/>
            </a:pPr>
            <a:r>
              <a:rPr lang="en-US" sz="2790" dirty="0">
                <a:solidFill>
                  <a:srgbClr val="6EB9FC"/>
                </a:solidFill>
                <a:latin typeface="Cinzel Black" panose="00000A00000000000000" charset="0"/>
                <a:ea typeface="Lora" pitchFamily="34" charset="-122"/>
                <a:cs typeface="Cinzel Black" panose="00000A00000000000000" charset="0"/>
              </a:rPr>
              <a:t>Manager Analysis Page:</a:t>
            </a:r>
            <a:endParaRPr lang="en-US" sz="2790" dirty="0">
              <a:latin typeface="Cinzel Black" panose="00000A00000000000000" charset="0"/>
              <a:cs typeface="Cinzel Black" panose="00000A00000000000000" charset="0"/>
            </a:endParaRPr>
          </a:p>
        </p:txBody>
      </p:sp>
      <p:sp>
        <p:nvSpPr>
          <p:cNvPr id="15" name="Text 13"/>
          <p:cNvSpPr/>
          <p:nvPr/>
        </p:nvSpPr>
        <p:spPr>
          <a:xfrm>
            <a:off x="885230" y="3729514"/>
            <a:ext cx="5131594" cy="424934"/>
          </a:xfrm>
          <a:prstGeom prst="rect">
            <a:avLst/>
          </a:prstGeom>
          <a:noFill/>
        </p:spPr>
        <p:txBody>
          <a:bodyPr wrap="none" rtlCol="0" anchor="t"/>
          <a:lstStyle/>
          <a:p>
            <a:pPr marL="0" indent="0" algn="r">
              <a:lnSpc>
                <a:spcPts val="3345"/>
              </a:lnSpc>
              <a:buNone/>
            </a:pPr>
            <a:endParaRPr lang="en-US" sz="1860" dirty="0"/>
          </a:p>
        </p:txBody>
      </p:sp>
      <p:sp>
        <p:nvSpPr>
          <p:cNvPr id="16" name="Shape 14"/>
          <p:cNvSpPr/>
          <p:nvPr/>
        </p:nvSpPr>
        <p:spPr>
          <a:xfrm>
            <a:off x="7580769" y="4318040"/>
            <a:ext cx="826294" cy="15240"/>
          </a:xfrm>
          <a:prstGeom prst="rect">
            <a:avLst/>
          </a:prstGeom>
          <a:solidFill>
            <a:srgbClr val="6EB9FC"/>
          </a:solidFill>
        </p:spPr>
      </p:sp>
      <p:sp>
        <p:nvSpPr>
          <p:cNvPr id="17" name="Shape 15"/>
          <p:cNvSpPr/>
          <p:nvPr/>
        </p:nvSpPr>
        <p:spPr>
          <a:xfrm>
            <a:off x="7049631" y="4060150"/>
            <a:ext cx="531138" cy="531138"/>
          </a:xfrm>
          <a:prstGeom prst="roundRect">
            <a:avLst>
              <a:gd name="adj" fmla="val 13335"/>
            </a:avLst>
          </a:prstGeom>
          <a:solidFill>
            <a:srgbClr val="2F3343"/>
          </a:solidFill>
        </p:spPr>
      </p:sp>
      <p:sp>
        <p:nvSpPr>
          <p:cNvPr id="18" name="Text 16"/>
          <p:cNvSpPr/>
          <p:nvPr/>
        </p:nvSpPr>
        <p:spPr>
          <a:xfrm>
            <a:off x="7216080" y="4095512"/>
            <a:ext cx="198120" cy="460296"/>
          </a:xfrm>
          <a:prstGeom prst="rect">
            <a:avLst/>
          </a:prstGeom>
          <a:noFill/>
        </p:spPr>
        <p:txBody>
          <a:bodyPr wrap="none" rtlCol="0" anchor="t"/>
          <a:lstStyle/>
          <a:p>
            <a:pPr marL="0" indent="0" algn="ctr">
              <a:lnSpc>
                <a:spcPts val="3625"/>
              </a:lnSpc>
              <a:buNone/>
            </a:pPr>
            <a:r>
              <a:rPr lang="en-US" sz="2790" dirty="0">
                <a:solidFill>
                  <a:srgbClr val="6EB9FC"/>
                </a:solidFill>
                <a:latin typeface="Lora" pitchFamily="34" charset="0"/>
                <a:ea typeface="Lora" pitchFamily="34" charset="-122"/>
                <a:cs typeface="Lora" pitchFamily="34" charset="-120"/>
              </a:rPr>
              <a:t>3</a:t>
            </a:r>
            <a:endParaRPr lang="en-US" sz="2790" dirty="0"/>
          </a:p>
        </p:txBody>
      </p:sp>
      <p:sp>
        <p:nvSpPr>
          <p:cNvPr id="19" name="Text 17"/>
          <p:cNvSpPr/>
          <p:nvPr/>
        </p:nvSpPr>
        <p:spPr>
          <a:xfrm>
            <a:off x="8613577" y="4095512"/>
            <a:ext cx="3726180" cy="460296"/>
          </a:xfrm>
          <a:prstGeom prst="rect">
            <a:avLst/>
          </a:prstGeom>
          <a:noFill/>
        </p:spPr>
        <p:txBody>
          <a:bodyPr wrap="none" rtlCol="0" anchor="t"/>
          <a:lstStyle/>
          <a:p>
            <a:pPr marL="0" indent="0" algn="l">
              <a:lnSpc>
                <a:spcPts val="3625"/>
              </a:lnSpc>
              <a:buNone/>
            </a:pPr>
            <a:r>
              <a:rPr lang="en-US" sz="2790" dirty="0">
                <a:solidFill>
                  <a:srgbClr val="6EB9FC"/>
                </a:solidFill>
                <a:latin typeface="Cinzel Black" panose="00000A00000000000000" charset="0"/>
                <a:ea typeface="Lora" pitchFamily="34" charset="-122"/>
                <a:cs typeface="Cinzel Black" panose="00000A00000000000000" charset="0"/>
              </a:rPr>
              <a:t>Product Analysis Page:</a:t>
            </a:r>
            <a:endParaRPr lang="en-US" sz="2790" dirty="0">
              <a:latin typeface="Cinzel Black" panose="00000A00000000000000" charset="0"/>
              <a:cs typeface="Cinzel Black" panose="00000A00000000000000" charset="0"/>
            </a:endParaRPr>
          </a:p>
        </p:txBody>
      </p:sp>
      <p:sp>
        <p:nvSpPr>
          <p:cNvPr id="20" name="Text 18"/>
          <p:cNvSpPr/>
          <p:nvPr/>
        </p:nvSpPr>
        <p:spPr>
          <a:xfrm>
            <a:off x="8613577" y="4791789"/>
            <a:ext cx="5131594" cy="424934"/>
          </a:xfrm>
          <a:prstGeom prst="rect">
            <a:avLst/>
          </a:prstGeom>
          <a:noFill/>
        </p:spPr>
        <p:txBody>
          <a:bodyPr wrap="none" rtlCol="0" anchor="t"/>
          <a:lstStyle/>
          <a:p>
            <a:pPr marL="0" indent="0" algn="l">
              <a:lnSpc>
                <a:spcPts val="3345"/>
              </a:lnSpc>
              <a:buNone/>
            </a:pPr>
            <a:endParaRPr lang="en-US" sz="1860" dirty="0"/>
          </a:p>
        </p:txBody>
      </p:sp>
      <p:sp>
        <p:nvSpPr>
          <p:cNvPr id="21" name="Shape 19"/>
          <p:cNvSpPr/>
          <p:nvPr/>
        </p:nvSpPr>
        <p:spPr>
          <a:xfrm>
            <a:off x="6223337" y="5380434"/>
            <a:ext cx="826294" cy="15240"/>
          </a:xfrm>
          <a:prstGeom prst="rect">
            <a:avLst/>
          </a:prstGeom>
          <a:solidFill>
            <a:srgbClr val="6EB9FC"/>
          </a:solidFill>
        </p:spPr>
      </p:sp>
      <p:sp>
        <p:nvSpPr>
          <p:cNvPr id="22" name="Shape 20"/>
          <p:cNvSpPr/>
          <p:nvPr/>
        </p:nvSpPr>
        <p:spPr>
          <a:xfrm>
            <a:off x="7049631" y="5122545"/>
            <a:ext cx="531138" cy="531138"/>
          </a:xfrm>
          <a:prstGeom prst="roundRect">
            <a:avLst>
              <a:gd name="adj" fmla="val 13335"/>
            </a:avLst>
          </a:prstGeom>
          <a:solidFill>
            <a:srgbClr val="2F3343"/>
          </a:solidFill>
        </p:spPr>
      </p:sp>
      <p:sp>
        <p:nvSpPr>
          <p:cNvPr id="23" name="Text 21"/>
          <p:cNvSpPr/>
          <p:nvPr/>
        </p:nvSpPr>
        <p:spPr>
          <a:xfrm>
            <a:off x="7219890" y="5157907"/>
            <a:ext cx="190500" cy="460296"/>
          </a:xfrm>
          <a:prstGeom prst="rect">
            <a:avLst/>
          </a:prstGeom>
          <a:noFill/>
        </p:spPr>
        <p:txBody>
          <a:bodyPr wrap="none" rtlCol="0" anchor="t"/>
          <a:lstStyle/>
          <a:p>
            <a:pPr marL="0" indent="0" algn="ctr">
              <a:lnSpc>
                <a:spcPts val="3625"/>
              </a:lnSpc>
              <a:buNone/>
            </a:pPr>
            <a:r>
              <a:rPr lang="en-US" sz="2790" dirty="0">
                <a:solidFill>
                  <a:srgbClr val="6EB9FC"/>
                </a:solidFill>
                <a:latin typeface="Lora" pitchFamily="34" charset="0"/>
                <a:ea typeface="Lora" pitchFamily="34" charset="-122"/>
                <a:cs typeface="Lora" pitchFamily="34" charset="-120"/>
              </a:rPr>
              <a:t>4</a:t>
            </a:r>
            <a:endParaRPr lang="en-US" sz="2790" dirty="0"/>
          </a:p>
        </p:txBody>
      </p:sp>
      <p:sp>
        <p:nvSpPr>
          <p:cNvPr id="24" name="Text 22"/>
          <p:cNvSpPr/>
          <p:nvPr/>
        </p:nvSpPr>
        <p:spPr>
          <a:xfrm>
            <a:off x="2168723" y="5157907"/>
            <a:ext cx="3848100" cy="460296"/>
          </a:xfrm>
          <a:prstGeom prst="rect">
            <a:avLst/>
          </a:prstGeom>
          <a:noFill/>
        </p:spPr>
        <p:txBody>
          <a:bodyPr wrap="none" rtlCol="0" anchor="t"/>
          <a:lstStyle/>
          <a:p>
            <a:pPr marL="0" indent="0" algn="r">
              <a:lnSpc>
                <a:spcPts val="3625"/>
              </a:lnSpc>
              <a:buNone/>
            </a:pPr>
            <a:r>
              <a:rPr lang="en-US" sz="2790" dirty="0">
                <a:solidFill>
                  <a:srgbClr val="6EB9FC"/>
                </a:solidFill>
                <a:latin typeface="Cinzel Black" panose="00000A00000000000000" charset="0"/>
                <a:ea typeface="Lora" pitchFamily="34" charset="-122"/>
                <a:cs typeface="Cinzel Black" panose="00000A00000000000000" charset="0"/>
              </a:rPr>
              <a:t>Shipping Analysis Page:</a:t>
            </a:r>
            <a:endParaRPr lang="en-US" sz="2790" dirty="0">
              <a:solidFill>
                <a:srgbClr val="6EB9FC"/>
              </a:solidFill>
              <a:latin typeface="Cinzel Black" panose="00000A00000000000000" charset="0"/>
              <a:ea typeface="Lora" pitchFamily="34" charset="-122"/>
              <a:cs typeface="Cinzel Black" panose="00000A00000000000000" charset="0"/>
            </a:endParaRPr>
          </a:p>
        </p:txBody>
      </p:sp>
      <p:sp>
        <p:nvSpPr>
          <p:cNvPr id="25" name="Text 23"/>
          <p:cNvSpPr/>
          <p:nvPr/>
        </p:nvSpPr>
        <p:spPr>
          <a:xfrm>
            <a:off x="885230" y="5854184"/>
            <a:ext cx="5131594" cy="424934"/>
          </a:xfrm>
          <a:prstGeom prst="rect">
            <a:avLst/>
          </a:prstGeom>
          <a:noFill/>
        </p:spPr>
        <p:txBody>
          <a:bodyPr wrap="none" rtlCol="0" anchor="t"/>
          <a:lstStyle/>
          <a:p>
            <a:pPr marL="0" indent="0" algn="r">
              <a:lnSpc>
                <a:spcPts val="3345"/>
              </a:lnSpc>
              <a:buNone/>
            </a:pPr>
            <a:endParaRPr lang="en-US" sz="1860" dirty="0"/>
          </a:p>
        </p:txBody>
      </p:sp>
      <p:sp>
        <p:nvSpPr>
          <p:cNvPr id="26" name="Shape 24"/>
          <p:cNvSpPr/>
          <p:nvPr/>
        </p:nvSpPr>
        <p:spPr>
          <a:xfrm>
            <a:off x="7580769" y="6442829"/>
            <a:ext cx="826294" cy="15240"/>
          </a:xfrm>
          <a:prstGeom prst="rect">
            <a:avLst/>
          </a:prstGeom>
          <a:solidFill>
            <a:srgbClr val="6EB9FC"/>
          </a:solidFill>
        </p:spPr>
      </p:sp>
      <p:sp>
        <p:nvSpPr>
          <p:cNvPr id="27" name="Shape 25"/>
          <p:cNvSpPr/>
          <p:nvPr/>
        </p:nvSpPr>
        <p:spPr>
          <a:xfrm>
            <a:off x="7049631" y="6184940"/>
            <a:ext cx="531138" cy="531138"/>
          </a:xfrm>
          <a:prstGeom prst="roundRect">
            <a:avLst>
              <a:gd name="adj" fmla="val 13335"/>
            </a:avLst>
          </a:prstGeom>
          <a:solidFill>
            <a:srgbClr val="2F3343"/>
          </a:solidFill>
        </p:spPr>
      </p:sp>
      <p:sp>
        <p:nvSpPr>
          <p:cNvPr id="28" name="Text 26"/>
          <p:cNvSpPr/>
          <p:nvPr/>
        </p:nvSpPr>
        <p:spPr>
          <a:xfrm>
            <a:off x="7219890" y="6220301"/>
            <a:ext cx="190500" cy="460296"/>
          </a:xfrm>
          <a:prstGeom prst="rect">
            <a:avLst/>
          </a:prstGeom>
          <a:noFill/>
        </p:spPr>
        <p:txBody>
          <a:bodyPr wrap="none" rtlCol="0" anchor="t"/>
          <a:lstStyle/>
          <a:p>
            <a:pPr marL="0" indent="0" algn="ctr">
              <a:lnSpc>
                <a:spcPts val="3625"/>
              </a:lnSpc>
              <a:buNone/>
            </a:pPr>
            <a:r>
              <a:rPr lang="en-US" sz="2790" dirty="0">
                <a:solidFill>
                  <a:srgbClr val="6EB9FC"/>
                </a:solidFill>
                <a:latin typeface="Lora" pitchFamily="34" charset="0"/>
                <a:ea typeface="Lora" pitchFamily="34" charset="-122"/>
                <a:cs typeface="Lora" pitchFamily="34" charset="-120"/>
              </a:rPr>
              <a:t>5</a:t>
            </a:r>
            <a:endParaRPr lang="en-US" sz="2790" dirty="0"/>
          </a:p>
        </p:txBody>
      </p:sp>
      <p:sp>
        <p:nvSpPr>
          <p:cNvPr id="29" name="Text 27"/>
          <p:cNvSpPr/>
          <p:nvPr/>
        </p:nvSpPr>
        <p:spPr>
          <a:xfrm>
            <a:off x="8613577" y="6220301"/>
            <a:ext cx="3528060" cy="460296"/>
          </a:xfrm>
          <a:prstGeom prst="rect">
            <a:avLst/>
          </a:prstGeom>
          <a:noFill/>
        </p:spPr>
        <p:txBody>
          <a:bodyPr wrap="none" rtlCol="0" anchor="t"/>
          <a:lstStyle/>
          <a:p>
            <a:pPr marL="0" indent="0" algn="l">
              <a:lnSpc>
                <a:spcPts val="3625"/>
              </a:lnSpc>
              <a:buNone/>
            </a:pPr>
            <a:r>
              <a:rPr lang="en-US" sz="2790" dirty="0">
                <a:solidFill>
                  <a:srgbClr val="6EB9FC"/>
                </a:solidFill>
                <a:latin typeface="Cinzel Black" panose="00000A00000000000000" charset="0"/>
                <a:ea typeface="Lora" pitchFamily="34" charset="-122"/>
                <a:cs typeface="Cinzel Black" panose="00000A00000000000000" charset="0"/>
              </a:rPr>
              <a:t>Return Analysis Page:</a:t>
            </a:r>
            <a:endParaRPr lang="en-US" sz="2790" dirty="0">
              <a:solidFill>
                <a:srgbClr val="6EB9FC"/>
              </a:solidFill>
              <a:latin typeface="Cinzel Black" panose="00000A00000000000000" charset="0"/>
              <a:ea typeface="Lora" pitchFamily="34" charset="-122"/>
              <a:cs typeface="Cinzel Black" panose="00000A00000000000000" charset="0"/>
            </a:endParaRPr>
          </a:p>
        </p:txBody>
      </p:sp>
      <p:sp>
        <p:nvSpPr>
          <p:cNvPr id="30" name="Text 28"/>
          <p:cNvSpPr/>
          <p:nvPr/>
        </p:nvSpPr>
        <p:spPr>
          <a:xfrm>
            <a:off x="8613577" y="6916579"/>
            <a:ext cx="5131594" cy="424934"/>
          </a:xfrm>
          <a:prstGeom prst="rect">
            <a:avLst/>
          </a:prstGeom>
          <a:noFill/>
        </p:spPr>
        <p:txBody>
          <a:bodyPr wrap="none" rtlCol="0" anchor="t"/>
          <a:lstStyle/>
          <a:p>
            <a:pPr marL="0" indent="0" algn="l">
              <a:lnSpc>
                <a:spcPts val="3345"/>
              </a:lnSpc>
              <a:buNone/>
            </a:pPr>
            <a:endParaRPr lang="en-US" sz="1860" dirty="0"/>
          </a:p>
        </p:txBody>
      </p:sp>
      <p:sp>
        <p:nvSpPr>
          <p:cNvPr id="31" name="Shape 29"/>
          <p:cNvSpPr/>
          <p:nvPr/>
        </p:nvSpPr>
        <p:spPr>
          <a:xfrm>
            <a:off x="6223337" y="7505224"/>
            <a:ext cx="826294" cy="15240"/>
          </a:xfrm>
          <a:prstGeom prst="rect">
            <a:avLst/>
          </a:prstGeom>
          <a:solidFill>
            <a:srgbClr val="6EB9FC"/>
          </a:solidFill>
        </p:spPr>
      </p:sp>
      <p:sp>
        <p:nvSpPr>
          <p:cNvPr id="32" name="Shape 30"/>
          <p:cNvSpPr/>
          <p:nvPr/>
        </p:nvSpPr>
        <p:spPr>
          <a:xfrm>
            <a:off x="7049631" y="7247334"/>
            <a:ext cx="531138" cy="531138"/>
          </a:xfrm>
          <a:prstGeom prst="roundRect">
            <a:avLst>
              <a:gd name="adj" fmla="val 13335"/>
            </a:avLst>
          </a:prstGeom>
          <a:solidFill>
            <a:srgbClr val="2F3343"/>
          </a:solidFill>
        </p:spPr>
      </p:sp>
      <p:sp>
        <p:nvSpPr>
          <p:cNvPr id="33" name="Text 31"/>
          <p:cNvSpPr/>
          <p:nvPr/>
        </p:nvSpPr>
        <p:spPr>
          <a:xfrm>
            <a:off x="7212270" y="7282696"/>
            <a:ext cx="205740" cy="460296"/>
          </a:xfrm>
          <a:prstGeom prst="rect">
            <a:avLst/>
          </a:prstGeom>
          <a:noFill/>
        </p:spPr>
        <p:txBody>
          <a:bodyPr wrap="none" rtlCol="0" anchor="t"/>
          <a:lstStyle/>
          <a:p>
            <a:pPr marL="0" indent="0" algn="ctr">
              <a:lnSpc>
                <a:spcPts val="3625"/>
              </a:lnSpc>
              <a:buNone/>
            </a:pPr>
            <a:r>
              <a:rPr lang="en-US" sz="2790" dirty="0">
                <a:solidFill>
                  <a:srgbClr val="6EB9FC"/>
                </a:solidFill>
                <a:latin typeface="Lora" pitchFamily="34" charset="0"/>
                <a:ea typeface="Lora" pitchFamily="34" charset="-122"/>
                <a:cs typeface="Lora" pitchFamily="34" charset="-120"/>
              </a:rPr>
              <a:t>6</a:t>
            </a:r>
            <a:endParaRPr lang="en-US" sz="2790" dirty="0"/>
          </a:p>
        </p:txBody>
      </p:sp>
      <p:sp>
        <p:nvSpPr>
          <p:cNvPr id="34" name="Text 32"/>
          <p:cNvSpPr/>
          <p:nvPr/>
        </p:nvSpPr>
        <p:spPr>
          <a:xfrm>
            <a:off x="2915483" y="7282696"/>
            <a:ext cx="3101340" cy="460296"/>
          </a:xfrm>
          <a:prstGeom prst="rect">
            <a:avLst/>
          </a:prstGeom>
          <a:noFill/>
        </p:spPr>
        <p:txBody>
          <a:bodyPr wrap="none" rtlCol="0" anchor="t"/>
          <a:lstStyle/>
          <a:p>
            <a:pPr marL="0" indent="0" algn="r">
              <a:lnSpc>
                <a:spcPts val="3625"/>
              </a:lnSpc>
              <a:buNone/>
            </a:pPr>
            <a:r>
              <a:rPr lang="en-US" sz="2790" dirty="0">
                <a:solidFill>
                  <a:srgbClr val="6EB9FC"/>
                </a:solidFill>
                <a:latin typeface="Cinzel Black" panose="00000A00000000000000" charset="0"/>
                <a:ea typeface="Lora" pitchFamily="34" charset="-122"/>
                <a:cs typeface="Cinzel Black" panose="00000A00000000000000" charset="0"/>
              </a:rPr>
              <a:t>Performance Page:</a:t>
            </a:r>
            <a:endParaRPr lang="en-US" sz="2790" dirty="0">
              <a:latin typeface="Cinzel Black" panose="00000A00000000000000" charset="0"/>
              <a:cs typeface="Cinzel Black" panose="00000A00000000000000"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p:spPr>
      </p:sp>
      <p:sp>
        <p:nvSpPr>
          <p:cNvPr id="3" name="Shape 1"/>
          <p:cNvSpPr/>
          <p:nvPr/>
        </p:nvSpPr>
        <p:spPr>
          <a:xfrm>
            <a:off x="0" y="0"/>
            <a:ext cx="14630400" cy="8229600"/>
          </a:xfrm>
          <a:prstGeom prst="rect">
            <a:avLst/>
          </a:prstGeom>
          <a:solidFill>
            <a:srgbClr val="252833"/>
          </a:solidFill>
        </p:spPr>
      </p:sp>
      <p:sp>
        <p:nvSpPr>
          <p:cNvPr id="4" name="Shape 2"/>
          <p:cNvSpPr/>
          <p:nvPr/>
        </p:nvSpPr>
        <p:spPr>
          <a:xfrm>
            <a:off x="885190" y="1329055"/>
            <a:ext cx="4129405" cy="6235065"/>
          </a:xfrm>
          <a:prstGeom prst="roundRect">
            <a:avLst>
              <a:gd name="adj" fmla="val 1715"/>
            </a:avLst>
          </a:prstGeom>
          <a:solidFill>
            <a:srgbClr val="2F3343"/>
          </a:solidFill>
        </p:spPr>
      </p:sp>
      <p:sp>
        <p:nvSpPr>
          <p:cNvPr id="5" name="Text 3"/>
          <p:cNvSpPr/>
          <p:nvPr/>
        </p:nvSpPr>
        <p:spPr>
          <a:xfrm>
            <a:off x="1121212" y="1565315"/>
            <a:ext cx="2832973" cy="460296"/>
          </a:xfrm>
          <a:prstGeom prst="rect">
            <a:avLst/>
          </a:prstGeom>
          <a:noFill/>
        </p:spPr>
        <p:txBody>
          <a:bodyPr wrap="none" rtlCol="0" anchor="t"/>
          <a:lstStyle/>
          <a:p>
            <a:pPr marL="0" indent="0">
              <a:lnSpc>
                <a:spcPts val="3625"/>
              </a:lnSpc>
              <a:buNone/>
            </a:pPr>
            <a:r>
              <a:rPr lang="en-US" sz="2790" dirty="0">
                <a:solidFill>
                  <a:srgbClr val="6EB9FC"/>
                </a:solidFill>
                <a:latin typeface="Cinzel Black" panose="00000A00000000000000" charset="0"/>
                <a:ea typeface="Lora" pitchFamily="34" charset="-122"/>
                <a:cs typeface="Cinzel Black" panose="00000A00000000000000" charset="0"/>
              </a:rPr>
              <a:t>Overview Page:</a:t>
            </a:r>
            <a:endParaRPr lang="en-US" sz="2790" dirty="0">
              <a:latin typeface="Cinzel Black" panose="00000A00000000000000" charset="0"/>
              <a:cs typeface="Cinzel Black" panose="00000A00000000000000" charset="0"/>
            </a:endParaRPr>
          </a:p>
        </p:txBody>
      </p:sp>
      <p:sp>
        <p:nvSpPr>
          <p:cNvPr id="6" name="Text 4"/>
          <p:cNvSpPr/>
          <p:nvPr/>
        </p:nvSpPr>
        <p:spPr>
          <a:xfrm>
            <a:off x="1498878" y="2261592"/>
            <a:ext cx="3279696" cy="1274802"/>
          </a:xfrm>
          <a:prstGeom prst="rect">
            <a:avLst/>
          </a:prstGeom>
          <a:noFill/>
        </p:spPr>
        <p:txBody>
          <a:bodyPr wrap="square" rtlCol="0" anchor="t"/>
          <a:lstStyle/>
          <a:p>
            <a:pPr marL="342900" indent="-342900" algn="l">
              <a:lnSpc>
                <a:spcPts val="3345"/>
              </a:lnSpc>
              <a:buSzPct val="100000"/>
              <a:buChar char="•"/>
            </a:pPr>
            <a:r>
              <a:rPr lang="en-US" sz="1860" dirty="0">
                <a:solidFill>
                  <a:srgbClr val="D6E5EF"/>
                </a:solidFill>
                <a:latin typeface="Source Sans Pro" pitchFamily="34" charset="0"/>
                <a:ea typeface="Source Sans Pro" pitchFamily="34" charset="-122"/>
                <a:cs typeface="Source Sans Pro" pitchFamily="34" charset="-120"/>
              </a:rPr>
              <a:t>This page provides a high-level overview of the sales, profits, and discounts.</a:t>
            </a:r>
            <a:endParaRPr lang="en-US" sz="1860" dirty="0"/>
          </a:p>
        </p:txBody>
      </p:sp>
      <p:sp>
        <p:nvSpPr>
          <p:cNvPr id="7" name="Text 5"/>
          <p:cNvSpPr/>
          <p:nvPr/>
        </p:nvSpPr>
        <p:spPr>
          <a:xfrm>
            <a:off x="1499513" y="3992840"/>
            <a:ext cx="3279696" cy="2549604"/>
          </a:xfrm>
          <a:prstGeom prst="rect">
            <a:avLst/>
          </a:prstGeom>
          <a:noFill/>
        </p:spPr>
        <p:txBody>
          <a:bodyPr wrap="square" rtlCol="0" anchor="t"/>
          <a:lstStyle/>
          <a:p>
            <a:pPr marL="342900" indent="-342900" algn="l">
              <a:lnSpc>
                <a:spcPts val="3345"/>
              </a:lnSpc>
              <a:buSzPct val="100000"/>
              <a:buChar char="•"/>
            </a:pPr>
            <a:r>
              <a:rPr lang="en-US" sz="1860" dirty="0">
                <a:solidFill>
                  <a:srgbClr val="D6E5EF"/>
                </a:solidFill>
                <a:latin typeface="Source Sans Pro" pitchFamily="34" charset="0"/>
                <a:ea typeface="Source Sans Pro" pitchFamily="34" charset="-122"/>
                <a:cs typeface="Source Sans Pro" pitchFamily="34" charset="-120"/>
              </a:rPr>
              <a:t>It includes three bookmark buttons, namely Sales Dashboard, Profit Dashboard, and Discount Dashboard, that allow users to navigate to the respective pages.</a:t>
            </a:r>
            <a:endParaRPr lang="en-US" sz="1860" dirty="0"/>
          </a:p>
        </p:txBody>
      </p:sp>
      <p:sp>
        <p:nvSpPr>
          <p:cNvPr id="8" name="Shape 6"/>
          <p:cNvSpPr/>
          <p:nvPr/>
        </p:nvSpPr>
        <p:spPr>
          <a:xfrm>
            <a:off x="5250815" y="1329055"/>
            <a:ext cx="4129405" cy="6264275"/>
          </a:xfrm>
          <a:prstGeom prst="roundRect">
            <a:avLst>
              <a:gd name="adj" fmla="val 1715"/>
            </a:avLst>
          </a:prstGeom>
          <a:solidFill>
            <a:srgbClr val="2F3343"/>
          </a:solidFill>
        </p:spPr>
      </p:sp>
      <p:sp>
        <p:nvSpPr>
          <p:cNvPr id="9" name="Text 7"/>
          <p:cNvSpPr/>
          <p:nvPr/>
        </p:nvSpPr>
        <p:spPr>
          <a:xfrm>
            <a:off x="5486519" y="1455460"/>
            <a:ext cx="3657362" cy="920591"/>
          </a:xfrm>
          <a:prstGeom prst="rect">
            <a:avLst/>
          </a:prstGeom>
          <a:noFill/>
        </p:spPr>
        <p:txBody>
          <a:bodyPr wrap="square" rtlCol="0" anchor="t"/>
          <a:lstStyle/>
          <a:p>
            <a:pPr marL="0" indent="0">
              <a:lnSpc>
                <a:spcPts val="3625"/>
              </a:lnSpc>
              <a:buNone/>
            </a:pPr>
            <a:r>
              <a:rPr lang="en-US" sz="2790" dirty="0">
                <a:solidFill>
                  <a:srgbClr val="6EB9FC"/>
                </a:solidFill>
                <a:latin typeface="Cinzel Black" panose="00000A00000000000000" charset="0"/>
                <a:ea typeface="Lora" pitchFamily="34" charset="-122"/>
                <a:cs typeface="Cinzel Black" panose="00000A00000000000000" charset="0"/>
              </a:rPr>
              <a:t>Manager Analysis Page:</a:t>
            </a:r>
            <a:endParaRPr lang="en-US" sz="2790" dirty="0">
              <a:latin typeface="Cinzel Black" panose="00000A00000000000000" charset="0"/>
              <a:cs typeface="Cinzel Black" panose="00000A00000000000000" charset="0"/>
            </a:endParaRPr>
          </a:p>
        </p:txBody>
      </p:sp>
      <p:sp>
        <p:nvSpPr>
          <p:cNvPr id="10" name="Text 8"/>
          <p:cNvSpPr/>
          <p:nvPr/>
        </p:nvSpPr>
        <p:spPr>
          <a:xfrm>
            <a:off x="5864185" y="2297073"/>
            <a:ext cx="3279696" cy="1699736"/>
          </a:xfrm>
          <a:prstGeom prst="rect">
            <a:avLst/>
          </a:prstGeom>
          <a:noFill/>
        </p:spPr>
        <p:txBody>
          <a:bodyPr wrap="square" rtlCol="0" anchor="t"/>
          <a:lstStyle/>
          <a:p>
            <a:pPr marL="342900" indent="-342900" algn="l">
              <a:lnSpc>
                <a:spcPts val="3345"/>
              </a:lnSpc>
              <a:buSzPct val="100000"/>
              <a:buChar char="•"/>
            </a:pPr>
            <a:r>
              <a:rPr lang="en-US" sz="1860" dirty="0">
                <a:solidFill>
                  <a:srgbClr val="D6E5EF"/>
                </a:solidFill>
                <a:latin typeface="Source Sans Pro" pitchFamily="34" charset="0"/>
                <a:ea typeface="Source Sans Pro" pitchFamily="34" charset="-122"/>
                <a:cs typeface="Source Sans Pro" pitchFamily="34" charset="-120"/>
              </a:rPr>
              <a:t>This page provides a detailed analysis of the sales, profits, and discounts handled by each manager.</a:t>
            </a:r>
            <a:endParaRPr lang="en-US" sz="1860" dirty="0"/>
          </a:p>
        </p:txBody>
      </p:sp>
      <p:sp>
        <p:nvSpPr>
          <p:cNvPr id="11" name="Text 9"/>
          <p:cNvSpPr/>
          <p:nvPr/>
        </p:nvSpPr>
        <p:spPr>
          <a:xfrm>
            <a:off x="5864185" y="4417695"/>
            <a:ext cx="3279696" cy="2124670"/>
          </a:xfrm>
          <a:prstGeom prst="rect">
            <a:avLst/>
          </a:prstGeom>
          <a:noFill/>
        </p:spPr>
        <p:txBody>
          <a:bodyPr wrap="square" rtlCol="0" anchor="t"/>
          <a:lstStyle/>
          <a:p>
            <a:pPr marL="342900" indent="-342900" algn="l">
              <a:lnSpc>
                <a:spcPts val="3345"/>
              </a:lnSpc>
              <a:buSzPct val="100000"/>
              <a:buChar char="•"/>
            </a:pPr>
            <a:r>
              <a:rPr lang="en-US" sz="1860" dirty="0">
                <a:solidFill>
                  <a:srgbClr val="D6E5EF"/>
                </a:solidFill>
                <a:latin typeface="Source Sans Pro" pitchFamily="34" charset="0"/>
                <a:ea typeface="Source Sans Pro" pitchFamily="34" charset="-122"/>
                <a:cs typeface="Source Sans Pro" pitchFamily="34" charset="-120"/>
              </a:rPr>
              <a:t>It includes three bookmark buttons, namely Anoop, Allen, and Natalia, that allow users to navigate to the respective pages for a more in-depth analysis.</a:t>
            </a:r>
            <a:endParaRPr lang="en-US" sz="1860" dirty="0"/>
          </a:p>
        </p:txBody>
      </p:sp>
      <p:sp>
        <p:nvSpPr>
          <p:cNvPr id="12" name="Shape 10"/>
          <p:cNvSpPr/>
          <p:nvPr/>
        </p:nvSpPr>
        <p:spPr>
          <a:xfrm>
            <a:off x="9616440" y="1329055"/>
            <a:ext cx="4129405" cy="6261735"/>
          </a:xfrm>
          <a:prstGeom prst="roundRect">
            <a:avLst>
              <a:gd name="adj" fmla="val 1715"/>
            </a:avLst>
          </a:prstGeom>
          <a:solidFill>
            <a:srgbClr val="2F3343"/>
          </a:solidFill>
        </p:spPr>
      </p:sp>
      <p:sp>
        <p:nvSpPr>
          <p:cNvPr id="13" name="Text 11"/>
          <p:cNvSpPr/>
          <p:nvPr/>
        </p:nvSpPr>
        <p:spPr>
          <a:xfrm>
            <a:off x="9851827" y="1565315"/>
            <a:ext cx="3657362" cy="920591"/>
          </a:xfrm>
          <a:prstGeom prst="rect">
            <a:avLst/>
          </a:prstGeom>
          <a:noFill/>
        </p:spPr>
        <p:txBody>
          <a:bodyPr wrap="square" rtlCol="0" anchor="t"/>
          <a:lstStyle/>
          <a:p>
            <a:pPr marL="0" indent="0">
              <a:lnSpc>
                <a:spcPts val="3625"/>
              </a:lnSpc>
              <a:buNone/>
            </a:pPr>
            <a:r>
              <a:rPr lang="en-US" sz="2790" dirty="0">
                <a:solidFill>
                  <a:srgbClr val="6EB9FC"/>
                </a:solidFill>
                <a:latin typeface="Cinzel Black" panose="00000A00000000000000" charset="0"/>
                <a:ea typeface="Lora" pitchFamily="34" charset="-122"/>
                <a:cs typeface="Cinzel Black" panose="00000A00000000000000" charset="0"/>
              </a:rPr>
              <a:t>Product Analysis Page:</a:t>
            </a:r>
            <a:endParaRPr lang="en-US" sz="2790" dirty="0">
              <a:latin typeface="Cinzel Black" panose="00000A00000000000000" charset="0"/>
              <a:cs typeface="Cinzel Black" panose="00000A00000000000000" charset="0"/>
            </a:endParaRPr>
          </a:p>
        </p:txBody>
      </p:sp>
      <p:sp>
        <p:nvSpPr>
          <p:cNvPr id="14" name="Text 12"/>
          <p:cNvSpPr/>
          <p:nvPr/>
        </p:nvSpPr>
        <p:spPr>
          <a:xfrm>
            <a:off x="10230128" y="2486303"/>
            <a:ext cx="3279696" cy="1274802"/>
          </a:xfrm>
          <a:prstGeom prst="rect">
            <a:avLst/>
          </a:prstGeom>
          <a:noFill/>
        </p:spPr>
        <p:txBody>
          <a:bodyPr wrap="square" rtlCol="0" anchor="t"/>
          <a:lstStyle/>
          <a:p>
            <a:pPr marL="342900" indent="-342900" algn="l">
              <a:lnSpc>
                <a:spcPts val="3345"/>
              </a:lnSpc>
              <a:buSzPct val="100000"/>
              <a:buChar char="•"/>
            </a:pPr>
            <a:r>
              <a:rPr lang="en-US" sz="1860" dirty="0">
                <a:solidFill>
                  <a:srgbClr val="D6E5EF"/>
                </a:solidFill>
                <a:latin typeface="Source Sans Pro" pitchFamily="34" charset="0"/>
                <a:ea typeface="Source Sans Pro" pitchFamily="34" charset="-122"/>
                <a:cs typeface="Source Sans Pro" pitchFamily="34" charset="-120"/>
              </a:rPr>
              <a:t>This page provides a detailed analysis of the sales, profits, and discounts of each product.</a:t>
            </a:r>
            <a:endParaRPr lang="en-US" sz="1860" dirty="0"/>
          </a:p>
        </p:txBody>
      </p:sp>
      <p:sp>
        <p:nvSpPr>
          <p:cNvPr id="15" name="Text 13"/>
          <p:cNvSpPr/>
          <p:nvPr/>
        </p:nvSpPr>
        <p:spPr>
          <a:xfrm>
            <a:off x="10229493" y="4114681"/>
            <a:ext cx="3279696" cy="2124670"/>
          </a:xfrm>
          <a:prstGeom prst="rect">
            <a:avLst/>
          </a:prstGeom>
          <a:noFill/>
        </p:spPr>
        <p:txBody>
          <a:bodyPr wrap="square" rtlCol="0" anchor="t"/>
          <a:lstStyle/>
          <a:p>
            <a:pPr marL="342900" indent="-342900" algn="l">
              <a:lnSpc>
                <a:spcPts val="3345"/>
              </a:lnSpc>
              <a:buSzPct val="100000"/>
              <a:buChar char="•"/>
            </a:pPr>
            <a:r>
              <a:rPr lang="en-US" sz="1860" dirty="0">
                <a:solidFill>
                  <a:srgbClr val="D6E5EF"/>
                </a:solidFill>
                <a:latin typeface="Source Sans Pro" pitchFamily="34" charset="0"/>
                <a:ea typeface="Source Sans Pro" pitchFamily="34" charset="-122"/>
                <a:cs typeface="Source Sans Pro" pitchFamily="34" charset="-120"/>
              </a:rPr>
              <a:t>It includes a details button that, with the help of a bookmark, allows users to view more detailed information about a specific product.</a:t>
            </a:r>
            <a:endParaRPr lang="en-US" sz="186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p:spPr>
      </p:sp>
      <p:sp>
        <p:nvSpPr>
          <p:cNvPr id="3" name="Shape 1"/>
          <p:cNvSpPr/>
          <p:nvPr/>
        </p:nvSpPr>
        <p:spPr>
          <a:xfrm>
            <a:off x="0" y="0"/>
            <a:ext cx="14630400" cy="8229600"/>
          </a:xfrm>
          <a:prstGeom prst="rect">
            <a:avLst/>
          </a:prstGeom>
          <a:solidFill>
            <a:srgbClr val="252833"/>
          </a:solidFill>
        </p:spPr>
      </p:sp>
      <p:sp>
        <p:nvSpPr>
          <p:cNvPr id="4" name="Shape 2"/>
          <p:cNvSpPr/>
          <p:nvPr/>
        </p:nvSpPr>
        <p:spPr>
          <a:xfrm>
            <a:off x="885190" y="440055"/>
            <a:ext cx="4129405" cy="7544435"/>
          </a:xfrm>
          <a:prstGeom prst="roundRect">
            <a:avLst>
              <a:gd name="adj" fmla="val 1715"/>
            </a:avLst>
          </a:prstGeom>
          <a:solidFill>
            <a:srgbClr val="2F3343"/>
          </a:solidFill>
        </p:spPr>
      </p:sp>
      <p:sp>
        <p:nvSpPr>
          <p:cNvPr id="5" name="Text 3"/>
          <p:cNvSpPr/>
          <p:nvPr/>
        </p:nvSpPr>
        <p:spPr>
          <a:xfrm>
            <a:off x="1121212" y="638691"/>
            <a:ext cx="3657362" cy="920591"/>
          </a:xfrm>
          <a:prstGeom prst="rect">
            <a:avLst/>
          </a:prstGeom>
          <a:noFill/>
        </p:spPr>
        <p:txBody>
          <a:bodyPr wrap="square" rtlCol="0" anchor="t"/>
          <a:lstStyle/>
          <a:p>
            <a:pPr marL="0" indent="0">
              <a:lnSpc>
                <a:spcPts val="3625"/>
              </a:lnSpc>
              <a:buNone/>
            </a:pPr>
            <a:r>
              <a:rPr lang="en-US" sz="2790" dirty="0">
                <a:solidFill>
                  <a:srgbClr val="6EB9FC"/>
                </a:solidFill>
                <a:latin typeface="Cinzel Black" panose="00000A00000000000000" charset="0"/>
                <a:ea typeface="Lora" pitchFamily="34" charset="-122"/>
                <a:cs typeface="Cinzel Black" panose="00000A00000000000000" charset="0"/>
              </a:rPr>
              <a:t>Shipping Analysis Page:</a:t>
            </a:r>
            <a:endParaRPr lang="en-US" sz="2790" dirty="0">
              <a:solidFill>
                <a:srgbClr val="6EB9FC"/>
              </a:solidFill>
              <a:latin typeface="Cinzel Black" panose="00000A00000000000000" charset="0"/>
              <a:ea typeface="Lora" pitchFamily="34" charset="-122"/>
              <a:cs typeface="Cinzel Black" panose="00000A00000000000000" charset="0"/>
            </a:endParaRPr>
          </a:p>
        </p:txBody>
      </p:sp>
      <p:sp>
        <p:nvSpPr>
          <p:cNvPr id="6" name="Text 4"/>
          <p:cNvSpPr/>
          <p:nvPr/>
        </p:nvSpPr>
        <p:spPr>
          <a:xfrm>
            <a:off x="1498878" y="1559679"/>
            <a:ext cx="3279696" cy="1274802"/>
          </a:xfrm>
          <a:prstGeom prst="rect">
            <a:avLst/>
          </a:prstGeom>
          <a:noFill/>
        </p:spPr>
        <p:txBody>
          <a:bodyPr wrap="square" rtlCol="0" anchor="t"/>
          <a:lstStyle/>
          <a:p>
            <a:pPr marL="342900" indent="-342900" algn="l">
              <a:lnSpc>
                <a:spcPts val="3345"/>
              </a:lnSpc>
              <a:buSzPct val="100000"/>
              <a:buChar char="•"/>
            </a:pPr>
            <a:r>
              <a:rPr lang="en-US" sz="1860" dirty="0">
                <a:solidFill>
                  <a:srgbClr val="D6E5EF"/>
                </a:solidFill>
                <a:latin typeface="Source Sans Pro" pitchFamily="34" charset="0"/>
                <a:ea typeface="Source Sans Pro" pitchFamily="34" charset="-122"/>
                <a:cs typeface="Source Sans Pro" pitchFamily="34" charset="-120"/>
              </a:rPr>
              <a:t>This page provides a detailed analysis of the shipping of orders.</a:t>
            </a:r>
            <a:endParaRPr lang="en-US" sz="1860" dirty="0"/>
          </a:p>
        </p:txBody>
      </p:sp>
      <p:sp>
        <p:nvSpPr>
          <p:cNvPr id="7" name="Text 5"/>
          <p:cNvSpPr/>
          <p:nvPr/>
        </p:nvSpPr>
        <p:spPr>
          <a:xfrm>
            <a:off x="1498878" y="3200122"/>
            <a:ext cx="3279696" cy="2124670"/>
          </a:xfrm>
          <a:prstGeom prst="rect">
            <a:avLst/>
          </a:prstGeom>
          <a:noFill/>
        </p:spPr>
        <p:txBody>
          <a:bodyPr wrap="square" rtlCol="0" anchor="t"/>
          <a:lstStyle/>
          <a:p>
            <a:pPr marL="342900" indent="-342900" algn="l">
              <a:lnSpc>
                <a:spcPts val="3345"/>
              </a:lnSpc>
              <a:buSzPct val="100000"/>
              <a:buChar char="•"/>
            </a:pPr>
            <a:r>
              <a:rPr lang="en-US" sz="1860" dirty="0">
                <a:solidFill>
                  <a:srgbClr val="D6E5EF"/>
                </a:solidFill>
                <a:latin typeface="Source Sans Pro" pitchFamily="34" charset="0"/>
                <a:ea typeface="Source Sans Pro" pitchFamily="34" charset="-122"/>
                <a:cs typeface="Source Sans Pro" pitchFamily="34" charset="-120"/>
              </a:rPr>
              <a:t>It includes a details button that, with the help of a bookmark, allows users to view more detailed information about the shipping</a:t>
            </a:r>
            <a:endParaRPr lang="en-US" sz="1860" dirty="0"/>
          </a:p>
        </p:txBody>
      </p:sp>
      <p:sp>
        <p:nvSpPr>
          <p:cNvPr id="8" name="Shape 6"/>
          <p:cNvSpPr/>
          <p:nvPr/>
        </p:nvSpPr>
        <p:spPr>
          <a:xfrm>
            <a:off x="5250815" y="440055"/>
            <a:ext cx="4129405" cy="7550150"/>
          </a:xfrm>
          <a:prstGeom prst="roundRect">
            <a:avLst>
              <a:gd name="adj" fmla="val 1715"/>
            </a:avLst>
          </a:prstGeom>
          <a:solidFill>
            <a:srgbClr val="2F3343"/>
          </a:solidFill>
        </p:spPr>
      </p:sp>
      <p:sp>
        <p:nvSpPr>
          <p:cNvPr id="9" name="Text 7"/>
          <p:cNvSpPr/>
          <p:nvPr/>
        </p:nvSpPr>
        <p:spPr>
          <a:xfrm>
            <a:off x="5433695" y="638175"/>
            <a:ext cx="4148455" cy="765810"/>
          </a:xfrm>
          <a:prstGeom prst="rect">
            <a:avLst/>
          </a:prstGeom>
          <a:noFill/>
        </p:spPr>
        <p:txBody>
          <a:bodyPr wrap="none" rtlCol="0" anchor="t"/>
          <a:lstStyle/>
          <a:p>
            <a:pPr marL="0" indent="0">
              <a:lnSpc>
                <a:spcPts val="3625"/>
              </a:lnSpc>
              <a:buNone/>
            </a:pPr>
            <a:r>
              <a:rPr lang="en-US" sz="2790" dirty="0">
                <a:solidFill>
                  <a:srgbClr val="6EB9FC"/>
                </a:solidFill>
                <a:latin typeface="Cinzel Black" panose="00000A00000000000000" charset="0"/>
                <a:ea typeface="Lora" pitchFamily="34" charset="-122"/>
                <a:cs typeface="Cinzel Black" panose="00000A00000000000000" charset="0"/>
              </a:rPr>
              <a:t>Return Analysis</a:t>
            </a:r>
            <a:endParaRPr lang="en-US" sz="2790" dirty="0">
              <a:solidFill>
                <a:srgbClr val="6EB9FC"/>
              </a:solidFill>
              <a:latin typeface="Cinzel Black" panose="00000A00000000000000" charset="0"/>
              <a:ea typeface="Lora" pitchFamily="34" charset="-122"/>
              <a:cs typeface="Cinzel Black" panose="00000A00000000000000" charset="0"/>
            </a:endParaRPr>
          </a:p>
          <a:p>
            <a:pPr marL="0" indent="0">
              <a:lnSpc>
                <a:spcPts val="3625"/>
              </a:lnSpc>
              <a:buNone/>
            </a:pPr>
            <a:r>
              <a:rPr lang="en-US" sz="2790" dirty="0">
                <a:solidFill>
                  <a:srgbClr val="6EB9FC"/>
                </a:solidFill>
                <a:latin typeface="Cinzel Black" panose="00000A00000000000000" charset="0"/>
                <a:ea typeface="Lora" pitchFamily="34" charset="-122"/>
                <a:cs typeface="Cinzel Black" panose="00000A00000000000000" charset="0"/>
              </a:rPr>
              <a:t> Page:</a:t>
            </a:r>
            <a:endParaRPr lang="en-US" sz="2790" dirty="0">
              <a:latin typeface="Cinzel Black" panose="00000A00000000000000" charset="0"/>
              <a:cs typeface="Cinzel Black" panose="00000A00000000000000" charset="0"/>
            </a:endParaRPr>
          </a:p>
        </p:txBody>
      </p:sp>
      <p:sp>
        <p:nvSpPr>
          <p:cNvPr id="10" name="Text 8"/>
          <p:cNvSpPr/>
          <p:nvPr/>
        </p:nvSpPr>
        <p:spPr>
          <a:xfrm>
            <a:off x="5876250" y="1639133"/>
            <a:ext cx="3279696" cy="849868"/>
          </a:xfrm>
          <a:prstGeom prst="rect">
            <a:avLst/>
          </a:prstGeom>
          <a:noFill/>
        </p:spPr>
        <p:txBody>
          <a:bodyPr wrap="square" rtlCol="0" anchor="t"/>
          <a:lstStyle/>
          <a:p>
            <a:pPr marL="342900" indent="-342900" algn="l">
              <a:lnSpc>
                <a:spcPts val="3345"/>
              </a:lnSpc>
              <a:buSzPct val="100000"/>
              <a:buChar char="•"/>
            </a:pPr>
            <a:r>
              <a:rPr lang="en-US" sz="1860" dirty="0">
                <a:solidFill>
                  <a:srgbClr val="D6E5EF"/>
                </a:solidFill>
                <a:latin typeface="Source Sans Pro" pitchFamily="34" charset="0"/>
                <a:ea typeface="Source Sans Pro" pitchFamily="34" charset="-122"/>
                <a:cs typeface="Source Sans Pro" pitchFamily="34" charset="-120"/>
              </a:rPr>
              <a:t>This page provides a detailed analysis of the returns of orders.</a:t>
            </a:r>
            <a:endParaRPr lang="en-US" sz="1860" dirty="0"/>
          </a:p>
        </p:txBody>
      </p:sp>
      <p:sp>
        <p:nvSpPr>
          <p:cNvPr id="11" name="Text 9"/>
          <p:cNvSpPr/>
          <p:nvPr/>
        </p:nvSpPr>
        <p:spPr>
          <a:xfrm>
            <a:off x="5778460" y="3146743"/>
            <a:ext cx="3279696" cy="2124670"/>
          </a:xfrm>
          <a:prstGeom prst="rect">
            <a:avLst/>
          </a:prstGeom>
          <a:noFill/>
        </p:spPr>
        <p:txBody>
          <a:bodyPr wrap="square" rtlCol="0" anchor="t"/>
          <a:lstStyle/>
          <a:p>
            <a:pPr marL="342900" indent="-342900" algn="l">
              <a:lnSpc>
                <a:spcPts val="3345"/>
              </a:lnSpc>
              <a:buSzPct val="100000"/>
              <a:buChar char="•"/>
            </a:pPr>
            <a:r>
              <a:rPr lang="en-US" sz="1860" dirty="0">
                <a:solidFill>
                  <a:srgbClr val="D6E5EF"/>
                </a:solidFill>
                <a:latin typeface="Source Sans Pro" pitchFamily="34" charset="0"/>
                <a:ea typeface="Source Sans Pro" pitchFamily="34" charset="-122"/>
                <a:cs typeface="Source Sans Pro" pitchFamily="34" charset="-120"/>
              </a:rPr>
              <a:t>It includes a details button that, with the help of a bookmark, allows users to view more detailed information about the returns.</a:t>
            </a:r>
            <a:endParaRPr lang="en-US" sz="1860" dirty="0"/>
          </a:p>
        </p:txBody>
      </p:sp>
      <p:sp>
        <p:nvSpPr>
          <p:cNvPr id="12" name="Shape 10"/>
          <p:cNvSpPr/>
          <p:nvPr/>
        </p:nvSpPr>
        <p:spPr>
          <a:xfrm>
            <a:off x="9616440" y="428625"/>
            <a:ext cx="4409440" cy="7561580"/>
          </a:xfrm>
          <a:prstGeom prst="roundRect">
            <a:avLst>
              <a:gd name="adj" fmla="val 1715"/>
            </a:avLst>
          </a:prstGeom>
          <a:solidFill>
            <a:srgbClr val="2F3343"/>
          </a:solidFill>
        </p:spPr>
      </p:sp>
      <p:sp>
        <p:nvSpPr>
          <p:cNvPr id="13" name="Text 11"/>
          <p:cNvSpPr/>
          <p:nvPr/>
        </p:nvSpPr>
        <p:spPr>
          <a:xfrm>
            <a:off x="9852462" y="638691"/>
            <a:ext cx="3101340" cy="460296"/>
          </a:xfrm>
          <a:prstGeom prst="rect">
            <a:avLst/>
          </a:prstGeom>
          <a:noFill/>
        </p:spPr>
        <p:txBody>
          <a:bodyPr wrap="none" rtlCol="0" anchor="t"/>
          <a:lstStyle/>
          <a:p>
            <a:pPr marL="0" indent="0">
              <a:lnSpc>
                <a:spcPts val="3625"/>
              </a:lnSpc>
              <a:buNone/>
            </a:pPr>
            <a:r>
              <a:rPr lang="en-US" sz="2790" dirty="0">
                <a:solidFill>
                  <a:srgbClr val="6EB9FC"/>
                </a:solidFill>
                <a:latin typeface="Cinzel Black" panose="00000A00000000000000" charset="0"/>
                <a:ea typeface="Lora" pitchFamily="34" charset="-122"/>
                <a:cs typeface="Cinzel Black" panose="00000A00000000000000" charset="0"/>
              </a:rPr>
              <a:t>Performance Page:</a:t>
            </a:r>
            <a:endParaRPr lang="en-US" sz="2790" dirty="0">
              <a:solidFill>
                <a:srgbClr val="6EB9FC"/>
              </a:solidFill>
              <a:latin typeface="Cinzel Black" panose="00000A00000000000000" charset="0"/>
              <a:ea typeface="Lora" pitchFamily="34" charset="-122"/>
              <a:cs typeface="Cinzel Black" panose="00000A00000000000000" charset="0"/>
            </a:endParaRPr>
          </a:p>
        </p:txBody>
      </p:sp>
      <p:sp>
        <p:nvSpPr>
          <p:cNvPr id="14" name="Text 12"/>
          <p:cNvSpPr/>
          <p:nvPr/>
        </p:nvSpPr>
        <p:spPr>
          <a:xfrm>
            <a:off x="10303153" y="1213683"/>
            <a:ext cx="3279696" cy="1274802"/>
          </a:xfrm>
          <a:prstGeom prst="rect">
            <a:avLst/>
          </a:prstGeom>
          <a:noFill/>
        </p:spPr>
        <p:txBody>
          <a:bodyPr wrap="square" rtlCol="0" anchor="t"/>
          <a:lstStyle/>
          <a:p>
            <a:pPr marL="342900" indent="-342900" algn="l">
              <a:lnSpc>
                <a:spcPts val="3345"/>
              </a:lnSpc>
              <a:buSzPct val="100000"/>
              <a:buChar char="•"/>
            </a:pPr>
            <a:r>
              <a:rPr lang="en-US" sz="1860" dirty="0">
                <a:solidFill>
                  <a:srgbClr val="D6E5EF"/>
                </a:solidFill>
                <a:latin typeface="Source Sans Pro" pitchFamily="34" charset="0"/>
                <a:ea typeface="Source Sans Pro" pitchFamily="34" charset="-122"/>
                <a:cs typeface="Source Sans Pro" pitchFamily="34" charset="-120"/>
              </a:rPr>
              <a:t>This page provides a detailed analysis of the top and bottom performers in terms of sales.</a:t>
            </a:r>
            <a:endParaRPr lang="en-US" sz="1860" dirty="0"/>
          </a:p>
        </p:txBody>
      </p:sp>
      <p:sp>
        <p:nvSpPr>
          <p:cNvPr id="15" name="Text 13"/>
          <p:cNvSpPr/>
          <p:nvPr/>
        </p:nvSpPr>
        <p:spPr>
          <a:xfrm>
            <a:off x="10230128" y="3200202"/>
            <a:ext cx="3279696" cy="2124670"/>
          </a:xfrm>
          <a:prstGeom prst="rect">
            <a:avLst/>
          </a:prstGeom>
          <a:noFill/>
        </p:spPr>
        <p:txBody>
          <a:bodyPr wrap="square" rtlCol="0" anchor="t"/>
          <a:lstStyle/>
          <a:p>
            <a:pPr marL="342900" indent="-342900" algn="l">
              <a:lnSpc>
                <a:spcPts val="3345"/>
              </a:lnSpc>
              <a:buSzPct val="100000"/>
              <a:buChar char="•"/>
            </a:pPr>
            <a:r>
              <a:rPr lang="en-US" dirty="0">
                <a:solidFill>
                  <a:srgbClr val="D6E5EF"/>
                </a:solidFill>
                <a:latin typeface="Source Sans Pro" pitchFamily="34" charset="0"/>
                <a:ea typeface="Source Sans Pro" pitchFamily="34" charset="-122"/>
                <a:cs typeface="Source Sans Pro" pitchFamily="34" charset="-120"/>
              </a:rPr>
              <a:t>It includes two buttons, namely Top 3 Performance and Bottom 3 Performance, that allow users to view the top and </a:t>
            </a:r>
            <a:r>
              <a:rPr lang="en-US" sz="1860" dirty="0">
                <a:solidFill>
                  <a:srgbClr val="D6E5EF"/>
                </a:solidFill>
                <a:latin typeface="Source Sans Pro" pitchFamily="34" charset="0"/>
                <a:ea typeface="Source Sans Pro" pitchFamily="34" charset="-122"/>
                <a:cs typeface="Source Sans Pro" pitchFamily="34" charset="-120"/>
              </a:rPr>
              <a:t>bottom performers in every manner.</a:t>
            </a:r>
            <a:endParaRPr lang="en-US" sz="1860" dirty="0"/>
          </a:p>
        </p:txBody>
      </p:sp>
      <p:sp>
        <p:nvSpPr>
          <p:cNvPr id="16" name="Text 14"/>
          <p:cNvSpPr/>
          <p:nvPr/>
        </p:nvSpPr>
        <p:spPr>
          <a:xfrm>
            <a:off x="10230128" y="6131203"/>
            <a:ext cx="3279696" cy="1699736"/>
          </a:xfrm>
          <a:prstGeom prst="rect">
            <a:avLst/>
          </a:prstGeom>
          <a:noFill/>
        </p:spPr>
        <p:txBody>
          <a:bodyPr wrap="square" rtlCol="0" anchor="t"/>
          <a:lstStyle/>
          <a:p>
            <a:pPr marL="342900" indent="-342900" algn="l">
              <a:lnSpc>
                <a:spcPts val="3345"/>
              </a:lnSpc>
              <a:buSzPct val="100000"/>
              <a:buChar char="•"/>
            </a:pPr>
            <a:r>
              <a:rPr lang="en-US" sz="1860" dirty="0">
                <a:solidFill>
                  <a:srgbClr val="D6E5EF"/>
                </a:solidFill>
                <a:latin typeface="Source Sans Pro" pitchFamily="34" charset="0"/>
                <a:ea typeface="Source Sans Pro" pitchFamily="34" charset="-122"/>
                <a:cs typeface="Source Sans Pro" pitchFamily="34" charset="-120"/>
              </a:rPr>
              <a:t>Additionally, it includes a tooltip on the order priority in the visuals to view more detailed information.</a:t>
            </a:r>
            <a:endParaRPr lang="en-US" sz="186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7981</Words>
  <Application>WPS Presentation</Application>
  <PresentationFormat>On-screen Show (16:9)</PresentationFormat>
  <Paragraphs>183</Paragraphs>
  <Slides>12</Slides>
  <Notes>12</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12</vt:i4>
      </vt:variant>
    </vt:vector>
  </HeadingPairs>
  <TitlesOfParts>
    <vt:vector size="28" baseType="lpstr">
      <vt:lpstr>Arial</vt:lpstr>
      <vt:lpstr>SimSun</vt:lpstr>
      <vt:lpstr>Wingdings</vt:lpstr>
      <vt:lpstr>Cinzel Black</vt:lpstr>
      <vt:lpstr>Lora</vt:lpstr>
      <vt:lpstr>Source Sans Pro</vt:lpstr>
      <vt:lpstr>Source Sans Pro</vt:lpstr>
      <vt:lpstr>Source Sans Pro</vt:lpstr>
      <vt:lpstr>Calibri</vt:lpstr>
      <vt:lpstr>Lora</vt:lpstr>
      <vt:lpstr>Lora</vt:lpstr>
      <vt:lpstr>Microsoft YaHei</vt:lpstr>
      <vt:lpstr>Arial Unicode MS</vt:lpstr>
      <vt:lpstr>Euphorigenic</vt:lpstr>
      <vt:lpstr>MingLiU-ExtB</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PptxGenJS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creator>PptxGenJS</dc:creator>
  <dc:subject>PptxGenJS Presentation</dc:subject>
  <cp:lastModifiedBy>hp</cp:lastModifiedBy>
  <cp:revision>3</cp:revision>
  <dcterms:created xsi:type="dcterms:W3CDTF">2023-06-23T08:49:00Z</dcterms:created>
  <dcterms:modified xsi:type="dcterms:W3CDTF">2023-06-23T12:22:57Z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DC431A70DBE148C384DE80BEA87FCA75</vt:lpwstr>
  </property>
  <property fmtid="{D5CDD505-2E9C-101B-9397-08002B2CF9AE}" pid="3" name="KSOProductBuildVer">
    <vt:lpwstr>1033-11.2.0.11537</vt:lpwstr>
  </property>
</Properties>
</file>