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p:spPr>
      </p:sp>
      <p:sp>
        <p:nvSpPr>
          <p:cNvPr id="3" name="Shape 1"/>
          <p:cNvSpPr/>
          <p:nvPr/>
        </p:nvSpPr>
        <p:spPr>
          <a:xfrm>
            <a:off x="0" y="0"/>
            <a:ext cx="14630400" cy="8229600"/>
          </a:xfrm>
          <a:prstGeom prst="rect">
            <a:avLst/>
          </a:prstGeom>
          <a:solidFill>
            <a:srgbClr val="241631"/>
          </a:solidFill>
        </p:spPr>
        <p:txBody>
          <a:bodyPr/>
          <a:p>
            <a:endParaRPr lang="en-US"/>
          </a:p>
        </p:txBody>
      </p:sp>
      <p:sp>
        <p:nvSpPr>
          <p:cNvPr id="4" name="Text 2"/>
          <p:cNvSpPr/>
          <p:nvPr/>
        </p:nvSpPr>
        <p:spPr>
          <a:xfrm>
            <a:off x="833199" y="1737598"/>
            <a:ext cx="7477601" cy="2599611"/>
          </a:xfrm>
          <a:prstGeom prst="rect">
            <a:avLst/>
          </a:prstGeom>
          <a:noFill/>
        </p:spPr>
        <p:txBody>
          <a:bodyPr wrap="square" rtlCol="0" anchor="t"/>
          <a:lstStyle/>
          <a:p>
            <a:pPr marL="0" indent="0">
              <a:lnSpc>
                <a:spcPts val="6825"/>
              </a:lnSpc>
              <a:buNone/>
            </a:pPr>
            <a:r>
              <a:rPr lang="en-US" sz="5250" b="1" dirty="0">
                <a:solidFill>
                  <a:srgbClr val="FF726D"/>
                </a:solidFill>
                <a:latin typeface="Berlin Sans FB Demi" panose="020E0802020502020306" charset="0"/>
                <a:ea typeface="Inconsolata" pitchFamily="34" charset="-122"/>
                <a:cs typeface="Berlin Sans FB Demi" panose="020E0802020502020306" charset="0"/>
              </a:rPr>
              <a:t>Building a Sales Dashboard in Power BI for Superstore Dataset</a:t>
            </a:r>
            <a:endParaRPr lang="en-US" sz="5250" dirty="0">
              <a:latin typeface="Berlin Sans FB Demi" panose="020E0802020502020306" charset="0"/>
              <a:cs typeface="Berlin Sans FB Demi" panose="020E0802020502020306" charset="0"/>
            </a:endParaRPr>
          </a:p>
        </p:txBody>
      </p:sp>
      <p:sp>
        <p:nvSpPr>
          <p:cNvPr id="5" name="Text 3"/>
          <p:cNvSpPr/>
          <p:nvPr/>
        </p:nvSpPr>
        <p:spPr>
          <a:xfrm>
            <a:off x="833199" y="4670465"/>
            <a:ext cx="7477601" cy="1199436"/>
          </a:xfrm>
          <a:prstGeom prst="rect">
            <a:avLst/>
          </a:prstGeom>
          <a:noFill/>
        </p:spPr>
        <p:txBody>
          <a:bodyPr wrap="square" rtlCol="0" anchor="t"/>
          <a:lstStyle/>
          <a:p>
            <a:pPr marL="0" indent="0">
              <a:lnSpc>
                <a:spcPts val="3150"/>
              </a:lnSpc>
              <a:buNone/>
            </a:pPr>
            <a:r>
              <a:rPr lang="en-US" sz="1750" dirty="0">
                <a:solidFill>
                  <a:srgbClr val="DAD1E6"/>
                </a:solidFill>
                <a:ea typeface="Fira Sans" pitchFamily="34" charset="-122"/>
                <a:cs typeface="+mn-lt"/>
              </a:rPr>
              <a:t>In this presentation, we will explore the process of building an informative sales dashboard using the Superstore dataset, and how this can support data-driven decision-making.</a:t>
            </a:r>
            <a:endParaRPr lang="en-US" sz="1750" dirty="0">
              <a:cs typeface="+mn-lt"/>
            </a:endParaRPr>
          </a:p>
        </p:txBody>
      </p:sp>
      <p:sp>
        <p:nvSpPr>
          <p:cNvPr id="6" name="Shape 4"/>
          <p:cNvSpPr/>
          <p:nvPr/>
        </p:nvSpPr>
        <p:spPr>
          <a:xfrm>
            <a:off x="833199" y="6092071"/>
            <a:ext cx="355402" cy="355402"/>
          </a:xfrm>
          <a:prstGeom prst="roundRect">
            <a:avLst>
              <a:gd name="adj" fmla="val 25726039"/>
            </a:avLst>
          </a:prstGeom>
          <a:noFill/>
          <a:ln w="7620">
            <a:solidFill>
              <a:srgbClr val="FFFFFF"/>
            </a:solidFill>
            <a:prstDash val="solid"/>
          </a:ln>
        </p:spPr>
      </p:sp>
      <p:sp>
        <p:nvSpPr>
          <p:cNvPr id="8" name="Text 5"/>
          <p:cNvSpPr/>
          <p:nvPr/>
        </p:nvSpPr>
        <p:spPr>
          <a:xfrm>
            <a:off x="1311751" y="6059448"/>
            <a:ext cx="1447800" cy="388858"/>
          </a:xfrm>
          <a:prstGeom prst="rect">
            <a:avLst/>
          </a:prstGeom>
          <a:noFill/>
        </p:spPr>
        <p:txBody>
          <a:bodyPr wrap="none" rtlCol="0" anchor="t"/>
          <a:lstStyle/>
          <a:p>
            <a:pPr marL="0" indent="0" algn="l">
              <a:lnSpc>
                <a:spcPts val="3060"/>
              </a:lnSpc>
              <a:buNone/>
            </a:pPr>
            <a:r>
              <a:rPr lang="en-IN" altLang="en-US" sz="2185" dirty="0">
                <a:solidFill>
                  <a:schemeClr val="bg1"/>
                </a:solidFill>
              </a:rPr>
              <a:t>DataAsh21</a:t>
            </a:r>
            <a:endParaRPr lang="en-IN" altLang="en-US" sz="2185" dirty="0">
              <a:solidFill>
                <a:schemeClr val="bg1"/>
              </a:solidFill>
            </a:endParaRPr>
          </a:p>
        </p:txBody>
      </p:sp>
      <p:pic>
        <p:nvPicPr>
          <p:cNvPr id="10" name="Picture 9" descr="Screenshot 2023-06-22 195945"/>
          <p:cNvPicPr>
            <a:picLocks noChangeAspect="1"/>
          </p:cNvPicPr>
          <p:nvPr/>
        </p:nvPicPr>
        <p:blipFill>
          <a:blip r:embed="rId1"/>
          <a:stretch>
            <a:fillRect/>
          </a:stretch>
        </p:blipFill>
        <p:spPr>
          <a:xfrm>
            <a:off x="8274050" y="857885"/>
            <a:ext cx="6136005" cy="6269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p:spPr>
      </p:sp>
      <p:sp>
        <p:nvSpPr>
          <p:cNvPr id="3" name="Shape 1"/>
          <p:cNvSpPr/>
          <p:nvPr/>
        </p:nvSpPr>
        <p:spPr>
          <a:xfrm>
            <a:off x="-133350" y="0"/>
            <a:ext cx="14630400" cy="8229600"/>
          </a:xfrm>
          <a:prstGeom prst="rect">
            <a:avLst/>
          </a:prstGeom>
          <a:solidFill>
            <a:srgbClr val="241631"/>
          </a:solidFill>
        </p:spPr>
      </p:sp>
      <p:sp>
        <p:nvSpPr>
          <p:cNvPr id="4" name="Text 2"/>
          <p:cNvSpPr/>
          <p:nvPr/>
        </p:nvSpPr>
        <p:spPr>
          <a:xfrm>
            <a:off x="869236" y="699056"/>
            <a:ext cx="4526280" cy="648295"/>
          </a:xfrm>
          <a:prstGeom prst="rect">
            <a:avLst/>
          </a:prstGeom>
          <a:noFill/>
        </p:spPr>
        <p:txBody>
          <a:bodyPr wrap="none" rtlCol="0" anchor="t"/>
          <a:lstStyle/>
          <a:p>
            <a:pPr marL="0" indent="0">
              <a:lnSpc>
                <a:spcPts val="5105"/>
              </a:lnSpc>
              <a:buNone/>
            </a:pPr>
            <a:r>
              <a:rPr lang="en-US" sz="3925" b="1" dirty="0">
                <a:solidFill>
                  <a:srgbClr val="FF726D"/>
                </a:solidFill>
                <a:latin typeface="Berlin Sans FB Demi" panose="020E0802020502020306" charset="0"/>
                <a:ea typeface="Inconsolata" pitchFamily="34" charset="-122"/>
                <a:cs typeface="Berlin Sans FB Demi" panose="020E0802020502020306" charset="0"/>
              </a:rPr>
              <a:t>Superstore Dataset</a:t>
            </a:r>
            <a:endParaRPr lang="en-US" sz="3925" dirty="0">
              <a:latin typeface="Berlin Sans FB Demi" panose="020E0802020502020306" charset="0"/>
              <a:cs typeface="Berlin Sans FB Demi" panose="020E0802020502020306" charset="0"/>
            </a:endParaRPr>
          </a:p>
        </p:txBody>
      </p:sp>
      <p:sp>
        <p:nvSpPr>
          <p:cNvPr id="6" name="Text 3"/>
          <p:cNvSpPr/>
          <p:nvPr/>
        </p:nvSpPr>
        <p:spPr>
          <a:xfrm>
            <a:off x="1121688" y="4646176"/>
            <a:ext cx="3497580" cy="324088"/>
          </a:xfrm>
          <a:prstGeom prst="rect">
            <a:avLst/>
          </a:prstGeom>
          <a:noFill/>
        </p:spPr>
        <p:txBody>
          <a:bodyPr wrap="none" rtlCol="0" anchor="t"/>
          <a:lstStyle/>
          <a:p>
            <a:pPr marL="0" indent="0" algn="ctr">
              <a:lnSpc>
                <a:spcPts val="2550"/>
              </a:lnSpc>
              <a:buNone/>
            </a:pPr>
            <a:r>
              <a:rPr lang="en-US" sz="1965" b="1" dirty="0">
                <a:solidFill>
                  <a:srgbClr val="FF726D"/>
                </a:solidFill>
                <a:latin typeface="Berlin Sans FB Demi" panose="020E0802020502020306" charset="0"/>
                <a:ea typeface="Inconsolata" pitchFamily="34" charset="-122"/>
                <a:cs typeface="Berlin Sans FB Demi" panose="020E0802020502020306" charset="0"/>
              </a:rPr>
              <a:t>Introduction to the dataset</a:t>
            </a:r>
            <a:endParaRPr lang="en-US" sz="1965" dirty="0">
              <a:latin typeface="Berlin Sans FB Demi" panose="020E0802020502020306" charset="0"/>
              <a:cs typeface="Berlin Sans FB Demi" panose="020E0802020502020306" charset="0"/>
            </a:endParaRPr>
          </a:p>
        </p:txBody>
      </p:sp>
      <p:sp>
        <p:nvSpPr>
          <p:cNvPr id="7" name="Text 4"/>
          <p:cNvSpPr/>
          <p:nvPr/>
        </p:nvSpPr>
        <p:spPr>
          <a:xfrm>
            <a:off x="747951" y="5169694"/>
            <a:ext cx="4245173" cy="1794867"/>
          </a:xfrm>
          <a:prstGeom prst="rect">
            <a:avLst/>
          </a:prstGeom>
          <a:noFill/>
        </p:spPr>
        <p:txBody>
          <a:bodyPr wrap="square" rtlCol="0" anchor="t"/>
          <a:lstStyle/>
          <a:p>
            <a:pPr marL="0" indent="0" algn="ctr">
              <a:lnSpc>
                <a:spcPts val="2825"/>
              </a:lnSpc>
              <a:buNone/>
            </a:pPr>
            <a:r>
              <a:rPr lang="en-US" sz="1570" dirty="0">
                <a:solidFill>
                  <a:srgbClr val="DAD1E6"/>
                </a:solidFill>
                <a:latin typeface="Calibri" panose="020F0502020204030204" charset="0"/>
                <a:ea typeface="Fira Sans" pitchFamily="34" charset="-122"/>
                <a:cs typeface="Calibri" panose="020F0502020204030204" charset="0"/>
              </a:rPr>
              <a:t>The Superstore dataset is a comprehensive and realistic dataset that represents the sales data of a fictional retail company. It contains information about various aspects of the company's operations, including sales, customers, products, and regions.</a:t>
            </a:r>
            <a:endParaRPr lang="en-US" sz="1570" dirty="0">
              <a:solidFill>
                <a:srgbClr val="DAD1E6"/>
              </a:solidFill>
              <a:latin typeface="Calibri" panose="020F0502020204030204" charset="0"/>
              <a:ea typeface="Fira Sans" pitchFamily="34" charset="-122"/>
              <a:cs typeface="Calibri" panose="020F0502020204030204" charset="0"/>
            </a:endParaRPr>
          </a:p>
        </p:txBody>
      </p:sp>
      <p:sp>
        <p:nvSpPr>
          <p:cNvPr id="9" name="Text 5"/>
          <p:cNvSpPr/>
          <p:nvPr/>
        </p:nvSpPr>
        <p:spPr>
          <a:xfrm>
            <a:off x="5631061" y="4646176"/>
            <a:ext cx="3368040" cy="324088"/>
          </a:xfrm>
          <a:prstGeom prst="rect">
            <a:avLst/>
          </a:prstGeom>
          <a:noFill/>
        </p:spPr>
        <p:txBody>
          <a:bodyPr wrap="none" rtlCol="0" anchor="t"/>
          <a:lstStyle/>
          <a:p>
            <a:pPr marL="0" indent="0" algn="ctr">
              <a:lnSpc>
                <a:spcPts val="2550"/>
              </a:lnSpc>
              <a:buNone/>
            </a:pPr>
            <a:r>
              <a:rPr lang="en-US" sz="1965" b="1" dirty="0">
                <a:solidFill>
                  <a:srgbClr val="FF726D"/>
                </a:solidFill>
                <a:latin typeface="Berlin Sans FB Demi" panose="020E0802020502020306" charset="0"/>
                <a:ea typeface="Inconsolata" pitchFamily="34" charset="-122"/>
                <a:cs typeface="Berlin Sans FB Demi" panose="020E0802020502020306" charset="0"/>
              </a:rPr>
              <a:t>Key features and variables</a:t>
            </a:r>
            <a:endParaRPr lang="en-US" sz="1965" dirty="0">
              <a:latin typeface="Berlin Sans FB Demi" panose="020E0802020502020306" charset="0"/>
              <a:cs typeface="Berlin Sans FB Demi" panose="020E0802020502020306" charset="0"/>
            </a:endParaRPr>
          </a:p>
        </p:txBody>
      </p:sp>
      <p:sp>
        <p:nvSpPr>
          <p:cNvPr id="10" name="Text 6"/>
          <p:cNvSpPr/>
          <p:nvPr/>
        </p:nvSpPr>
        <p:spPr>
          <a:xfrm>
            <a:off x="5192554" y="5169694"/>
            <a:ext cx="4245173" cy="1794867"/>
          </a:xfrm>
          <a:prstGeom prst="rect">
            <a:avLst/>
          </a:prstGeom>
          <a:noFill/>
        </p:spPr>
        <p:txBody>
          <a:bodyPr wrap="square" rtlCol="0" anchor="t"/>
          <a:lstStyle/>
          <a:p>
            <a:pPr marL="0" indent="0" algn="ctr">
              <a:lnSpc>
                <a:spcPts val="2825"/>
              </a:lnSpc>
              <a:buNone/>
            </a:pPr>
            <a:r>
              <a:rPr lang="en-US" sz="1570" dirty="0">
                <a:solidFill>
                  <a:srgbClr val="DAD1E6"/>
                </a:solidFill>
                <a:latin typeface="Calibri" panose="020F0502020204030204" charset="0"/>
                <a:ea typeface="Fira Sans" pitchFamily="34" charset="-122"/>
                <a:cs typeface="Calibri" panose="020F0502020204030204" charset="0"/>
              </a:rPr>
              <a:t>The dataset consists of variables such as sales, profits, customer segments, products, and geographic regions. We can use this data to identify trends and patterns that inform important business decisions.</a:t>
            </a:r>
            <a:endParaRPr lang="en-US" sz="1570" dirty="0">
              <a:latin typeface="Calibri" panose="020F0502020204030204" charset="0"/>
              <a:cs typeface="Calibri" panose="020F0502020204030204" charset="0"/>
            </a:endParaRPr>
          </a:p>
        </p:txBody>
      </p:sp>
      <p:sp>
        <p:nvSpPr>
          <p:cNvPr id="12" name="Text 7"/>
          <p:cNvSpPr/>
          <p:nvPr/>
        </p:nvSpPr>
        <p:spPr>
          <a:xfrm>
            <a:off x="10010894" y="4646176"/>
            <a:ext cx="3497580" cy="324088"/>
          </a:xfrm>
          <a:prstGeom prst="rect">
            <a:avLst/>
          </a:prstGeom>
          <a:noFill/>
        </p:spPr>
        <p:txBody>
          <a:bodyPr wrap="none" rtlCol="0" anchor="t"/>
          <a:lstStyle/>
          <a:p>
            <a:pPr marL="0" indent="0" algn="ctr">
              <a:lnSpc>
                <a:spcPts val="2550"/>
              </a:lnSpc>
              <a:buNone/>
            </a:pPr>
            <a:r>
              <a:rPr lang="en-US" sz="1965" b="1" dirty="0">
                <a:solidFill>
                  <a:srgbClr val="FF726D"/>
                </a:solidFill>
                <a:latin typeface="Berlin Sans FB Demi" panose="020E0802020502020306" charset="0"/>
                <a:ea typeface="Inconsolata" pitchFamily="34" charset="-122"/>
                <a:cs typeface="Berlin Sans FB Demi" panose="020E0802020502020306" charset="0"/>
              </a:rPr>
              <a:t>Data visualization in sales</a:t>
            </a:r>
            <a:endParaRPr lang="en-US" sz="1965" dirty="0">
              <a:latin typeface="Berlin Sans FB Demi" panose="020E0802020502020306" charset="0"/>
              <a:cs typeface="Berlin Sans FB Demi" panose="020E0802020502020306" charset="0"/>
            </a:endParaRPr>
          </a:p>
        </p:txBody>
      </p:sp>
      <p:sp>
        <p:nvSpPr>
          <p:cNvPr id="13" name="Text 8"/>
          <p:cNvSpPr/>
          <p:nvPr/>
        </p:nvSpPr>
        <p:spPr>
          <a:xfrm>
            <a:off x="9637157" y="5169694"/>
            <a:ext cx="4245173" cy="2153841"/>
          </a:xfrm>
          <a:prstGeom prst="rect">
            <a:avLst/>
          </a:prstGeom>
          <a:noFill/>
        </p:spPr>
        <p:txBody>
          <a:bodyPr wrap="square" rtlCol="0" anchor="t"/>
          <a:lstStyle/>
          <a:p>
            <a:pPr marL="0" indent="0" algn="ctr">
              <a:lnSpc>
                <a:spcPts val="2825"/>
              </a:lnSpc>
              <a:buNone/>
            </a:pPr>
            <a:r>
              <a:rPr lang="en-US" sz="1570" dirty="0">
                <a:solidFill>
                  <a:srgbClr val="DAD1E6"/>
                </a:solidFill>
                <a:ea typeface="Fira Sans" pitchFamily="34" charset="-122"/>
                <a:cs typeface="+mn-lt"/>
              </a:rPr>
              <a:t>Effective data visualization techniques allow us to extract insights from complex data and present them in a user-friendly format that is easy to understand. This is particularly important for sales analysis, where we need to quickly identify trends to remain competitive.</a:t>
            </a:r>
            <a:endParaRPr lang="en-US" sz="1570" dirty="0">
              <a:cs typeface="+mn-lt"/>
            </a:endParaRPr>
          </a:p>
        </p:txBody>
      </p:sp>
      <p:pic>
        <p:nvPicPr>
          <p:cNvPr id="14" name="Picture 13" descr="Screenshot 2023-06-22 200105"/>
          <p:cNvPicPr>
            <a:picLocks noChangeAspect="1"/>
          </p:cNvPicPr>
          <p:nvPr/>
        </p:nvPicPr>
        <p:blipFill>
          <a:blip r:embed="rId1"/>
          <a:stretch>
            <a:fillRect/>
          </a:stretch>
        </p:blipFill>
        <p:spPr>
          <a:xfrm>
            <a:off x="719455" y="1436370"/>
            <a:ext cx="4472940" cy="3009900"/>
          </a:xfrm>
          <a:prstGeom prst="rect">
            <a:avLst/>
          </a:prstGeom>
        </p:spPr>
      </p:pic>
      <p:pic>
        <p:nvPicPr>
          <p:cNvPr id="17" name="Picture 16" descr="Screenshot 2023-06-22 200655"/>
          <p:cNvPicPr>
            <a:picLocks noChangeAspect="1"/>
          </p:cNvPicPr>
          <p:nvPr/>
        </p:nvPicPr>
        <p:blipFill>
          <a:blip r:embed="rId2"/>
          <a:stretch>
            <a:fillRect/>
          </a:stretch>
        </p:blipFill>
        <p:spPr>
          <a:xfrm>
            <a:off x="9929495" y="1436370"/>
            <a:ext cx="3544570" cy="3009900"/>
          </a:xfrm>
          <a:prstGeom prst="rect">
            <a:avLst/>
          </a:prstGeom>
        </p:spPr>
      </p:pic>
      <p:pic>
        <p:nvPicPr>
          <p:cNvPr id="18" name="Picture 17" descr="Screenshot 2023-06-22 200520"/>
          <p:cNvPicPr>
            <a:picLocks noChangeAspect="1"/>
          </p:cNvPicPr>
          <p:nvPr/>
        </p:nvPicPr>
        <p:blipFill>
          <a:blip r:embed="rId3"/>
          <a:stretch>
            <a:fillRect/>
          </a:stretch>
        </p:blipFill>
        <p:spPr>
          <a:xfrm>
            <a:off x="5631180" y="1436370"/>
            <a:ext cx="3916680" cy="30638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p:spPr>
      </p:sp>
      <p:sp>
        <p:nvSpPr>
          <p:cNvPr id="3" name="Shape 1"/>
          <p:cNvSpPr/>
          <p:nvPr/>
        </p:nvSpPr>
        <p:spPr>
          <a:xfrm>
            <a:off x="-86360" y="0"/>
            <a:ext cx="14630400" cy="8229600"/>
          </a:xfrm>
          <a:prstGeom prst="rect">
            <a:avLst/>
          </a:prstGeom>
          <a:solidFill>
            <a:srgbClr val="241631"/>
          </a:solidFill>
        </p:spPr>
      </p:sp>
      <p:sp>
        <p:nvSpPr>
          <p:cNvPr id="4" name="Text 2"/>
          <p:cNvSpPr/>
          <p:nvPr/>
        </p:nvSpPr>
        <p:spPr>
          <a:xfrm>
            <a:off x="833199" y="1091208"/>
            <a:ext cx="6484620" cy="722114"/>
          </a:xfrm>
          <a:prstGeom prst="rect">
            <a:avLst/>
          </a:prstGeom>
          <a:noFill/>
        </p:spPr>
        <p:txBody>
          <a:bodyPr wrap="none" rtlCol="0" anchor="t"/>
          <a:lstStyle/>
          <a:p>
            <a:pPr marL="0" indent="0">
              <a:lnSpc>
                <a:spcPts val="5685"/>
              </a:lnSpc>
              <a:buNone/>
            </a:pPr>
            <a:r>
              <a:rPr lang="en-US" sz="4375" b="1" dirty="0">
                <a:solidFill>
                  <a:srgbClr val="FF726D"/>
                </a:solidFill>
                <a:latin typeface="Berlin Sans FB Demi" panose="020E0802020502020306" charset="0"/>
                <a:ea typeface="Inconsolata" pitchFamily="34" charset="-122"/>
                <a:cs typeface="Berlin Sans FB Demi" panose="020E0802020502020306" charset="0"/>
              </a:rPr>
              <a:t>Designing the Dashboard</a:t>
            </a:r>
            <a:endParaRPr lang="en-US" sz="4375" dirty="0">
              <a:latin typeface="Berlin Sans FB Demi" panose="020E0802020502020306" charset="0"/>
              <a:cs typeface="Berlin Sans FB Demi" panose="020E0802020502020306" charset="0"/>
            </a:endParaRPr>
          </a:p>
        </p:txBody>
      </p:sp>
      <p:sp>
        <p:nvSpPr>
          <p:cNvPr id="5" name="Text 3"/>
          <p:cNvSpPr/>
          <p:nvPr/>
        </p:nvSpPr>
        <p:spPr>
          <a:xfrm>
            <a:off x="1055370" y="2320766"/>
            <a:ext cx="6033849" cy="399812"/>
          </a:xfrm>
          <a:prstGeom prst="rect">
            <a:avLst/>
          </a:prstGeom>
          <a:noFill/>
        </p:spPr>
        <p:txBody>
          <a:bodyPr wrap="non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Key considerations</a:t>
            </a:r>
            <a:endParaRPr lang="en-US" sz="1750" dirty="0">
              <a:latin typeface="Calibri" panose="020F0502020204030204" charset="0"/>
              <a:cs typeface="Calibri" panose="020F0502020204030204" charset="0"/>
            </a:endParaRPr>
          </a:p>
        </p:txBody>
      </p:sp>
      <p:sp>
        <p:nvSpPr>
          <p:cNvPr id="6" name="Text 4"/>
          <p:cNvSpPr/>
          <p:nvPr/>
        </p:nvSpPr>
        <p:spPr>
          <a:xfrm>
            <a:off x="7541181" y="2320766"/>
            <a:ext cx="6033849" cy="399812"/>
          </a:xfrm>
          <a:prstGeom prst="rect">
            <a:avLst/>
          </a:prstGeom>
          <a:noFill/>
        </p:spPr>
        <p:txBody>
          <a:bodyPr wrap="non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Visual elements and charts used</a:t>
            </a:r>
            <a:endParaRPr lang="en-US" sz="1750" dirty="0">
              <a:latin typeface="Calibri" panose="020F0502020204030204" charset="0"/>
              <a:cs typeface="Calibri" panose="020F0502020204030204" charset="0"/>
            </a:endParaRPr>
          </a:p>
        </p:txBody>
      </p:sp>
      <p:sp>
        <p:nvSpPr>
          <p:cNvPr id="7" name="Shape 5"/>
          <p:cNvSpPr/>
          <p:nvPr/>
        </p:nvSpPr>
        <p:spPr>
          <a:xfrm>
            <a:off x="833199" y="2894767"/>
            <a:ext cx="12964001" cy="1148001"/>
          </a:xfrm>
          <a:prstGeom prst="rect">
            <a:avLst/>
          </a:prstGeom>
          <a:solidFill>
            <a:srgbClr val="312140"/>
          </a:solidFill>
        </p:spPr>
      </p:sp>
      <p:sp>
        <p:nvSpPr>
          <p:cNvPr id="8" name="Text 6"/>
          <p:cNvSpPr/>
          <p:nvPr/>
        </p:nvSpPr>
        <p:spPr>
          <a:xfrm>
            <a:off x="1055370" y="3068955"/>
            <a:ext cx="6033849" cy="799624"/>
          </a:xfrm>
          <a:prstGeom prst="rect">
            <a:avLst/>
          </a:prstGeom>
          <a:noFill/>
        </p:spPr>
        <p:txBody>
          <a:bodyPr wrap="squar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The purpose of the dashboard is to convey important sales KPIs in a clear and concise manner.</a:t>
            </a:r>
            <a:endParaRPr lang="en-US" sz="1750" dirty="0">
              <a:latin typeface="Calibri" panose="020F0502020204030204" charset="0"/>
              <a:cs typeface="Calibri" panose="020F0502020204030204" charset="0"/>
            </a:endParaRPr>
          </a:p>
        </p:txBody>
      </p:sp>
      <p:sp>
        <p:nvSpPr>
          <p:cNvPr id="9" name="Text 7"/>
          <p:cNvSpPr/>
          <p:nvPr/>
        </p:nvSpPr>
        <p:spPr>
          <a:xfrm>
            <a:off x="7541181" y="3068955"/>
            <a:ext cx="6033849" cy="799624"/>
          </a:xfrm>
          <a:prstGeom prst="rect">
            <a:avLst/>
          </a:prstGeom>
          <a:noFill/>
        </p:spPr>
        <p:txBody>
          <a:bodyPr wrap="squar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Various visualizations are used, including tables, line charts, bar charts, and maps.</a:t>
            </a:r>
            <a:endParaRPr lang="en-US" sz="1750" dirty="0">
              <a:latin typeface="Calibri" panose="020F0502020204030204" charset="0"/>
              <a:cs typeface="Calibri" panose="020F0502020204030204" charset="0"/>
            </a:endParaRPr>
          </a:p>
        </p:txBody>
      </p:sp>
      <p:sp>
        <p:nvSpPr>
          <p:cNvPr id="10" name="Text 8"/>
          <p:cNvSpPr/>
          <p:nvPr/>
        </p:nvSpPr>
        <p:spPr>
          <a:xfrm>
            <a:off x="1055370" y="4216956"/>
            <a:ext cx="6033849" cy="799624"/>
          </a:xfrm>
          <a:prstGeom prst="rect">
            <a:avLst/>
          </a:prstGeom>
          <a:noFill/>
        </p:spPr>
        <p:txBody>
          <a:bodyPr wrap="squar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The dashboard should be easy to navigate and update with new information.</a:t>
            </a:r>
            <a:endParaRPr lang="en-US" sz="1750" dirty="0">
              <a:latin typeface="Calibri" panose="020F0502020204030204" charset="0"/>
              <a:cs typeface="Calibri" panose="020F0502020204030204" charset="0"/>
            </a:endParaRPr>
          </a:p>
        </p:txBody>
      </p:sp>
      <p:sp>
        <p:nvSpPr>
          <p:cNvPr id="11" name="Text 9"/>
          <p:cNvSpPr/>
          <p:nvPr/>
        </p:nvSpPr>
        <p:spPr>
          <a:xfrm>
            <a:off x="7541181" y="4216956"/>
            <a:ext cx="6033849" cy="1199436"/>
          </a:xfrm>
          <a:prstGeom prst="rect">
            <a:avLst/>
          </a:prstGeom>
          <a:noFill/>
        </p:spPr>
        <p:txBody>
          <a:bodyPr wrap="squar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Filters and slicers are used to enable users to interact with the dashboard and customize their view according to their requirements.</a:t>
            </a:r>
            <a:endParaRPr lang="en-US" sz="1750" dirty="0">
              <a:latin typeface="Calibri" panose="020F0502020204030204" charset="0"/>
              <a:cs typeface="Calibri" panose="020F0502020204030204" charset="0"/>
            </a:endParaRPr>
          </a:p>
        </p:txBody>
      </p:sp>
      <p:sp>
        <p:nvSpPr>
          <p:cNvPr id="12" name="Shape 10"/>
          <p:cNvSpPr/>
          <p:nvPr/>
        </p:nvSpPr>
        <p:spPr>
          <a:xfrm>
            <a:off x="833199" y="5590580"/>
            <a:ext cx="12964001" cy="1547813"/>
          </a:xfrm>
          <a:prstGeom prst="rect">
            <a:avLst/>
          </a:prstGeom>
          <a:solidFill>
            <a:srgbClr val="312140"/>
          </a:solidFill>
        </p:spPr>
      </p:sp>
      <p:sp>
        <p:nvSpPr>
          <p:cNvPr id="13" name="Text 11"/>
          <p:cNvSpPr/>
          <p:nvPr/>
        </p:nvSpPr>
        <p:spPr>
          <a:xfrm>
            <a:off x="1055370" y="5764768"/>
            <a:ext cx="6033849" cy="1199436"/>
          </a:xfrm>
          <a:prstGeom prst="rect">
            <a:avLst/>
          </a:prstGeom>
          <a:noFill/>
        </p:spPr>
        <p:txBody>
          <a:bodyPr wrap="squar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The dashboard should provide a high-level overview of sales performance, while also providing detailed insights at more granular levels.</a:t>
            </a:r>
            <a:endParaRPr lang="en-US" sz="1750" dirty="0">
              <a:latin typeface="Calibri" panose="020F0502020204030204" charset="0"/>
              <a:cs typeface="Calibri" panose="020F0502020204030204" charset="0"/>
            </a:endParaRPr>
          </a:p>
        </p:txBody>
      </p:sp>
      <p:sp>
        <p:nvSpPr>
          <p:cNvPr id="14" name="Text 12"/>
          <p:cNvSpPr/>
          <p:nvPr/>
        </p:nvSpPr>
        <p:spPr>
          <a:xfrm>
            <a:off x="7541181" y="5764768"/>
            <a:ext cx="6033849" cy="1199436"/>
          </a:xfrm>
          <a:prstGeom prst="rect">
            <a:avLst/>
          </a:prstGeom>
          <a:noFill/>
        </p:spPr>
        <p:txBody>
          <a:bodyPr wrap="squar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Drill-down features enable users to access underlying transactional level data to gain a deeper understanding of what is driving sales performance.</a:t>
            </a:r>
            <a:endParaRPr lang="en-US" sz="1750" dirty="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p:spPr>
      </p:sp>
      <p:sp>
        <p:nvSpPr>
          <p:cNvPr id="3" name="Shape 1"/>
          <p:cNvSpPr/>
          <p:nvPr/>
        </p:nvSpPr>
        <p:spPr>
          <a:xfrm>
            <a:off x="0" y="-194310"/>
            <a:ext cx="14630400" cy="9558020"/>
          </a:xfrm>
          <a:prstGeom prst="rect">
            <a:avLst/>
          </a:prstGeom>
          <a:solidFill>
            <a:srgbClr val="241631"/>
          </a:solidFill>
        </p:spPr>
      </p:sp>
      <p:sp>
        <p:nvSpPr>
          <p:cNvPr id="4" name="Text 2"/>
          <p:cNvSpPr/>
          <p:nvPr/>
        </p:nvSpPr>
        <p:spPr>
          <a:xfrm>
            <a:off x="833199" y="611029"/>
            <a:ext cx="9585960" cy="722114"/>
          </a:xfrm>
          <a:prstGeom prst="rect">
            <a:avLst/>
          </a:prstGeom>
          <a:noFill/>
        </p:spPr>
        <p:txBody>
          <a:bodyPr wrap="none" rtlCol="0" anchor="t"/>
          <a:lstStyle/>
          <a:p>
            <a:pPr marL="0" indent="0">
              <a:lnSpc>
                <a:spcPts val="5685"/>
              </a:lnSpc>
              <a:buNone/>
            </a:pPr>
            <a:r>
              <a:rPr lang="en-US" sz="4375" b="1" dirty="0">
                <a:solidFill>
                  <a:srgbClr val="FF726D"/>
                </a:solidFill>
                <a:latin typeface="Berlin Sans FB Demi" panose="020E0802020502020306" charset="0"/>
                <a:ea typeface="Inconsolata" pitchFamily="34" charset="-122"/>
                <a:cs typeface="Berlin Sans FB Demi" panose="020E0802020502020306" charset="0"/>
              </a:rPr>
              <a:t>Building the Dashboard in Power BI</a:t>
            </a:r>
            <a:endParaRPr lang="en-US" sz="4375" dirty="0">
              <a:latin typeface="Berlin Sans FB Demi" panose="020E0802020502020306" charset="0"/>
              <a:cs typeface="Berlin Sans FB Demi" panose="020E0802020502020306" charset="0"/>
            </a:endParaRPr>
          </a:p>
        </p:txBody>
      </p:sp>
      <p:sp>
        <p:nvSpPr>
          <p:cNvPr id="5" name="Shape 3"/>
          <p:cNvSpPr/>
          <p:nvPr/>
        </p:nvSpPr>
        <p:spPr>
          <a:xfrm>
            <a:off x="833199" y="5609511"/>
            <a:ext cx="12964001" cy="15240"/>
          </a:xfrm>
          <a:prstGeom prst="rect">
            <a:avLst/>
          </a:prstGeom>
          <a:solidFill>
            <a:srgbClr val="FF6680"/>
          </a:solidFill>
        </p:spPr>
      </p:sp>
      <p:sp>
        <p:nvSpPr>
          <p:cNvPr id="6" name="Shape 4"/>
          <p:cNvSpPr/>
          <p:nvPr/>
        </p:nvSpPr>
        <p:spPr>
          <a:xfrm>
            <a:off x="3351728" y="5609511"/>
            <a:ext cx="15240" cy="777597"/>
          </a:xfrm>
          <a:prstGeom prst="rect">
            <a:avLst/>
          </a:prstGeom>
          <a:solidFill>
            <a:srgbClr val="FF6680"/>
          </a:solidFill>
        </p:spPr>
      </p:sp>
      <p:sp>
        <p:nvSpPr>
          <p:cNvPr id="7" name="Shape 5"/>
          <p:cNvSpPr/>
          <p:nvPr/>
        </p:nvSpPr>
        <p:spPr>
          <a:xfrm>
            <a:off x="3109436" y="5359598"/>
            <a:ext cx="499943" cy="499943"/>
          </a:xfrm>
          <a:prstGeom prst="roundRect">
            <a:avLst>
              <a:gd name="adj" fmla="val 13333"/>
            </a:avLst>
          </a:prstGeom>
          <a:solidFill>
            <a:srgbClr val="312140"/>
          </a:solidFill>
        </p:spPr>
      </p:sp>
      <p:sp>
        <p:nvSpPr>
          <p:cNvPr id="8" name="Text 6"/>
          <p:cNvSpPr/>
          <p:nvPr/>
        </p:nvSpPr>
        <p:spPr>
          <a:xfrm>
            <a:off x="3275528" y="5392936"/>
            <a:ext cx="167640" cy="433149"/>
          </a:xfrm>
          <a:prstGeom prst="rect">
            <a:avLst/>
          </a:prstGeom>
          <a:noFill/>
        </p:spPr>
        <p:txBody>
          <a:bodyPr wrap="none" rtlCol="0" anchor="t"/>
          <a:lstStyle/>
          <a:p>
            <a:pPr marL="0" indent="0" algn="ctr">
              <a:lnSpc>
                <a:spcPts val="3410"/>
              </a:lnSpc>
              <a:buNone/>
            </a:pPr>
            <a:r>
              <a:rPr lang="en-US" sz="2625" b="1" dirty="0">
                <a:solidFill>
                  <a:srgbClr val="FF726D"/>
                </a:solidFill>
                <a:latin typeface="Inconsolata" pitchFamily="34" charset="0"/>
                <a:ea typeface="Inconsolata" pitchFamily="34" charset="-122"/>
                <a:cs typeface="Inconsolata" pitchFamily="34" charset="-120"/>
              </a:rPr>
              <a:t>1</a:t>
            </a:r>
            <a:endParaRPr lang="en-US" sz="2625" dirty="0"/>
          </a:p>
        </p:txBody>
      </p:sp>
      <p:sp>
        <p:nvSpPr>
          <p:cNvPr id="9" name="Text 7"/>
          <p:cNvSpPr/>
          <p:nvPr/>
        </p:nvSpPr>
        <p:spPr>
          <a:xfrm>
            <a:off x="1055370" y="6609398"/>
            <a:ext cx="4607957" cy="721995"/>
          </a:xfrm>
          <a:prstGeom prst="rect">
            <a:avLst/>
          </a:prstGeom>
          <a:noFill/>
        </p:spPr>
        <p:txBody>
          <a:bodyPr wrap="square" rtlCol="0" anchor="t"/>
          <a:lstStyle/>
          <a:p>
            <a:pPr marL="0" indent="0" algn="ctr">
              <a:lnSpc>
                <a:spcPts val="2845"/>
              </a:lnSpc>
              <a:buNone/>
            </a:pPr>
            <a:r>
              <a:rPr lang="en-US" sz="2185" b="1" dirty="0">
                <a:solidFill>
                  <a:srgbClr val="FF726D"/>
                </a:solidFill>
                <a:latin typeface="Berlin Sans FB Demi" panose="020E0802020502020306" charset="0"/>
                <a:ea typeface="Inconsolata" pitchFamily="34" charset="-122"/>
                <a:cs typeface="Berlin Sans FB Demi" panose="020E0802020502020306" charset="0"/>
              </a:rPr>
              <a:t>Step 1: Data preparation and cleaning</a:t>
            </a:r>
            <a:endParaRPr lang="en-US" sz="2185" dirty="0">
              <a:latin typeface="Berlin Sans FB Demi" panose="020E0802020502020306" charset="0"/>
              <a:cs typeface="Berlin Sans FB Demi" panose="020E0802020502020306" charset="0"/>
            </a:endParaRPr>
          </a:p>
        </p:txBody>
      </p:sp>
      <p:sp>
        <p:nvSpPr>
          <p:cNvPr id="10" name="Text 8"/>
          <p:cNvSpPr/>
          <p:nvPr/>
        </p:nvSpPr>
        <p:spPr>
          <a:xfrm>
            <a:off x="1138555" y="7193518"/>
            <a:ext cx="4607957" cy="1599248"/>
          </a:xfrm>
          <a:prstGeom prst="rect">
            <a:avLst/>
          </a:prstGeom>
          <a:noFill/>
        </p:spPr>
        <p:txBody>
          <a:bodyPr wrap="square" rtlCol="0" anchor="t"/>
          <a:lstStyle/>
          <a:p>
            <a:pPr marL="0" indent="0" algn="ctr">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This involves extracting data from multiple sources, cleaning and transforming data, and organizing it in a format that can be used for reporting.</a:t>
            </a:r>
            <a:endParaRPr lang="en-US" sz="1750" dirty="0">
              <a:latin typeface="Calibri" panose="020F0502020204030204" charset="0"/>
              <a:cs typeface="Calibri" panose="020F0502020204030204" charset="0"/>
            </a:endParaRPr>
          </a:p>
        </p:txBody>
      </p:sp>
      <p:sp>
        <p:nvSpPr>
          <p:cNvPr id="11" name="Shape 9"/>
          <p:cNvSpPr/>
          <p:nvPr/>
        </p:nvSpPr>
        <p:spPr>
          <a:xfrm>
            <a:off x="5988963" y="4831913"/>
            <a:ext cx="15240" cy="777597"/>
          </a:xfrm>
          <a:prstGeom prst="rect">
            <a:avLst/>
          </a:prstGeom>
          <a:solidFill>
            <a:srgbClr val="FF6680"/>
          </a:solidFill>
        </p:spPr>
      </p:sp>
      <p:sp>
        <p:nvSpPr>
          <p:cNvPr id="12" name="Shape 10"/>
          <p:cNvSpPr/>
          <p:nvPr/>
        </p:nvSpPr>
        <p:spPr>
          <a:xfrm>
            <a:off x="5746671" y="5359598"/>
            <a:ext cx="499943" cy="499943"/>
          </a:xfrm>
          <a:prstGeom prst="roundRect">
            <a:avLst>
              <a:gd name="adj" fmla="val 13333"/>
            </a:avLst>
          </a:prstGeom>
          <a:solidFill>
            <a:srgbClr val="312140"/>
          </a:solidFill>
        </p:spPr>
      </p:sp>
      <p:sp>
        <p:nvSpPr>
          <p:cNvPr id="13" name="Text 11"/>
          <p:cNvSpPr/>
          <p:nvPr/>
        </p:nvSpPr>
        <p:spPr>
          <a:xfrm>
            <a:off x="5912763" y="5392936"/>
            <a:ext cx="167640" cy="433149"/>
          </a:xfrm>
          <a:prstGeom prst="rect">
            <a:avLst/>
          </a:prstGeom>
          <a:noFill/>
        </p:spPr>
        <p:txBody>
          <a:bodyPr wrap="none" rtlCol="0" anchor="t"/>
          <a:lstStyle/>
          <a:p>
            <a:pPr marL="0" indent="0" algn="ctr">
              <a:lnSpc>
                <a:spcPts val="3410"/>
              </a:lnSpc>
              <a:buNone/>
            </a:pPr>
            <a:r>
              <a:rPr lang="en-US" sz="2625" b="1" dirty="0">
                <a:solidFill>
                  <a:srgbClr val="FF726D"/>
                </a:solidFill>
                <a:latin typeface="Inconsolata" pitchFamily="34" charset="0"/>
                <a:ea typeface="Inconsolata" pitchFamily="34" charset="-122"/>
                <a:cs typeface="Inconsolata" pitchFamily="34" charset="-120"/>
              </a:rPr>
              <a:t>2</a:t>
            </a:r>
            <a:endParaRPr lang="en-US" sz="2625" dirty="0"/>
          </a:p>
        </p:txBody>
      </p:sp>
      <p:sp>
        <p:nvSpPr>
          <p:cNvPr id="14" name="Text 12"/>
          <p:cNvSpPr/>
          <p:nvPr/>
        </p:nvSpPr>
        <p:spPr>
          <a:xfrm>
            <a:off x="3939183" y="2427208"/>
            <a:ext cx="4114800" cy="360998"/>
          </a:xfrm>
          <a:prstGeom prst="rect">
            <a:avLst/>
          </a:prstGeom>
          <a:noFill/>
        </p:spPr>
        <p:txBody>
          <a:bodyPr wrap="none" rtlCol="0" anchor="t"/>
          <a:lstStyle/>
          <a:p>
            <a:pPr marL="0" indent="0" algn="ctr">
              <a:lnSpc>
                <a:spcPts val="2845"/>
              </a:lnSpc>
              <a:buNone/>
            </a:pPr>
            <a:r>
              <a:rPr lang="en-US" sz="2185" b="1" dirty="0">
                <a:solidFill>
                  <a:srgbClr val="FF726D"/>
                </a:solidFill>
                <a:latin typeface="Berlin Sans FB Demi" panose="020E0802020502020306" charset="0"/>
                <a:ea typeface="Inconsolata" pitchFamily="34" charset="-122"/>
                <a:cs typeface="Berlin Sans FB Demi" panose="020E0802020502020306" charset="0"/>
              </a:rPr>
              <a:t>Step 2: Design visual elements</a:t>
            </a:r>
            <a:endParaRPr lang="en-US" sz="2185" dirty="0">
              <a:latin typeface="Berlin Sans FB Demi" panose="020E0802020502020306" charset="0"/>
              <a:cs typeface="Berlin Sans FB Demi" panose="020E0802020502020306" charset="0"/>
            </a:endParaRPr>
          </a:p>
        </p:txBody>
      </p:sp>
      <p:sp>
        <p:nvSpPr>
          <p:cNvPr id="15" name="Text 13"/>
          <p:cNvSpPr/>
          <p:nvPr/>
        </p:nvSpPr>
        <p:spPr>
          <a:xfrm>
            <a:off x="3692604" y="3010376"/>
            <a:ext cx="4607957" cy="1599248"/>
          </a:xfrm>
          <a:prstGeom prst="rect">
            <a:avLst/>
          </a:prstGeom>
          <a:noFill/>
        </p:spPr>
        <p:txBody>
          <a:bodyPr wrap="square" rtlCol="0" anchor="t"/>
          <a:lstStyle/>
          <a:p>
            <a:pPr marL="0" indent="0" algn="ctr">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Identify the key metrics and KPIs, and start designing charts, tables, and other visualizations that will be used on the dashboard.</a:t>
            </a:r>
            <a:endParaRPr lang="en-US" sz="1750" dirty="0">
              <a:latin typeface="Calibri" panose="020F0502020204030204" charset="0"/>
              <a:cs typeface="Calibri" panose="020F0502020204030204" charset="0"/>
            </a:endParaRPr>
          </a:p>
        </p:txBody>
      </p:sp>
      <p:sp>
        <p:nvSpPr>
          <p:cNvPr id="16" name="Shape 14"/>
          <p:cNvSpPr/>
          <p:nvPr/>
        </p:nvSpPr>
        <p:spPr>
          <a:xfrm>
            <a:off x="8626197" y="5609511"/>
            <a:ext cx="15240" cy="777597"/>
          </a:xfrm>
          <a:prstGeom prst="rect">
            <a:avLst/>
          </a:prstGeom>
          <a:solidFill>
            <a:srgbClr val="FF6680"/>
          </a:solidFill>
        </p:spPr>
      </p:sp>
      <p:sp>
        <p:nvSpPr>
          <p:cNvPr id="17" name="Shape 15"/>
          <p:cNvSpPr/>
          <p:nvPr/>
        </p:nvSpPr>
        <p:spPr>
          <a:xfrm>
            <a:off x="8383905" y="5359598"/>
            <a:ext cx="499943" cy="499943"/>
          </a:xfrm>
          <a:prstGeom prst="roundRect">
            <a:avLst>
              <a:gd name="adj" fmla="val 13333"/>
            </a:avLst>
          </a:prstGeom>
          <a:solidFill>
            <a:srgbClr val="312140"/>
          </a:solidFill>
        </p:spPr>
      </p:sp>
      <p:sp>
        <p:nvSpPr>
          <p:cNvPr id="18" name="Text 16"/>
          <p:cNvSpPr/>
          <p:nvPr/>
        </p:nvSpPr>
        <p:spPr>
          <a:xfrm>
            <a:off x="8549997" y="5392936"/>
            <a:ext cx="167640" cy="433149"/>
          </a:xfrm>
          <a:prstGeom prst="rect">
            <a:avLst/>
          </a:prstGeom>
          <a:noFill/>
        </p:spPr>
        <p:txBody>
          <a:bodyPr wrap="none" rtlCol="0" anchor="t"/>
          <a:lstStyle/>
          <a:p>
            <a:pPr marL="0" indent="0" algn="ctr">
              <a:lnSpc>
                <a:spcPts val="3410"/>
              </a:lnSpc>
              <a:buNone/>
            </a:pPr>
            <a:r>
              <a:rPr lang="en-US" sz="2625" b="1" dirty="0">
                <a:solidFill>
                  <a:srgbClr val="FF726D"/>
                </a:solidFill>
                <a:latin typeface="Inconsolata" pitchFamily="34" charset="0"/>
                <a:ea typeface="Inconsolata" pitchFamily="34" charset="-122"/>
                <a:cs typeface="Inconsolata" pitchFamily="34" charset="-120"/>
              </a:rPr>
              <a:t>3</a:t>
            </a:r>
            <a:endParaRPr lang="en-US" sz="2625" dirty="0"/>
          </a:p>
        </p:txBody>
      </p:sp>
      <p:sp>
        <p:nvSpPr>
          <p:cNvPr id="19" name="Text 17"/>
          <p:cNvSpPr/>
          <p:nvPr/>
        </p:nvSpPr>
        <p:spPr>
          <a:xfrm>
            <a:off x="6782157" y="6609398"/>
            <a:ext cx="3703320" cy="360998"/>
          </a:xfrm>
          <a:prstGeom prst="rect">
            <a:avLst/>
          </a:prstGeom>
          <a:noFill/>
        </p:spPr>
        <p:txBody>
          <a:bodyPr wrap="none" rtlCol="0" anchor="t"/>
          <a:lstStyle/>
          <a:p>
            <a:pPr marL="0" indent="0" algn="ctr">
              <a:lnSpc>
                <a:spcPts val="2845"/>
              </a:lnSpc>
              <a:buNone/>
            </a:pPr>
            <a:r>
              <a:rPr lang="en-US" sz="2185" b="1" dirty="0">
                <a:solidFill>
                  <a:srgbClr val="FF726D"/>
                </a:solidFill>
                <a:latin typeface="Berlin Sans FB Demi" panose="020E0802020502020306" charset="0"/>
                <a:ea typeface="Inconsolata" pitchFamily="34" charset="-122"/>
                <a:cs typeface="Berlin Sans FB Demi" panose="020E0802020502020306" charset="0"/>
              </a:rPr>
              <a:t>Step 3: Build the dashboard</a:t>
            </a:r>
            <a:endParaRPr lang="en-US" sz="2185" dirty="0">
              <a:latin typeface="Berlin Sans FB Demi" panose="020E0802020502020306" charset="0"/>
              <a:cs typeface="Berlin Sans FB Demi" panose="020E0802020502020306" charset="0"/>
            </a:endParaRPr>
          </a:p>
        </p:txBody>
      </p:sp>
      <p:sp>
        <p:nvSpPr>
          <p:cNvPr id="20" name="Text 18"/>
          <p:cNvSpPr/>
          <p:nvPr/>
        </p:nvSpPr>
        <p:spPr>
          <a:xfrm>
            <a:off x="6330474" y="7193201"/>
            <a:ext cx="4607957" cy="1999059"/>
          </a:xfrm>
          <a:prstGeom prst="rect">
            <a:avLst/>
          </a:prstGeom>
          <a:noFill/>
        </p:spPr>
        <p:txBody>
          <a:bodyPr wrap="square" rtlCol="0" anchor="t"/>
          <a:lstStyle/>
          <a:p>
            <a:pPr marL="0" indent="0" algn="ctr">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Using drag-and-drop features, assemble the visualizations onto a dashboard canvas in Power BI. Add supporting text and graphics, and fine-tune the layout to enhance usability</a:t>
            </a:r>
            <a:r>
              <a:rPr lang="en-US" sz="1750" dirty="0">
                <a:solidFill>
                  <a:srgbClr val="DAD1E6"/>
                </a:solidFill>
                <a:latin typeface="Fira Sans" pitchFamily="34" charset="0"/>
                <a:ea typeface="Fira Sans" pitchFamily="34" charset="-122"/>
                <a:cs typeface="Fira Sans" pitchFamily="34" charset="-120"/>
              </a:rPr>
              <a:t>.</a:t>
            </a:r>
            <a:endParaRPr lang="en-US" sz="1750" dirty="0"/>
          </a:p>
        </p:txBody>
      </p:sp>
      <p:sp>
        <p:nvSpPr>
          <p:cNvPr id="21" name="Shape 19"/>
          <p:cNvSpPr/>
          <p:nvPr/>
        </p:nvSpPr>
        <p:spPr>
          <a:xfrm>
            <a:off x="11263432" y="4831913"/>
            <a:ext cx="15240" cy="777597"/>
          </a:xfrm>
          <a:prstGeom prst="rect">
            <a:avLst/>
          </a:prstGeom>
          <a:solidFill>
            <a:srgbClr val="FF6680"/>
          </a:solidFill>
        </p:spPr>
      </p:sp>
      <p:sp>
        <p:nvSpPr>
          <p:cNvPr id="22" name="Shape 20"/>
          <p:cNvSpPr/>
          <p:nvPr/>
        </p:nvSpPr>
        <p:spPr>
          <a:xfrm>
            <a:off x="11021139" y="5359598"/>
            <a:ext cx="499943" cy="499943"/>
          </a:xfrm>
          <a:prstGeom prst="roundRect">
            <a:avLst>
              <a:gd name="adj" fmla="val 13333"/>
            </a:avLst>
          </a:prstGeom>
          <a:solidFill>
            <a:srgbClr val="312140"/>
          </a:solidFill>
        </p:spPr>
      </p:sp>
      <p:sp>
        <p:nvSpPr>
          <p:cNvPr id="23" name="Text 21"/>
          <p:cNvSpPr/>
          <p:nvPr/>
        </p:nvSpPr>
        <p:spPr>
          <a:xfrm>
            <a:off x="11187232" y="5392936"/>
            <a:ext cx="167640" cy="433149"/>
          </a:xfrm>
          <a:prstGeom prst="rect">
            <a:avLst/>
          </a:prstGeom>
          <a:noFill/>
        </p:spPr>
        <p:txBody>
          <a:bodyPr wrap="none" rtlCol="0" anchor="t"/>
          <a:lstStyle/>
          <a:p>
            <a:pPr marL="0" indent="0" algn="ctr">
              <a:lnSpc>
                <a:spcPts val="3410"/>
              </a:lnSpc>
              <a:buNone/>
            </a:pPr>
            <a:r>
              <a:rPr lang="en-US" sz="2625" b="1" dirty="0">
                <a:solidFill>
                  <a:srgbClr val="FF726D"/>
                </a:solidFill>
                <a:latin typeface="Inconsolata" pitchFamily="34" charset="0"/>
                <a:ea typeface="Inconsolata" pitchFamily="34" charset="-122"/>
                <a:cs typeface="Inconsolata" pitchFamily="34" charset="-120"/>
              </a:rPr>
              <a:t>4</a:t>
            </a:r>
            <a:endParaRPr lang="en-US" sz="2625" dirty="0"/>
          </a:p>
        </p:txBody>
      </p:sp>
      <p:sp>
        <p:nvSpPr>
          <p:cNvPr id="24" name="Text 22"/>
          <p:cNvSpPr/>
          <p:nvPr/>
        </p:nvSpPr>
        <p:spPr>
          <a:xfrm>
            <a:off x="8967073" y="1666399"/>
            <a:ext cx="4607957" cy="721995"/>
          </a:xfrm>
          <a:prstGeom prst="rect">
            <a:avLst/>
          </a:prstGeom>
          <a:noFill/>
        </p:spPr>
        <p:txBody>
          <a:bodyPr wrap="square" rtlCol="0" anchor="t"/>
          <a:lstStyle/>
          <a:p>
            <a:pPr marL="0" indent="0" algn="ctr">
              <a:lnSpc>
                <a:spcPts val="2845"/>
              </a:lnSpc>
              <a:buNone/>
            </a:pPr>
            <a:r>
              <a:rPr lang="en-US" sz="2185" b="1" dirty="0">
                <a:solidFill>
                  <a:srgbClr val="FF726D"/>
                </a:solidFill>
                <a:latin typeface="Berlin Sans FB Demi" panose="020E0802020502020306" charset="0"/>
                <a:ea typeface="Inconsolata" pitchFamily="34" charset="-122"/>
                <a:cs typeface="Berlin Sans FB Demi" panose="020E0802020502020306" charset="0"/>
              </a:rPr>
              <a:t>Step 4: Publish and share the dashboard</a:t>
            </a:r>
            <a:endParaRPr lang="en-US" sz="2185" dirty="0">
              <a:latin typeface="Berlin Sans FB Demi" panose="020E0802020502020306" charset="0"/>
              <a:cs typeface="Berlin Sans FB Demi" panose="020E0802020502020306" charset="0"/>
            </a:endParaRPr>
          </a:p>
        </p:txBody>
      </p:sp>
      <p:sp>
        <p:nvSpPr>
          <p:cNvPr id="25" name="Text 23"/>
          <p:cNvSpPr/>
          <p:nvPr/>
        </p:nvSpPr>
        <p:spPr>
          <a:xfrm>
            <a:off x="8967073" y="2610564"/>
            <a:ext cx="4607957" cy="1999059"/>
          </a:xfrm>
          <a:prstGeom prst="rect">
            <a:avLst/>
          </a:prstGeom>
          <a:noFill/>
        </p:spPr>
        <p:txBody>
          <a:bodyPr wrap="square" rtlCol="0" anchor="t"/>
          <a:lstStyle/>
          <a:p>
            <a:pPr marL="0" indent="0" algn="ctr">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The final step is to publish the dashboard to Power BI service, configure sharing and access permissions, and schedule data refreshes as needed. Users can then view and interact with the dashboard in real-time.</a:t>
            </a:r>
            <a:endParaRPr lang="en-US" sz="175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p:spPr>
      </p:sp>
      <p:sp>
        <p:nvSpPr>
          <p:cNvPr id="3" name="Shape 1"/>
          <p:cNvSpPr/>
          <p:nvPr/>
        </p:nvSpPr>
        <p:spPr>
          <a:xfrm>
            <a:off x="0" y="0"/>
            <a:ext cx="14630400" cy="8229600"/>
          </a:xfrm>
          <a:prstGeom prst="rect">
            <a:avLst/>
          </a:prstGeom>
          <a:solidFill>
            <a:srgbClr val="241631"/>
          </a:solidFill>
        </p:spPr>
      </p:sp>
      <p:sp>
        <p:nvSpPr>
          <p:cNvPr id="4" name="Text 2"/>
          <p:cNvSpPr/>
          <p:nvPr/>
        </p:nvSpPr>
        <p:spPr>
          <a:xfrm>
            <a:off x="833199" y="1893332"/>
            <a:ext cx="7330440" cy="722114"/>
          </a:xfrm>
          <a:prstGeom prst="rect">
            <a:avLst/>
          </a:prstGeom>
          <a:noFill/>
        </p:spPr>
        <p:txBody>
          <a:bodyPr wrap="none" rtlCol="0" anchor="t"/>
          <a:lstStyle/>
          <a:p>
            <a:pPr marL="0" indent="0">
              <a:lnSpc>
                <a:spcPts val="5685"/>
              </a:lnSpc>
              <a:buNone/>
            </a:pPr>
            <a:r>
              <a:rPr lang="en-US" sz="4375" b="1" dirty="0">
                <a:solidFill>
                  <a:srgbClr val="FF726D"/>
                </a:solidFill>
                <a:latin typeface="Berlin Sans FB Demi" panose="020E0802020502020306" charset="0"/>
                <a:ea typeface="Inconsolata" pitchFamily="34" charset="-122"/>
                <a:cs typeface="Berlin Sans FB Demi" panose="020E0802020502020306" charset="0"/>
              </a:rPr>
              <a:t>Interpreting the Dashboard</a:t>
            </a:r>
            <a:endParaRPr lang="en-US" sz="4375" dirty="0">
              <a:latin typeface="Berlin Sans FB Demi" panose="020E0802020502020306" charset="0"/>
              <a:cs typeface="Berlin Sans FB Demi" panose="020E0802020502020306" charset="0"/>
            </a:endParaRPr>
          </a:p>
        </p:txBody>
      </p:sp>
      <p:sp>
        <p:nvSpPr>
          <p:cNvPr id="5" name="Shape 3"/>
          <p:cNvSpPr/>
          <p:nvPr/>
        </p:nvSpPr>
        <p:spPr>
          <a:xfrm>
            <a:off x="833199" y="2948702"/>
            <a:ext cx="4173260" cy="3387566"/>
          </a:xfrm>
          <a:prstGeom prst="roundRect">
            <a:avLst>
              <a:gd name="adj" fmla="val 1968"/>
            </a:avLst>
          </a:prstGeom>
          <a:solidFill>
            <a:srgbClr val="312140"/>
          </a:solidFill>
        </p:spPr>
      </p:sp>
      <p:sp>
        <p:nvSpPr>
          <p:cNvPr id="6" name="Text 4"/>
          <p:cNvSpPr/>
          <p:nvPr/>
        </p:nvSpPr>
        <p:spPr>
          <a:xfrm>
            <a:off x="1055370" y="3170873"/>
            <a:ext cx="3728918" cy="721995"/>
          </a:xfrm>
          <a:prstGeom prst="rect">
            <a:avLst/>
          </a:prstGeom>
          <a:noFill/>
        </p:spPr>
        <p:txBody>
          <a:bodyPr wrap="square" rtlCol="0" anchor="t"/>
          <a:lstStyle/>
          <a:p>
            <a:pPr marL="0" indent="0">
              <a:lnSpc>
                <a:spcPts val="2845"/>
              </a:lnSpc>
              <a:buNone/>
            </a:pPr>
            <a:r>
              <a:rPr lang="en-US" sz="2185" b="1" dirty="0">
                <a:solidFill>
                  <a:srgbClr val="FF726D"/>
                </a:solidFill>
                <a:latin typeface="Berlin Sans FB Demi" panose="020E0802020502020306" charset="0"/>
                <a:ea typeface="Inconsolata" pitchFamily="34" charset="-122"/>
                <a:cs typeface="Berlin Sans FB Demi" panose="020E0802020502020306" charset="0"/>
              </a:rPr>
              <a:t>Insights gained from the dashboard</a:t>
            </a:r>
            <a:endParaRPr lang="en-US" sz="2185" dirty="0">
              <a:latin typeface="Berlin Sans FB Demi" panose="020E0802020502020306" charset="0"/>
              <a:cs typeface="Berlin Sans FB Demi" panose="020E0802020502020306" charset="0"/>
            </a:endParaRPr>
          </a:p>
        </p:txBody>
      </p:sp>
      <p:sp>
        <p:nvSpPr>
          <p:cNvPr id="7" name="Text 5"/>
          <p:cNvSpPr/>
          <p:nvPr/>
        </p:nvSpPr>
        <p:spPr>
          <a:xfrm>
            <a:off x="1055370" y="4115038"/>
            <a:ext cx="3728918" cy="1999059"/>
          </a:xfrm>
          <a:prstGeom prst="rect">
            <a:avLst/>
          </a:prstGeom>
          <a:noFill/>
        </p:spPr>
        <p:txBody>
          <a:bodyPr wrap="squar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Gain a broader understanding of how different factors impact sales performance, including geographic regions, customer segments, and product categories.</a:t>
            </a:r>
            <a:endParaRPr lang="en-US" sz="1750" dirty="0">
              <a:latin typeface="Calibri" panose="020F0502020204030204" charset="0"/>
              <a:cs typeface="Calibri" panose="020F0502020204030204" charset="0"/>
            </a:endParaRPr>
          </a:p>
        </p:txBody>
      </p:sp>
      <p:sp>
        <p:nvSpPr>
          <p:cNvPr id="8" name="Shape 6"/>
          <p:cNvSpPr/>
          <p:nvPr/>
        </p:nvSpPr>
        <p:spPr>
          <a:xfrm>
            <a:off x="5228630" y="2948702"/>
            <a:ext cx="4173260" cy="3387566"/>
          </a:xfrm>
          <a:prstGeom prst="roundRect">
            <a:avLst>
              <a:gd name="adj" fmla="val 1968"/>
            </a:avLst>
          </a:prstGeom>
          <a:solidFill>
            <a:srgbClr val="312140"/>
          </a:solidFill>
        </p:spPr>
      </p:sp>
      <p:sp>
        <p:nvSpPr>
          <p:cNvPr id="9" name="Text 7"/>
          <p:cNvSpPr/>
          <p:nvPr/>
        </p:nvSpPr>
        <p:spPr>
          <a:xfrm>
            <a:off x="5450800" y="3170873"/>
            <a:ext cx="3728918" cy="721995"/>
          </a:xfrm>
          <a:prstGeom prst="rect">
            <a:avLst/>
          </a:prstGeom>
          <a:noFill/>
        </p:spPr>
        <p:txBody>
          <a:bodyPr wrap="square" rtlCol="0" anchor="t"/>
          <a:lstStyle/>
          <a:p>
            <a:pPr marL="0" indent="0">
              <a:lnSpc>
                <a:spcPts val="2845"/>
              </a:lnSpc>
              <a:buNone/>
            </a:pPr>
            <a:r>
              <a:rPr lang="en-US" sz="2185" b="1" dirty="0">
                <a:solidFill>
                  <a:srgbClr val="FF726D"/>
                </a:solidFill>
                <a:latin typeface="Berlin Sans FB Demi" panose="020E0802020502020306" charset="0"/>
                <a:ea typeface="Inconsolata" pitchFamily="34" charset="-122"/>
                <a:cs typeface="Berlin Sans FB Demi" panose="020E0802020502020306" charset="0"/>
              </a:rPr>
              <a:t>How to use insights to inform business decisions</a:t>
            </a:r>
            <a:endParaRPr lang="en-US" sz="2185" dirty="0">
              <a:latin typeface="Berlin Sans FB Demi" panose="020E0802020502020306" charset="0"/>
              <a:cs typeface="Berlin Sans FB Demi" panose="020E0802020502020306" charset="0"/>
            </a:endParaRPr>
          </a:p>
        </p:txBody>
      </p:sp>
      <p:sp>
        <p:nvSpPr>
          <p:cNvPr id="10" name="Text 8"/>
          <p:cNvSpPr/>
          <p:nvPr/>
        </p:nvSpPr>
        <p:spPr>
          <a:xfrm>
            <a:off x="5450800" y="4115038"/>
            <a:ext cx="3728918" cy="1999059"/>
          </a:xfrm>
          <a:prstGeom prst="rect">
            <a:avLst/>
          </a:prstGeom>
          <a:noFill/>
        </p:spPr>
        <p:txBody>
          <a:bodyPr wrap="squar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Use the insights gained from the dashboard to optimize pricing strategies, product lines, and marketing campaigns for increased sales and profits.</a:t>
            </a:r>
            <a:endParaRPr lang="en-US" sz="1750" dirty="0">
              <a:latin typeface="Calibri" panose="020F0502020204030204" charset="0"/>
              <a:cs typeface="Calibri" panose="020F0502020204030204" charset="0"/>
            </a:endParaRPr>
          </a:p>
        </p:txBody>
      </p:sp>
      <p:sp>
        <p:nvSpPr>
          <p:cNvPr id="11" name="Shape 9"/>
          <p:cNvSpPr/>
          <p:nvPr/>
        </p:nvSpPr>
        <p:spPr>
          <a:xfrm>
            <a:off x="9624060" y="2948702"/>
            <a:ext cx="4173260" cy="3387566"/>
          </a:xfrm>
          <a:prstGeom prst="roundRect">
            <a:avLst>
              <a:gd name="adj" fmla="val 1968"/>
            </a:avLst>
          </a:prstGeom>
          <a:solidFill>
            <a:srgbClr val="312140"/>
          </a:solidFill>
        </p:spPr>
      </p:sp>
      <p:sp>
        <p:nvSpPr>
          <p:cNvPr id="12" name="Text 10"/>
          <p:cNvSpPr/>
          <p:nvPr/>
        </p:nvSpPr>
        <p:spPr>
          <a:xfrm>
            <a:off x="9846231" y="3170873"/>
            <a:ext cx="3728918" cy="721995"/>
          </a:xfrm>
          <a:prstGeom prst="rect">
            <a:avLst/>
          </a:prstGeom>
          <a:noFill/>
        </p:spPr>
        <p:txBody>
          <a:bodyPr wrap="square" rtlCol="0" anchor="t"/>
          <a:lstStyle/>
          <a:p>
            <a:pPr marL="0" indent="0">
              <a:lnSpc>
                <a:spcPts val="2845"/>
              </a:lnSpc>
              <a:buNone/>
            </a:pPr>
            <a:r>
              <a:rPr lang="en-US" sz="2185" b="1" dirty="0">
                <a:solidFill>
                  <a:srgbClr val="FF726D"/>
                </a:solidFill>
                <a:latin typeface="Berlin Sans FB Demi" panose="020E0802020502020306" charset="0"/>
                <a:ea typeface="Inconsolata" pitchFamily="34" charset="-122"/>
                <a:cs typeface="Berlin Sans FB Demi" panose="020E0802020502020306" charset="0"/>
              </a:rPr>
              <a:t>Benefits of using a sales dashboard</a:t>
            </a:r>
            <a:endParaRPr lang="en-US" sz="2185" dirty="0">
              <a:latin typeface="Berlin Sans FB Demi" panose="020E0802020502020306" charset="0"/>
              <a:cs typeface="Berlin Sans FB Demi" panose="020E0802020502020306" charset="0"/>
            </a:endParaRPr>
          </a:p>
        </p:txBody>
      </p:sp>
      <p:sp>
        <p:nvSpPr>
          <p:cNvPr id="13" name="Text 11"/>
          <p:cNvSpPr/>
          <p:nvPr/>
        </p:nvSpPr>
        <p:spPr>
          <a:xfrm>
            <a:off x="9846231" y="4115038"/>
            <a:ext cx="3728918" cy="1599248"/>
          </a:xfrm>
          <a:prstGeom prst="rect">
            <a:avLst/>
          </a:prstGeom>
          <a:noFill/>
        </p:spPr>
        <p:txBody>
          <a:bodyPr wrap="square" rtlCol="0" anchor="t"/>
          <a:lstStyle/>
          <a:p>
            <a:pPr marL="0" indent="0">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A sales dashboard keeps your finger on the pulse of your business and helps you respond quickly to changing market conditions.</a:t>
            </a:r>
            <a:endParaRPr lang="en-US" sz="1750" dirty="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p:spPr>
      </p:sp>
      <p:sp>
        <p:nvSpPr>
          <p:cNvPr id="3" name="Shape 1"/>
          <p:cNvSpPr/>
          <p:nvPr/>
        </p:nvSpPr>
        <p:spPr>
          <a:xfrm>
            <a:off x="0" y="0"/>
            <a:ext cx="14630400" cy="8229600"/>
          </a:xfrm>
          <a:prstGeom prst="rect">
            <a:avLst/>
          </a:prstGeom>
          <a:solidFill>
            <a:srgbClr val="241631"/>
          </a:solidFill>
        </p:spPr>
      </p:sp>
      <p:sp>
        <p:nvSpPr>
          <p:cNvPr id="4" name="Text 2"/>
          <p:cNvSpPr/>
          <p:nvPr/>
        </p:nvSpPr>
        <p:spPr>
          <a:xfrm>
            <a:off x="833199" y="626626"/>
            <a:ext cx="4443889" cy="722114"/>
          </a:xfrm>
          <a:prstGeom prst="rect">
            <a:avLst/>
          </a:prstGeom>
          <a:noFill/>
        </p:spPr>
        <p:txBody>
          <a:bodyPr wrap="none" rtlCol="0" anchor="t"/>
          <a:lstStyle/>
          <a:p>
            <a:pPr marL="0" indent="0">
              <a:lnSpc>
                <a:spcPts val="5685"/>
              </a:lnSpc>
              <a:buNone/>
            </a:pPr>
            <a:r>
              <a:rPr lang="en-US" sz="4375" b="1" dirty="0">
                <a:solidFill>
                  <a:srgbClr val="FF726D"/>
                </a:solidFill>
                <a:latin typeface="Berlin Sans FB Demi" panose="020E0802020502020306" charset="0"/>
                <a:ea typeface="Inconsolata" pitchFamily="34" charset="-122"/>
                <a:cs typeface="Berlin Sans FB Demi" panose="020E0802020502020306" charset="0"/>
              </a:rPr>
              <a:t>Conclusion</a:t>
            </a:r>
            <a:endParaRPr lang="en-US" sz="4375" dirty="0">
              <a:latin typeface="Berlin Sans FB Demi" panose="020E0802020502020306" charset="0"/>
              <a:cs typeface="Berlin Sans FB Demi" panose="020E0802020502020306" charset="0"/>
            </a:endParaRPr>
          </a:p>
        </p:txBody>
      </p:sp>
      <p:sp>
        <p:nvSpPr>
          <p:cNvPr id="6" name="Text 3"/>
          <p:cNvSpPr/>
          <p:nvPr/>
        </p:nvSpPr>
        <p:spPr>
          <a:xfrm>
            <a:off x="2715578" y="5459254"/>
            <a:ext cx="2606040" cy="360998"/>
          </a:xfrm>
          <a:prstGeom prst="rect">
            <a:avLst/>
          </a:prstGeom>
          <a:noFill/>
        </p:spPr>
        <p:txBody>
          <a:bodyPr wrap="none" rtlCol="0" anchor="t"/>
          <a:lstStyle/>
          <a:p>
            <a:pPr marL="0" indent="0" algn="ctr">
              <a:lnSpc>
                <a:spcPts val="2845"/>
              </a:lnSpc>
              <a:buNone/>
            </a:pPr>
            <a:r>
              <a:rPr lang="en-US" sz="2185" b="1" dirty="0">
                <a:solidFill>
                  <a:srgbClr val="FF726D"/>
                </a:solidFill>
                <a:latin typeface="Berlin Sans FB Demi" panose="020E0802020502020306" charset="0"/>
                <a:ea typeface="Inconsolata" pitchFamily="34" charset="-122"/>
                <a:cs typeface="Berlin Sans FB Demi" panose="020E0802020502020306" charset="0"/>
              </a:rPr>
              <a:t>Recap of key points</a:t>
            </a:r>
            <a:endParaRPr lang="en-US" sz="2185" dirty="0">
              <a:latin typeface="Berlin Sans FB Demi" panose="020E0802020502020306" charset="0"/>
              <a:cs typeface="Berlin Sans FB Demi" panose="020E0802020502020306" charset="0"/>
            </a:endParaRPr>
          </a:p>
        </p:txBody>
      </p:sp>
      <p:sp>
        <p:nvSpPr>
          <p:cNvPr id="7" name="Text 4"/>
          <p:cNvSpPr/>
          <p:nvPr/>
        </p:nvSpPr>
        <p:spPr>
          <a:xfrm>
            <a:off x="833199" y="6042422"/>
            <a:ext cx="6370915" cy="1199436"/>
          </a:xfrm>
          <a:prstGeom prst="rect">
            <a:avLst/>
          </a:prstGeom>
          <a:noFill/>
        </p:spPr>
        <p:txBody>
          <a:bodyPr wrap="square" rtlCol="0" anchor="t"/>
          <a:lstStyle/>
          <a:p>
            <a:pPr marL="0" indent="0" algn="ctr">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We learned how to build a sales dashboard that enables data-driven decision making and provides real-time insights into sales performance.</a:t>
            </a:r>
            <a:endParaRPr lang="en-US" sz="1750" dirty="0">
              <a:latin typeface="Calibri" panose="020F0502020204030204" charset="0"/>
              <a:cs typeface="Calibri" panose="020F0502020204030204" charset="0"/>
            </a:endParaRPr>
          </a:p>
        </p:txBody>
      </p:sp>
      <p:pic>
        <p:nvPicPr>
          <p:cNvPr id="8" name="Image 1" descr="preencoded.png"/>
          <p:cNvPicPr>
            <a:picLocks noChangeAspect="1"/>
          </p:cNvPicPr>
          <p:nvPr/>
        </p:nvPicPr>
        <p:blipFill>
          <a:blip r:embed="rId1"/>
          <a:stretch>
            <a:fillRect/>
          </a:stretch>
        </p:blipFill>
        <p:spPr>
          <a:xfrm>
            <a:off x="8834199" y="1681996"/>
            <a:ext cx="3555087" cy="3555087"/>
          </a:xfrm>
          <a:prstGeom prst="rect">
            <a:avLst/>
          </a:prstGeom>
        </p:spPr>
      </p:pic>
      <p:sp>
        <p:nvSpPr>
          <p:cNvPr id="9" name="Text 5"/>
          <p:cNvSpPr/>
          <p:nvPr/>
        </p:nvSpPr>
        <p:spPr>
          <a:xfrm>
            <a:off x="7426285" y="5459254"/>
            <a:ext cx="6370915" cy="721995"/>
          </a:xfrm>
          <a:prstGeom prst="rect">
            <a:avLst/>
          </a:prstGeom>
          <a:noFill/>
        </p:spPr>
        <p:txBody>
          <a:bodyPr wrap="square" rtlCol="0" anchor="t"/>
          <a:lstStyle/>
          <a:p>
            <a:pPr marL="0" indent="0" algn="ctr">
              <a:lnSpc>
                <a:spcPts val="2845"/>
              </a:lnSpc>
              <a:buNone/>
            </a:pPr>
            <a:r>
              <a:rPr lang="en-US" sz="2185" b="1" dirty="0">
                <a:solidFill>
                  <a:srgbClr val="FF726D"/>
                </a:solidFill>
                <a:latin typeface="Berlin Sans FB Demi" panose="020E0802020502020306" charset="0"/>
                <a:ea typeface="Inconsolata" pitchFamily="34" charset="-122"/>
                <a:cs typeface="Berlin Sans FB Demi" panose="020E0802020502020306" charset="0"/>
              </a:rPr>
              <a:t>Future improvements and enhancements to the dashboard</a:t>
            </a:r>
            <a:endParaRPr lang="en-US" sz="2185" dirty="0">
              <a:latin typeface="Berlin Sans FB Demi" panose="020E0802020502020306" charset="0"/>
              <a:cs typeface="Berlin Sans FB Demi" panose="020E0802020502020306" charset="0"/>
            </a:endParaRPr>
          </a:p>
        </p:txBody>
      </p:sp>
      <p:sp>
        <p:nvSpPr>
          <p:cNvPr id="10" name="Text 6"/>
          <p:cNvSpPr/>
          <p:nvPr/>
        </p:nvSpPr>
        <p:spPr>
          <a:xfrm>
            <a:off x="7426285" y="6403419"/>
            <a:ext cx="6370915" cy="1199436"/>
          </a:xfrm>
          <a:prstGeom prst="rect">
            <a:avLst/>
          </a:prstGeom>
          <a:noFill/>
        </p:spPr>
        <p:txBody>
          <a:bodyPr wrap="square" rtlCol="0" anchor="t"/>
          <a:lstStyle/>
          <a:p>
            <a:pPr marL="0" indent="0" algn="ctr">
              <a:lnSpc>
                <a:spcPts val="3150"/>
              </a:lnSpc>
              <a:buNone/>
            </a:pPr>
            <a:r>
              <a:rPr lang="en-US" sz="1750" dirty="0">
                <a:solidFill>
                  <a:srgbClr val="DAD1E6"/>
                </a:solidFill>
                <a:latin typeface="Calibri" panose="020F0502020204030204" charset="0"/>
                <a:ea typeface="Fira Sans" pitchFamily="34" charset="-122"/>
                <a:cs typeface="Calibri" panose="020F0502020204030204" charset="0"/>
              </a:rPr>
              <a:t>Continue to refine the dashboard with new data sources, visualizations, and interactive features that make it more intuitive to use</a:t>
            </a:r>
            <a:r>
              <a:rPr lang="en-US" sz="1750" dirty="0">
                <a:solidFill>
                  <a:srgbClr val="DAD1E6"/>
                </a:solidFill>
                <a:latin typeface="Fira Sans" pitchFamily="34" charset="0"/>
                <a:ea typeface="Fira Sans" pitchFamily="34" charset="-122"/>
                <a:cs typeface="Fira Sans" pitchFamily="34" charset="-120"/>
              </a:rPr>
              <a:t>.</a:t>
            </a:r>
            <a:endParaRPr lang="en-US" sz="1750" dirty="0"/>
          </a:p>
        </p:txBody>
      </p:sp>
      <p:pic>
        <p:nvPicPr>
          <p:cNvPr id="11" name="Picture 10" descr="Screenshot 2023-06-22 202956"/>
          <p:cNvPicPr>
            <a:picLocks noChangeAspect="1"/>
          </p:cNvPicPr>
          <p:nvPr/>
        </p:nvPicPr>
        <p:blipFill>
          <a:blip r:embed="rId2"/>
          <a:stretch>
            <a:fillRect/>
          </a:stretch>
        </p:blipFill>
        <p:spPr>
          <a:xfrm>
            <a:off x="545465" y="1674495"/>
            <a:ext cx="5764530" cy="35299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3563</Words>
  <Application>WPS Presentation</Application>
  <PresentationFormat>On-screen Show (16:9)</PresentationFormat>
  <Paragraphs>88</Paragraphs>
  <Slides>6</Slides>
  <Notes>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vt:i4>
      </vt:variant>
    </vt:vector>
  </HeadingPairs>
  <TitlesOfParts>
    <vt:vector size="22" baseType="lpstr">
      <vt:lpstr>Arial</vt:lpstr>
      <vt:lpstr>SimSun</vt:lpstr>
      <vt:lpstr>Wingdings</vt:lpstr>
      <vt:lpstr>Berlin Sans FB Demi</vt:lpstr>
      <vt:lpstr>Inconsolata</vt:lpstr>
      <vt:lpstr>Fira Sans</vt:lpstr>
      <vt:lpstr>Calibri</vt:lpstr>
      <vt:lpstr>Inconsolata</vt:lpstr>
      <vt:lpstr>Inconsolata</vt:lpstr>
      <vt:lpstr>Fira Sans</vt:lpstr>
      <vt:lpstr>Fira Sans</vt:lpstr>
      <vt:lpstr>Microsoft YaHei</vt:lpstr>
      <vt:lpstr>Arial Unicode MS</vt:lpstr>
      <vt:lpstr>Euphorigenic</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hp</cp:lastModifiedBy>
  <cp:revision>3</cp:revision>
  <dcterms:created xsi:type="dcterms:W3CDTF">2023-06-22T15:16:00Z</dcterms:created>
  <dcterms:modified xsi:type="dcterms:W3CDTF">2023-06-23T12:26:32Z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81950E2703764169A144B58EE8419B51</vt:lpwstr>
  </property>
  <property fmtid="{D5CDD505-2E9C-101B-9397-08002B2CF9AE}" pid="3" name="KSOProductBuildVer">
    <vt:lpwstr>1033-11.2.0.11537</vt:lpwstr>
  </property>
</Properties>
</file>