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wmv" ContentType="video/x-ms-wmv"/>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64"/>
  </p:notesMasterIdLst>
  <p:handoutMasterIdLst>
    <p:handoutMasterId r:id="rId65"/>
  </p:handoutMasterIdLst>
  <p:sldIdLst>
    <p:sldId id="268" r:id="rId5"/>
    <p:sldId id="328" r:id="rId6"/>
    <p:sldId id="322" r:id="rId7"/>
    <p:sldId id="323" r:id="rId8"/>
    <p:sldId id="325" r:id="rId9"/>
    <p:sldId id="326" r:id="rId10"/>
    <p:sldId id="330" r:id="rId11"/>
    <p:sldId id="329"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9" r:id="rId62"/>
    <p:sldId id="320"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8" d="100"/>
          <a:sy n="68" d="100"/>
        </p:scale>
        <p:origin x="732" y="60"/>
      </p:cViewPr>
      <p:guideLst/>
    </p:cSldViewPr>
  </p:slideViewPr>
  <p:notesTextViewPr>
    <p:cViewPr>
      <p:scale>
        <a:sx n="1" d="1"/>
        <a:sy n="1" d="1"/>
      </p:scale>
      <p:origin x="0" y="0"/>
    </p:cViewPr>
  </p:notesTextViewPr>
  <p:notesViewPr>
    <p:cSldViewPr snapToGrid="0">
      <p:cViewPr varScale="1">
        <p:scale>
          <a:sx n="88" d="100"/>
          <a:sy n="88" d="100"/>
        </p:scale>
        <p:origin x="296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5" Type="http://schemas.openxmlformats.org/officeDocument/2006/relationships/image" Target="../media/image19.emf"/><Relationship Id="rId4"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3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053A66-D3E8-412E-9A62-005AB8B792DA}" type="datetimeFigureOut">
              <a:rPr lang="en-US" smtClean="0"/>
              <a:t>3/30/2015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94EB1C-20DB-4D99-8401-A8FB5611DB1E}" type="slidenum">
              <a:rPr lang="en-US" smtClean="0"/>
              <a:t>‹#›</a:t>
            </a:fld>
            <a:endParaRPr lang="en-US"/>
          </a:p>
        </p:txBody>
      </p:sp>
    </p:spTree>
    <p:extLst>
      <p:ext uri="{BB962C8B-B14F-4D97-AF65-F5344CB8AC3E}">
        <p14:creationId xmlns:p14="http://schemas.microsoft.com/office/powerpoint/2010/main" val="913929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EFBCC-332A-4984-8F4F-83A6E87E1372}" type="datetimeFigureOut">
              <a:rPr lang="en-US" smtClean="0"/>
              <a:t>3/30/2015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0C0B1-CB0D-4414-B9D7-4352D88B9942}" type="slidenum">
              <a:rPr lang="en-US" smtClean="0"/>
              <a:t>‹#›</a:t>
            </a:fld>
            <a:endParaRPr lang="en-US"/>
          </a:p>
        </p:txBody>
      </p:sp>
    </p:spTree>
    <p:extLst>
      <p:ext uri="{BB962C8B-B14F-4D97-AF65-F5344CB8AC3E}">
        <p14:creationId xmlns:p14="http://schemas.microsoft.com/office/powerpoint/2010/main" val="678912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dataminingcourse.net/analytics-in-law-enforcem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5925" y="703263"/>
            <a:ext cx="6245225" cy="3513137"/>
          </a:xfrm>
        </p:spPr>
      </p:sp>
      <p:sp>
        <p:nvSpPr>
          <p:cNvPr id="3" name="Notes Placeholder 2"/>
          <p:cNvSpPr>
            <a:spLocks noGrp="1"/>
          </p:cNvSpPr>
          <p:nvPr>
            <p:ph type="body" idx="1"/>
          </p:nvPr>
        </p:nvSpPr>
        <p:spPr/>
        <p:txBody>
          <a:bodyPr/>
          <a:lstStyle/>
          <a:p>
            <a:r>
              <a:rPr lang="en-US" dirty="0" smtClean="0">
                <a:hlinkClick r:id="rId3"/>
              </a:rPr>
              <a:t>http://www.dataminingcourse.net/analytics-in-law-enforcement/</a:t>
            </a:r>
            <a:endParaRPr lang="en-US" dirty="0" smtClean="0"/>
          </a:p>
          <a:p>
            <a:r>
              <a:rPr lang="en-US" dirty="0" smtClean="0"/>
              <a:t>Mention</a:t>
            </a:r>
            <a:r>
              <a:rPr lang="en-US" baseline="0" dirty="0" smtClean="0"/>
              <a:t> the name of the startups in this space. Predictive policing etc.</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1904141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25</a:t>
            </a:fld>
            <a:endParaRPr lang="en-US" dirty="0"/>
          </a:p>
        </p:txBody>
      </p:sp>
    </p:spTree>
    <p:extLst>
      <p:ext uri="{BB962C8B-B14F-4D97-AF65-F5344CB8AC3E}">
        <p14:creationId xmlns:p14="http://schemas.microsoft.com/office/powerpoint/2010/main" val="387302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wrong with student id?</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34</a:t>
            </a:fld>
            <a:endParaRPr lang="en-US" dirty="0"/>
          </a:p>
        </p:txBody>
      </p:sp>
    </p:spTree>
    <p:extLst>
      <p:ext uri="{BB962C8B-B14F-4D97-AF65-F5344CB8AC3E}">
        <p14:creationId xmlns:p14="http://schemas.microsoft.com/office/powerpoint/2010/main" val="352384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an exhaustive list.</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50</a:t>
            </a:fld>
            <a:endParaRPr lang="en-US" dirty="0"/>
          </a:p>
        </p:txBody>
      </p:sp>
    </p:spTree>
    <p:extLst>
      <p:ext uri="{BB962C8B-B14F-4D97-AF65-F5344CB8AC3E}">
        <p14:creationId xmlns:p14="http://schemas.microsoft.com/office/powerpoint/2010/main" val="3872741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59</a:t>
            </a:fld>
            <a:endParaRPr lang="en-US" dirty="0"/>
          </a:p>
        </p:txBody>
      </p:sp>
    </p:spTree>
    <p:extLst>
      <p:ext uri="{BB962C8B-B14F-4D97-AF65-F5344CB8AC3E}">
        <p14:creationId xmlns:p14="http://schemas.microsoft.com/office/powerpoint/2010/main" val="231463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bwMode="auto">
          <a:xfrm>
            <a:off x="422275" y="703263"/>
            <a:ext cx="6240463" cy="3511550"/>
          </a:xfrm>
          <a:prstGeom prst="rect">
            <a:avLst/>
          </a:prstGeom>
          <a:solidFill>
            <a:srgbClr val="FFFFFF"/>
          </a:solidFill>
          <a:ln>
            <a:solidFill>
              <a:srgbClr val="000000"/>
            </a:solidFill>
            <a:miter lim="800000"/>
            <a:headEnd/>
            <a:tailEnd/>
          </a:ln>
        </p:spPr>
      </p:sp>
      <p:sp>
        <p:nvSpPr>
          <p:cNvPr id="827395" name="Rectangle 3"/>
          <p:cNvSpPr>
            <a:spLocks noGrp="1" noChangeArrowheads="1"/>
          </p:cNvSpPr>
          <p:nvPr>
            <p:ph type="body" idx="1"/>
          </p:nvPr>
        </p:nvSpPr>
        <p:spPr bwMode="auto">
          <a:xfrm>
            <a:off x="942996" y="4449238"/>
            <a:ext cx="5191084" cy="4216861"/>
          </a:xfrm>
          <a:prstGeom prst="rect">
            <a:avLst/>
          </a:prstGeom>
          <a:solidFill>
            <a:srgbClr val="FFFFFF"/>
          </a:solidFill>
          <a:ln>
            <a:solidFill>
              <a:srgbClr val="000000"/>
            </a:solidFill>
            <a:miter lim="800000"/>
            <a:headEnd/>
            <a:tailEnd/>
          </a:ln>
        </p:spPr>
        <p:txBody>
          <a:bodyPr lIns="92383" tIns="46192" rIns="92383" bIns="46192"/>
          <a:lstStyle/>
          <a:p>
            <a:r>
              <a:rPr lang="en-US" altLang="en-US" dirty="0" smtClean="0"/>
              <a:t>Explain in plain words.</a:t>
            </a:r>
          </a:p>
          <a:p>
            <a:r>
              <a:rPr lang="en-US" altLang="en-US" dirty="0" smtClean="0"/>
              <a:t>There are other issues like having a blind validation</a:t>
            </a:r>
            <a:r>
              <a:rPr lang="en-US" altLang="en-US" baseline="0" dirty="0" smtClean="0"/>
              <a:t> set, calibration set and test set. I do not plan to discuss these here.</a:t>
            </a:r>
            <a:endParaRPr lang="en-US" altLang="en-US" dirty="0"/>
          </a:p>
        </p:txBody>
      </p:sp>
    </p:spTree>
    <p:extLst>
      <p:ext uri="{BB962C8B-B14F-4D97-AF65-F5344CB8AC3E}">
        <p14:creationId xmlns:p14="http://schemas.microsoft.com/office/powerpoint/2010/main" val="144020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model is really</a:t>
            </a:r>
            <a:r>
              <a:rPr lang="en-US" baseline="0" dirty="0" smtClean="0"/>
              <a:t> a data and/or binary file.</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10</a:t>
            </a:fld>
            <a:endParaRPr lang="en-US" dirty="0"/>
          </a:p>
        </p:txBody>
      </p:sp>
    </p:spTree>
    <p:extLst>
      <p:ext uri="{BB962C8B-B14F-4D97-AF65-F5344CB8AC3E}">
        <p14:creationId xmlns:p14="http://schemas.microsoft.com/office/powerpoint/2010/main" val="3401819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model built</a:t>
            </a:r>
            <a:r>
              <a:rPr lang="en-US" baseline="0" dirty="0" smtClean="0"/>
              <a:t> using decision tree learning.</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12</a:t>
            </a:fld>
            <a:endParaRPr lang="en-US" dirty="0"/>
          </a:p>
        </p:txBody>
      </p:sp>
    </p:spTree>
    <p:extLst>
      <p:ext uri="{BB962C8B-B14F-4D97-AF65-F5344CB8AC3E}">
        <p14:creationId xmlns:p14="http://schemas.microsoft.com/office/powerpoint/2010/main" val="3906613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difference in decision tree</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13</a:t>
            </a:fld>
            <a:endParaRPr lang="en-US" dirty="0"/>
          </a:p>
        </p:txBody>
      </p:sp>
    </p:spTree>
    <p:extLst>
      <p:ext uri="{BB962C8B-B14F-4D97-AF65-F5344CB8AC3E}">
        <p14:creationId xmlns:p14="http://schemas.microsoft.com/office/powerpoint/2010/main" val="4262206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hear ‘model’ in</a:t>
            </a:r>
            <a:r>
              <a:rPr lang="en-US" baseline="0" dirty="0" smtClean="0"/>
              <a:t> the common jargon. This is what a model is.</a:t>
            </a:r>
            <a:endParaRPr lang="en-US" dirty="0" smtClean="0"/>
          </a:p>
        </p:txBody>
      </p:sp>
      <p:sp>
        <p:nvSpPr>
          <p:cNvPr id="4" name="Slide Number Placeholder 3"/>
          <p:cNvSpPr>
            <a:spLocks noGrp="1"/>
          </p:cNvSpPr>
          <p:nvPr>
            <p:ph type="sldNum" sz="quarter" idx="10"/>
          </p:nvPr>
        </p:nvSpPr>
        <p:spPr/>
        <p:txBody>
          <a:bodyPr/>
          <a:lstStyle/>
          <a:p>
            <a:fld id="{6BB98AFB-CB0D-4DFE-87B9-B4B0D0DE73CD}" type="slidenum">
              <a:rPr lang="en-US" smtClean="0"/>
              <a:t>14</a:t>
            </a:fld>
            <a:endParaRPr lang="en-US" dirty="0"/>
          </a:p>
        </p:txBody>
      </p:sp>
    </p:spTree>
    <p:extLst>
      <p:ext uri="{BB962C8B-B14F-4D97-AF65-F5344CB8AC3E}">
        <p14:creationId xmlns:p14="http://schemas.microsoft.com/office/powerpoint/2010/main" val="3356769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use the model to classify?</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15</a:t>
            </a:fld>
            <a:endParaRPr lang="en-US" dirty="0"/>
          </a:p>
        </p:txBody>
      </p:sp>
    </p:spTree>
    <p:extLst>
      <p:ext uri="{BB962C8B-B14F-4D97-AF65-F5344CB8AC3E}">
        <p14:creationId xmlns:p14="http://schemas.microsoft.com/office/powerpoint/2010/main" val="4003285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did not need to even look at the taxable income according to this model.</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20</a:t>
            </a:fld>
            <a:endParaRPr lang="en-US" dirty="0"/>
          </a:p>
        </p:txBody>
      </p:sp>
    </p:spTree>
    <p:extLst>
      <p:ext uri="{BB962C8B-B14F-4D97-AF65-F5344CB8AC3E}">
        <p14:creationId xmlns:p14="http://schemas.microsoft.com/office/powerpoint/2010/main" val="1370595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trees are better than other trees.</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22</a:t>
            </a:fld>
            <a:endParaRPr lang="en-US" dirty="0"/>
          </a:p>
        </p:txBody>
      </p:sp>
    </p:spTree>
    <p:extLst>
      <p:ext uri="{BB962C8B-B14F-4D97-AF65-F5344CB8AC3E}">
        <p14:creationId xmlns:p14="http://schemas.microsoft.com/office/powerpoint/2010/main" val="4120726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l">
              <a:defRPr sz="5400">
                <a:solidFill>
                  <a:srgbClr val="00B0F0"/>
                </a:solidFill>
                <a:latin typeface="Segoe UI Light" panose="020B0502040204020203"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1026" name="Picture 2" descr="Data Science Doj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12023" y="6130212"/>
            <a:ext cx="2141777" cy="72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14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2D6473-DF6D-4702-B328-E0DD40540A4E}" type="datetimeFigureOut">
              <a:rPr lang="en-US" smtClean="0"/>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693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6F7E3A-B166-407D-9866-32884E7D5B37}" type="datetimeFigureOut">
              <a:rPr lang="en-US" smtClean="0"/>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2220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latin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Segoe UI Light" panose="020B0502040204020203" pitchFamily="34" charset="0"/>
              </a:defRPr>
            </a:lvl1pPr>
            <a:lvl2pPr>
              <a:defRPr>
                <a:latin typeface="Segoe UI Light" panose="020B0502040204020203" pitchFamily="34" charset="0"/>
              </a:defRPr>
            </a:lvl2pPr>
            <a:lvl3pPr>
              <a:defRPr>
                <a:latin typeface="Segoe UI Light" panose="020B0502040204020203" pitchFamily="34" charset="0"/>
              </a:defRPr>
            </a:lvl3pPr>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Segoe UI Light" panose="020B0502040204020203" pitchFamily="34" charset="0"/>
              </a:defRPr>
            </a:lvl1pPr>
          </a:lstStyle>
          <a:p>
            <a:fld id="{528FC5F6-F338-4AE4-BB23-26385BCFC423}" type="datetimeFigureOut">
              <a:rPr lang="en-US" smtClean="0"/>
              <a:pPr/>
              <a:t>3/30/2015</a:t>
            </a:fld>
            <a:endParaRPr lang="en-US" dirty="0"/>
          </a:p>
        </p:txBody>
      </p:sp>
      <p:sp>
        <p:nvSpPr>
          <p:cNvPr id="5" name="Footer Placeholder 4"/>
          <p:cNvSpPr>
            <a:spLocks noGrp="1"/>
          </p:cNvSpPr>
          <p:nvPr>
            <p:ph type="ftr" sz="quarter" idx="11"/>
          </p:nvPr>
        </p:nvSpPr>
        <p:spPr/>
        <p:txBody>
          <a:bodyPr/>
          <a:lstStyle>
            <a:lvl1pPr>
              <a:defRPr>
                <a:latin typeface="Segoe UI Light" panose="020B050204020402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defRPr>
            </a:lvl1p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97384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solidFill>
                  <a:srgbClr val="00B0F0"/>
                </a:solidFill>
                <a:latin typeface="Segoe UI Light"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Segoe UI Light" panose="020B0502040204020203" pitchFamily="34" charset="0"/>
              </a:defRPr>
            </a:lvl1pPr>
          </a:lstStyle>
          <a:p>
            <a:fld id="{20EBB0C4-6273-4C6E-B9BD-2EDC30F1CD52}" type="datetimeFigureOut">
              <a:rPr lang="en-US" smtClean="0"/>
              <a:pPr/>
              <a:t>3/30/2015</a:t>
            </a:fld>
            <a:endParaRPr lang="en-US" dirty="0"/>
          </a:p>
        </p:txBody>
      </p:sp>
      <p:sp>
        <p:nvSpPr>
          <p:cNvPr id="5" name="Footer Placeholder 4"/>
          <p:cNvSpPr>
            <a:spLocks noGrp="1"/>
          </p:cNvSpPr>
          <p:nvPr>
            <p:ph type="ftr" sz="quarter" idx="11"/>
          </p:nvPr>
        </p:nvSpPr>
        <p:spPr/>
        <p:txBody>
          <a:bodyPr/>
          <a:lstStyle>
            <a:lvl1pPr>
              <a:defRPr>
                <a:latin typeface="Segoe UI Light" panose="020B050204020402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659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AB4D41-86C1-4908-B66A-0B50CEB3BF29}" type="datetimeFigureOut">
              <a:rPr lang="en-US" smtClean="0"/>
              <a:t>3/30/2015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831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noAutofit/>
          </a:bodyPr>
          <a:lstStyle>
            <a:lvl1pPr marL="0" indent="0">
              <a:buNone/>
              <a:defRPr sz="2800" b="1">
                <a:solidFill>
                  <a:srgbClr val="FF6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solidFill>
                  <a:srgbClr val="FF6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426E2C-56C1-4E0D-A793-0088A7FDD37E}" type="datetimeFigureOut">
              <a:rPr lang="en-US" smtClean="0"/>
              <a:t>3/30/2015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816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C39B41-D8B5-4052-B551-9B5525EAA8B6}" type="datetimeFigureOut">
              <a:rPr lang="en-US" smtClean="0"/>
              <a:t>3/30/2015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627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3/30/2015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448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3/30/2015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8128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3/30/2015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539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3/30/2015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pic>
        <p:nvPicPr>
          <p:cNvPr id="8" name="Picture 2" descr="Data Science Doj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212023" y="6130212"/>
            <a:ext cx="2141777" cy="72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3485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rgbClr val="00B0F0"/>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Microsoft_Word_97_-_2003_Document1.doc"/></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10.w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2.emf"/><Relationship Id="rId4"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4.emf"/><Relationship Id="rId5" Type="http://schemas.openxmlformats.org/officeDocument/2006/relationships/oleObject" Target="../embeddings/oleObject15.bin"/><Relationship Id="rId4" Type="http://schemas.openxmlformats.org/officeDocument/2006/relationships/image" Target="../media/image1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6.e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1.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4.bin"/></Relationships>
</file>

<file path=ppt/slides/_rels/slide3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26.wmf"/><Relationship Id="rId5" Type="http://schemas.openxmlformats.org/officeDocument/2006/relationships/oleObject" Target="../embeddings/oleObject27.bin"/><Relationship Id="rId10" Type="http://schemas.openxmlformats.org/officeDocument/2006/relationships/image" Target="../media/image20.wmf"/><Relationship Id="rId4" Type="http://schemas.openxmlformats.org/officeDocument/2006/relationships/image" Target="../media/image25.wmf"/><Relationship Id="rId9" Type="http://schemas.openxmlformats.org/officeDocument/2006/relationships/oleObject" Target="../embeddings/oleObject2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0.wmf"/><Relationship Id="rId5" Type="http://schemas.openxmlformats.org/officeDocument/2006/relationships/oleObject" Target="../embeddings/oleObject32.bin"/><Relationship Id="rId4" Type="http://schemas.openxmlformats.org/officeDocument/2006/relationships/image" Target="../media/image2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1.wmf"/></Relationships>
</file>

<file path=ppt/slides/_rels/slide4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26.wmf"/><Relationship Id="rId5" Type="http://schemas.openxmlformats.org/officeDocument/2006/relationships/oleObject" Target="../embeddings/oleObject35.bin"/><Relationship Id="rId10" Type="http://schemas.openxmlformats.org/officeDocument/2006/relationships/image" Target="../media/image32.wmf"/><Relationship Id="rId4" Type="http://schemas.openxmlformats.org/officeDocument/2006/relationships/image" Target="../media/image25.wmf"/><Relationship Id="rId9" Type="http://schemas.openxmlformats.org/officeDocument/2006/relationships/oleObject" Target="../embeddings/oleObject37.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35.wmf"/><Relationship Id="rId5" Type="http://schemas.openxmlformats.org/officeDocument/2006/relationships/oleObject" Target="../embeddings/oleObject40.bin"/><Relationship Id="rId4" Type="http://schemas.openxmlformats.org/officeDocument/2006/relationships/image" Target="../media/image34.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6.wmf"/></Relationships>
</file>

<file path=ppt/slides/_rels/slide4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26.wmf"/><Relationship Id="rId5" Type="http://schemas.openxmlformats.org/officeDocument/2006/relationships/oleObject" Target="../embeddings/oleObject43.bin"/><Relationship Id="rId10" Type="http://schemas.openxmlformats.org/officeDocument/2006/relationships/image" Target="../media/image36.wmf"/><Relationship Id="rId4" Type="http://schemas.openxmlformats.org/officeDocument/2006/relationships/image" Target="../media/image25.wmf"/><Relationship Id="rId9" Type="http://schemas.openxmlformats.org/officeDocument/2006/relationships/oleObject" Target="../embeddings/oleObject4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statmethods.net/advstats/cart.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tagteam.harvard.edu/hub_feeds/1981/feed_items/20742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wmv"/><Relationship Id="rId1" Type="http://schemas.microsoft.com/office/2007/relationships/media" Target="../media/media1.wmv"/><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Predictive Analytics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8810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ltLang="en-US" dirty="0"/>
              <a:t>Illustrating Classification </a:t>
            </a:r>
            <a:r>
              <a:rPr lang="en-US" altLang="en-US" dirty="0" smtClean="0"/>
              <a:t>Task</a:t>
            </a:r>
            <a:endParaRPr lang="en-US" altLang="en-US" dirty="0"/>
          </a:p>
        </p:txBody>
      </p:sp>
      <p:graphicFrame>
        <p:nvGraphicFramePr>
          <p:cNvPr id="828442" name="Object 26"/>
          <p:cNvGraphicFramePr>
            <a:graphicFrameLocks noGrp="1" noChangeAspect="1"/>
          </p:cNvGraphicFramePr>
          <p:nvPr>
            <p:ph idx="1"/>
            <p:extLst/>
          </p:nvPr>
        </p:nvGraphicFramePr>
        <p:xfrm>
          <a:off x="1433514" y="1752601"/>
          <a:ext cx="6872287" cy="5123381"/>
        </p:xfrm>
        <a:graphic>
          <a:graphicData uri="http://schemas.openxmlformats.org/presentationml/2006/ole">
            <mc:AlternateContent xmlns:mc="http://schemas.openxmlformats.org/markup-compatibility/2006">
              <mc:Choice xmlns:v="urn:schemas-microsoft-com:vml" Requires="v">
                <p:oleObj spid="_x0000_s1050" name="Visio" r:id="rId4" imgW="8424875" imgH="6279741" progId="Visio.Drawing.6">
                  <p:embed/>
                </p:oleObj>
              </mc:Choice>
              <mc:Fallback>
                <p:oleObj name="Visio" r:id="rId4" imgW="8424875" imgH="6279741"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4" y="1752601"/>
                        <a:ext cx="6872287" cy="512338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1643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p:txBody>
          <a:bodyPr/>
          <a:lstStyle/>
          <a:p>
            <a:r>
              <a:rPr lang="en-US" altLang="en-US" dirty="0"/>
              <a:t>Examples of Classification </a:t>
            </a:r>
            <a:r>
              <a:rPr lang="en-US" altLang="en-US" dirty="0" smtClean="0"/>
              <a:t>Task</a:t>
            </a:r>
            <a:endParaRPr lang="en-US" altLang="en-US" dirty="0"/>
          </a:p>
        </p:txBody>
      </p:sp>
      <p:sp>
        <p:nvSpPr>
          <p:cNvPr id="919555" name="Rectangle 3"/>
          <p:cNvSpPr>
            <a:spLocks noGrp="1" noChangeArrowheads="1"/>
          </p:cNvSpPr>
          <p:nvPr>
            <p:ph idx="1"/>
          </p:nvPr>
        </p:nvSpPr>
        <p:spPr/>
        <p:txBody>
          <a:bodyPr>
            <a:noAutofit/>
          </a:bodyPr>
          <a:lstStyle/>
          <a:p>
            <a:r>
              <a:rPr lang="en-US" altLang="en-US" sz="3200" dirty="0">
                <a:solidFill>
                  <a:srgbClr val="F16022"/>
                </a:solidFill>
              </a:rPr>
              <a:t>Marketing: </a:t>
            </a:r>
            <a:r>
              <a:rPr lang="en-US" altLang="en-US" sz="3200" dirty="0"/>
              <a:t>Customer churn</a:t>
            </a:r>
          </a:p>
          <a:p>
            <a:r>
              <a:rPr lang="en-US" altLang="en-US" sz="3200" dirty="0">
                <a:solidFill>
                  <a:srgbClr val="F16022"/>
                </a:solidFill>
              </a:rPr>
              <a:t>Online:</a:t>
            </a:r>
            <a:r>
              <a:rPr lang="en-US" altLang="en-US" sz="3200" dirty="0"/>
              <a:t> Bot detection in web traffic</a:t>
            </a:r>
          </a:p>
          <a:p>
            <a:r>
              <a:rPr lang="en-US" altLang="en-US" sz="3200" dirty="0">
                <a:solidFill>
                  <a:srgbClr val="F16022"/>
                </a:solidFill>
              </a:rPr>
              <a:t>Medical:</a:t>
            </a:r>
            <a:r>
              <a:rPr lang="en-US" altLang="en-US" sz="3200" dirty="0"/>
              <a:t> Predicting tumor cells as benign or malignant</a:t>
            </a:r>
          </a:p>
          <a:p>
            <a:r>
              <a:rPr lang="en-US" altLang="en-US" sz="3200" dirty="0">
                <a:solidFill>
                  <a:srgbClr val="F16022"/>
                </a:solidFill>
              </a:rPr>
              <a:t>Finance:</a:t>
            </a:r>
            <a:r>
              <a:rPr lang="en-US" altLang="en-US" sz="3200" dirty="0"/>
              <a:t> Credit card fraud detection</a:t>
            </a:r>
          </a:p>
          <a:p>
            <a:r>
              <a:rPr lang="en-US" altLang="en-US" sz="3200" dirty="0">
                <a:solidFill>
                  <a:srgbClr val="F16022"/>
                </a:solidFill>
              </a:rPr>
              <a:t>Document Classification: </a:t>
            </a:r>
            <a:r>
              <a:rPr lang="en-US" altLang="en-US" sz="3200" dirty="0"/>
              <a:t>Categorizing news stories as finance, weather, entertainment, sports, etc.</a:t>
            </a:r>
          </a:p>
          <a:p>
            <a:r>
              <a:rPr lang="en-US" altLang="en-US" sz="3200" dirty="0">
                <a:solidFill>
                  <a:srgbClr val="F16022"/>
                </a:solidFill>
              </a:rPr>
              <a:t>Security/Surveillance:</a:t>
            </a:r>
            <a:r>
              <a:rPr lang="en-US" altLang="en-US" sz="3200" dirty="0"/>
              <a:t> Face and fingerprint recognition</a:t>
            </a:r>
          </a:p>
        </p:txBody>
      </p:sp>
    </p:spTree>
    <p:extLst>
      <p:ext uri="{BB962C8B-B14F-4D97-AF65-F5344CB8AC3E}">
        <p14:creationId xmlns:p14="http://schemas.microsoft.com/office/powerpoint/2010/main" val="3605726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a:xfrm>
            <a:off x="1085011" y="440808"/>
            <a:ext cx="9717542" cy="1499616"/>
          </a:xfrm>
        </p:spPr>
        <p:txBody>
          <a:bodyPr/>
          <a:lstStyle/>
          <a:p>
            <a:r>
              <a:rPr lang="en-US" altLang="en-US" dirty="0" smtClean="0"/>
              <a:t>Decision Tree classification</a:t>
            </a:r>
            <a:endParaRPr lang="en-US" altLang="en-US" dirty="0"/>
          </a:p>
        </p:txBody>
      </p:sp>
      <p:grpSp>
        <p:nvGrpSpPr>
          <p:cNvPr id="889859" name="Group 3"/>
          <p:cNvGrpSpPr>
            <a:grpSpLocks/>
          </p:cNvGrpSpPr>
          <p:nvPr/>
        </p:nvGrpSpPr>
        <p:grpSpPr bwMode="auto">
          <a:xfrm>
            <a:off x="762001" y="1708150"/>
            <a:ext cx="4752795" cy="4357688"/>
            <a:chOff x="683" y="1087"/>
            <a:chExt cx="2246" cy="2745"/>
          </a:xfrm>
        </p:grpSpPr>
        <p:graphicFrame>
          <p:nvGraphicFramePr>
            <p:cNvPr id="889860" name="Object 4"/>
            <p:cNvGraphicFramePr>
              <a:graphicFrameLocks noChangeAspect="1"/>
            </p:cNvGraphicFramePr>
            <p:nvPr>
              <p:extLst/>
            </p:nvPr>
          </p:nvGraphicFramePr>
          <p:xfrm>
            <a:off x="683" y="1509"/>
            <a:ext cx="2246" cy="2323"/>
          </p:xfrm>
          <a:graphic>
            <a:graphicData uri="http://schemas.openxmlformats.org/presentationml/2006/ole">
              <mc:AlternateContent xmlns:mc="http://schemas.openxmlformats.org/markup-compatibility/2006">
                <mc:Choice xmlns:v="urn:schemas-microsoft-com:vml" Requires="v">
                  <p:oleObj spid="_x0000_s2074" name="Document" r:id="rId4" imgW="5405040" imgH="5780160" progId="Word.Document.8">
                    <p:embed/>
                  </p:oleObj>
                </mc:Choice>
                <mc:Fallback>
                  <p:oleObj name="Document" r:id="rId4" imgW="5405040" imgH="57801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 y="1509"/>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9861" name="Text Box 5"/>
            <p:cNvSpPr txBox="1">
              <a:spLocks noChangeArrowheads="1"/>
            </p:cNvSpPr>
            <p:nvPr/>
          </p:nvSpPr>
          <p:spPr bwMode="auto">
            <a:xfrm rot="19183191">
              <a:off x="1045" y="1093"/>
              <a:ext cx="52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006600"/>
                  </a:solidFill>
                  <a:latin typeface="+mn-lt"/>
                </a:rPr>
                <a:t>categorical</a:t>
              </a:r>
              <a:endParaRPr lang="en-US" altLang="en-US" sz="1600" dirty="0">
                <a:solidFill>
                  <a:schemeClr val="bg2"/>
                </a:solidFill>
                <a:latin typeface="+mn-lt"/>
              </a:endParaRPr>
            </a:p>
          </p:txBody>
        </p:sp>
        <p:sp>
          <p:nvSpPr>
            <p:cNvPr id="889862" name="Text Box 6"/>
            <p:cNvSpPr txBox="1">
              <a:spLocks noChangeArrowheads="1"/>
            </p:cNvSpPr>
            <p:nvPr/>
          </p:nvSpPr>
          <p:spPr bwMode="auto">
            <a:xfrm rot="19183191">
              <a:off x="1540" y="1087"/>
              <a:ext cx="52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006600"/>
                  </a:solidFill>
                  <a:latin typeface="+mn-lt"/>
                </a:rPr>
                <a:t>categorical</a:t>
              </a:r>
              <a:endParaRPr lang="en-US" altLang="en-US" sz="1600" dirty="0">
                <a:solidFill>
                  <a:schemeClr val="bg2"/>
                </a:solidFill>
                <a:latin typeface="+mn-lt"/>
              </a:endParaRPr>
            </a:p>
          </p:txBody>
        </p:sp>
        <p:sp>
          <p:nvSpPr>
            <p:cNvPr id="889863" name="Text Box 7"/>
            <p:cNvSpPr txBox="1">
              <a:spLocks noChangeArrowheads="1"/>
            </p:cNvSpPr>
            <p:nvPr/>
          </p:nvSpPr>
          <p:spPr bwMode="auto">
            <a:xfrm rot="19183191">
              <a:off x="1979" y="1093"/>
              <a:ext cx="52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006600"/>
                  </a:solidFill>
                  <a:latin typeface="+mn-lt"/>
                </a:rPr>
                <a:t>continuous</a:t>
              </a:r>
              <a:endParaRPr lang="en-US" altLang="en-US" sz="1600" dirty="0">
                <a:solidFill>
                  <a:schemeClr val="bg2"/>
                </a:solidFill>
                <a:latin typeface="+mn-lt"/>
              </a:endParaRPr>
            </a:p>
          </p:txBody>
        </p:sp>
        <p:sp>
          <p:nvSpPr>
            <p:cNvPr id="889864" name="Text Box 8"/>
            <p:cNvSpPr txBox="1">
              <a:spLocks noChangeArrowheads="1"/>
            </p:cNvSpPr>
            <p:nvPr/>
          </p:nvSpPr>
          <p:spPr bwMode="auto">
            <a:xfrm rot="19183191">
              <a:off x="2478" y="1155"/>
              <a:ext cx="27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006600"/>
                  </a:solidFill>
                  <a:latin typeface="+mn-lt"/>
                </a:rPr>
                <a:t>class</a:t>
              </a:r>
              <a:endParaRPr lang="en-US" altLang="en-US" sz="1600" dirty="0">
                <a:solidFill>
                  <a:schemeClr val="bg2"/>
                </a:solidFill>
                <a:latin typeface="+mn-lt"/>
              </a:endParaRPr>
            </a:p>
          </p:txBody>
        </p:sp>
      </p:grpSp>
      <p:sp>
        <p:nvSpPr>
          <p:cNvPr id="889865" name="Line 9"/>
          <p:cNvSpPr>
            <a:spLocks noChangeShapeType="1"/>
          </p:cNvSpPr>
          <p:nvPr/>
        </p:nvSpPr>
        <p:spPr bwMode="auto">
          <a:xfrm>
            <a:off x="8906928" y="4625975"/>
            <a:ext cx="323766"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66" name="Line 10"/>
          <p:cNvSpPr>
            <a:spLocks noChangeShapeType="1"/>
          </p:cNvSpPr>
          <p:nvPr/>
        </p:nvSpPr>
        <p:spPr bwMode="auto">
          <a:xfrm flipH="1">
            <a:off x="7400253" y="4625975"/>
            <a:ext cx="4316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67" name="Line 11"/>
          <p:cNvSpPr>
            <a:spLocks noChangeShapeType="1"/>
          </p:cNvSpPr>
          <p:nvPr/>
        </p:nvSpPr>
        <p:spPr bwMode="auto">
          <a:xfrm flipH="1">
            <a:off x="8261515" y="3832225"/>
            <a:ext cx="537493"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68" name="Line 12"/>
          <p:cNvSpPr>
            <a:spLocks noChangeShapeType="1"/>
          </p:cNvSpPr>
          <p:nvPr/>
        </p:nvSpPr>
        <p:spPr bwMode="auto">
          <a:xfrm>
            <a:off x="9876108" y="3832225"/>
            <a:ext cx="645416"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69" name="Line 13"/>
          <p:cNvSpPr>
            <a:spLocks noChangeShapeType="1"/>
          </p:cNvSpPr>
          <p:nvPr/>
        </p:nvSpPr>
        <p:spPr bwMode="auto">
          <a:xfrm>
            <a:off x="8477358" y="3105150"/>
            <a:ext cx="753337"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70" name="Line 14"/>
          <p:cNvSpPr>
            <a:spLocks noChangeShapeType="1"/>
          </p:cNvSpPr>
          <p:nvPr/>
        </p:nvSpPr>
        <p:spPr bwMode="auto">
          <a:xfrm flipH="1">
            <a:off x="6646917" y="3105150"/>
            <a:ext cx="753337"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71" name="Text Box 15"/>
          <p:cNvSpPr txBox="1">
            <a:spLocks noChangeArrowheads="1"/>
          </p:cNvSpPr>
          <p:nvPr/>
        </p:nvSpPr>
        <p:spPr bwMode="auto">
          <a:xfrm>
            <a:off x="7336771" y="2841625"/>
            <a:ext cx="124850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Refund</a:t>
            </a:r>
            <a:endParaRPr lang="en-US" altLang="en-US" sz="1600" dirty="0">
              <a:solidFill>
                <a:schemeClr val="bg2"/>
              </a:solidFill>
              <a:latin typeface="+mn-lt"/>
            </a:endParaRPr>
          </a:p>
        </p:txBody>
      </p:sp>
      <p:sp>
        <p:nvSpPr>
          <p:cNvPr id="889872" name="Text Box 16"/>
          <p:cNvSpPr txBox="1">
            <a:spLocks noChangeArrowheads="1"/>
          </p:cNvSpPr>
          <p:nvPr/>
        </p:nvSpPr>
        <p:spPr bwMode="auto">
          <a:xfrm>
            <a:off x="8691085" y="3568700"/>
            <a:ext cx="124639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MarSt</a:t>
            </a:r>
            <a:endParaRPr lang="en-US" altLang="en-US" sz="1600" dirty="0">
              <a:solidFill>
                <a:schemeClr val="bg2"/>
              </a:solidFill>
              <a:latin typeface="+mn-lt"/>
            </a:endParaRPr>
          </a:p>
        </p:txBody>
      </p:sp>
      <p:sp>
        <p:nvSpPr>
          <p:cNvPr id="889873" name="Text Box 17"/>
          <p:cNvSpPr txBox="1">
            <a:spLocks noChangeArrowheads="1"/>
          </p:cNvSpPr>
          <p:nvPr/>
        </p:nvSpPr>
        <p:spPr bwMode="auto">
          <a:xfrm>
            <a:off x="7724021" y="4360863"/>
            <a:ext cx="1290830"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TaxInc</a:t>
            </a:r>
            <a:endParaRPr lang="en-US" altLang="en-US" sz="1600" dirty="0">
              <a:solidFill>
                <a:schemeClr val="bg2"/>
              </a:solidFill>
              <a:latin typeface="+mn-lt"/>
            </a:endParaRPr>
          </a:p>
        </p:txBody>
      </p:sp>
      <p:sp>
        <p:nvSpPr>
          <p:cNvPr id="889874" name="AutoShape 18"/>
          <p:cNvSpPr>
            <a:spLocks noChangeArrowheads="1"/>
          </p:cNvSpPr>
          <p:nvPr/>
        </p:nvSpPr>
        <p:spPr bwMode="auto">
          <a:xfrm>
            <a:off x="8959832" y="5149852"/>
            <a:ext cx="835865"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75" name="Text Box 19"/>
          <p:cNvSpPr txBox="1">
            <a:spLocks noChangeArrowheads="1"/>
          </p:cNvSpPr>
          <p:nvPr/>
        </p:nvSpPr>
        <p:spPr bwMode="auto">
          <a:xfrm>
            <a:off x="8858258" y="5149850"/>
            <a:ext cx="91416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YES</a:t>
            </a:r>
            <a:endParaRPr lang="en-US" altLang="en-US" sz="1600" dirty="0">
              <a:solidFill>
                <a:schemeClr val="bg2"/>
              </a:solidFill>
              <a:latin typeface="+mn-lt"/>
            </a:endParaRPr>
          </a:p>
        </p:txBody>
      </p:sp>
      <p:sp>
        <p:nvSpPr>
          <p:cNvPr id="889876" name="AutoShape 20"/>
          <p:cNvSpPr>
            <a:spLocks noChangeArrowheads="1"/>
          </p:cNvSpPr>
          <p:nvPr/>
        </p:nvSpPr>
        <p:spPr bwMode="auto">
          <a:xfrm>
            <a:off x="6970682" y="5167315"/>
            <a:ext cx="87184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77" name="Text Box 21"/>
          <p:cNvSpPr txBox="1">
            <a:spLocks noChangeArrowheads="1"/>
          </p:cNvSpPr>
          <p:nvPr/>
        </p:nvSpPr>
        <p:spPr bwMode="auto">
          <a:xfrm>
            <a:off x="7198662" y="5153025"/>
            <a:ext cx="45397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89878" name="AutoShape 22"/>
          <p:cNvSpPr>
            <a:spLocks noChangeArrowheads="1"/>
          </p:cNvSpPr>
          <p:nvPr/>
        </p:nvSpPr>
        <p:spPr bwMode="auto">
          <a:xfrm>
            <a:off x="6217345" y="3582988"/>
            <a:ext cx="914162"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79" name="Text Box 23"/>
          <p:cNvSpPr txBox="1">
            <a:spLocks noChangeArrowheads="1"/>
          </p:cNvSpPr>
          <p:nvPr/>
        </p:nvSpPr>
        <p:spPr bwMode="auto">
          <a:xfrm>
            <a:off x="6443209" y="3568700"/>
            <a:ext cx="45397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rgbClr val="00FFFF"/>
              </a:solidFill>
              <a:latin typeface="+mn-lt"/>
            </a:endParaRPr>
          </a:p>
        </p:txBody>
      </p:sp>
      <p:sp>
        <p:nvSpPr>
          <p:cNvPr id="889880" name="AutoShape 24"/>
          <p:cNvSpPr>
            <a:spLocks noChangeArrowheads="1"/>
          </p:cNvSpPr>
          <p:nvPr/>
        </p:nvSpPr>
        <p:spPr bwMode="auto">
          <a:xfrm>
            <a:off x="10077140" y="4387850"/>
            <a:ext cx="914162"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81" name="Text Box 25"/>
          <p:cNvSpPr txBox="1">
            <a:spLocks noChangeArrowheads="1"/>
          </p:cNvSpPr>
          <p:nvPr/>
        </p:nvSpPr>
        <p:spPr bwMode="auto">
          <a:xfrm>
            <a:off x="10277610" y="4387850"/>
            <a:ext cx="45397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89882" name="Text Box 26"/>
          <p:cNvSpPr txBox="1">
            <a:spLocks noChangeArrowheads="1"/>
          </p:cNvSpPr>
          <p:nvPr/>
        </p:nvSpPr>
        <p:spPr bwMode="auto">
          <a:xfrm>
            <a:off x="6625018" y="3048000"/>
            <a:ext cx="45358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Yes</a:t>
            </a:r>
            <a:endParaRPr lang="en-US" altLang="en-US" sz="1600" dirty="0">
              <a:solidFill>
                <a:schemeClr val="bg2"/>
              </a:solidFill>
              <a:latin typeface="+mn-lt"/>
            </a:endParaRPr>
          </a:p>
        </p:txBody>
      </p:sp>
      <p:sp>
        <p:nvSpPr>
          <p:cNvPr id="889883" name="Text Box 27"/>
          <p:cNvSpPr txBox="1">
            <a:spLocks noChangeArrowheads="1"/>
          </p:cNvSpPr>
          <p:nvPr/>
        </p:nvSpPr>
        <p:spPr bwMode="auto">
          <a:xfrm>
            <a:off x="9020909" y="3105150"/>
            <a:ext cx="42351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No</a:t>
            </a:r>
            <a:endParaRPr lang="en-US" altLang="en-US" sz="1600" dirty="0">
              <a:solidFill>
                <a:schemeClr val="bg2"/>
              </a:solidFill>
              <a:latin typeface="+mn-lt"/>
            </a:endParaRPr>
          </a:p>
        </p:txBody>
      </p:sp>
      <p:sp>
        <p:nvSpPr>
          <p:cNvPr id="889884" name="Text Box 28"/>
          <p:cNvSpPr txBox="1">
            <a:spLocks noChangeArrowheads="1"/>
          </p:cNvSpPr>
          <p:nvPr/>
        </p:nvSpPr>
        <p:spPr bwMode="auto">
          <a:xfrm>
            <a:off x="10210801" y="3870325"/>
            <a:ext cx="93807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Married</a:t>
            </a:r>
            <a:r>
              <a:rPr lang="en-US" altLang="en-US" sz="1600" dirty="0">
                <a:solidFill>
                  <a:schemeClr val="bg2"/>
                </a:solidFill>
                <a:latin typeface="+mn-lt"/>
              </a:rPr>
              <a:t> </a:t>
            </a:r>
          </a:p>
        </p:txBody>
      </p:sp>
      <p:sp>
        <p:nvSpPr>
          <p:cNvPr id="889885" name="Text Box 29"/>
          <p:cNvSpPr txBox="1">
            <a:spLocks noChangeArrowheads="1"/>
          </p:cNvSpPr>
          <p:nvPr/>
        </p:nvSpPr>
        <p:spPr bwMode="auto">
          <a:xfrm>
            <a:off x="7068005" y="3886200"/>
            <a:ext cx="151503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Single, Divorced</a:t>
            </a:r>
            <a:endParaRPr lang="en-US" altLang="en-US" sz="1600" dirty="0">
              <a:solidFill>
                <a:schemeClr val="bg2"/>
              </a:solidFill>
              <a:latin typeface="+mn-lt"/>
            </a:endParaRPr>
          </a:p>
        </p:txBody>
      </p:sp>
      <p:sp>
        <p:nvSpPr>
          <p:cNvPr id="889886" name="Text Box 30"/>
          <p:cNvSpPr txBox="1">
            <a:spLocks noChangeArrowheads="1"/>
          </p:cNvSpPr>
          <p:nvPr/>
        </p:nvSpPr>
        <p:spPr bwMode="auto">
          <a:xfrm>
            <a:off x="6934945" y="4691063"/>
            <a:ext cx="64953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&lt; 80K</a:t>
            </a:r>
            <a:endParaRPr lang="en-US" altLang="en-US" sz="1600" dirty="0">
              <a:solidFill>
                <a:schemeClr val="bg2"/>
              </a:solidFill>
              <a:latin typeface="+mn-lt"/>
            </a:endParaRPr>
          </a:p>
        </p:txBody>
      </p:sp>
      <p:sp>
        <p:nvSpPr>
          <p:cNvPr id="889887" name="Text Box 31"/>
          <p:cNvSpPr txBox="1">
            <a:spLocks noChangeArrowheads="1"/>
          </p:cNvSpPr>
          <p:nvPr/>
        </p:nvSpPr>
        <p:spPr bwMode="auto">
          <a:xfrm>
            <a:off x="9220945" y="4691063"/>
            <a:ext cx="64953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&gt; 80K</a:t>
            </a:r>
            <a:endParaRPr lang="en-US" altLang="en-US" sz="1600" dirty="0">
              <a:solidFill>
                <a:schemeClr val="bg2"/>
              </a:solidFill>
              <a:latin typeface="+mn-lt"/>
            </a:endParaRPr>
          </a:p>
        </p:txBody>
      </p:sp>
      <p:sp>
        <p:nvSpPr>
          <p:cNvPr id="889888" name="Text Box 32"/>
          <p:cNvSpPr txBox="1">
            <a:spLocks noChangeArrowheads="1"/>
          </p:cNvSpPr>
          <p:nvPr/>
        </p:nvSpPr>
        <p:spPr bwMode="auto">
          <a:xfrm>
            <a:off x="9247120" y="1887538"/>
            <a:ext cx="19304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800" i="1" dirty="0">
                <a:solidFill>
                  <a:srgbClr val="FF0000"/>
                </a:solidFill>
                <a:latin typeface="+mn-lt"/>
              </a:rPr>
              <a:t>Splitting Attributes</a:t>
            </a:r>
          </a:p>
        </p:txBody>
      </p:sp>
      <p:sp>
        <p:nvSpPr>
          <p:cNvPr id="889889" name="Line 33"/>
          <p:cNvSpPr>
            <a:spLocks noChangeShapeType="1"/>
          </p:cNvSpPr>
          <p:nvPr/>
        </p:nvSpPr>
        <p:spPr bwMode="auto">
          <a:xfrm flipH="1">
            <a:off x="8693202" y="2268540"/>
            <a:ext cx="715247"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90" name="AutoShape 34"/>
          <p:cNvSpPr>
            <a:spLocks noChangeArrowheads="1"/>
          </p:cNvSpPr>
          <p:nvPr/>
        </p:nvSpPr>
        <p:spPr bwMode="auto">
          <a:xfrm>
            <a:off x="5206928" y="4039602"/>
            <a:ext cx="1218883"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91" name="Line 35"/>
          <p:cNvSpPr>
            <a:spLocks noChangeShapeType="1"/>
          </p:cNvSpPr>
          <p:nvPr/>
        </p:nvSpPr>
        <p:spPr bwMode="auto">
          <a:xfrm>
            <a:off x="9510021" y="2268540"/>
            <a:ext cx="101574"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89892" name="Text Box 36"/>
          <p:cNvSpPr txBox="1">
            <a:spLocks noChangeArrowheads="1"/>
          </p:cNvSpPr>
          <p:nvPr/>
        </p:nvSpPr>
        <p:spPr bwMode="auto">
          <a:xfrm>
            <a:off x="1266204" y="5988050"/>
            <a:ext cx="335192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altLang="en-US" sz="2000" dirty="0">
                <a:solidFill>
                  <a:schemeClr val="tx2"/>
                </a:solidFill>
                <a:latin typeface="+mn-lt"/>
              </a:rPr>
              <a:t>Training Data</a:t>
            </a:r>
            <a:endParaRPr lang="en-US" altLang="en-US" sz="2000" dirty="0">
              <a:solidFill>
                <a:schemeClr val="bg2"/>
              </a:solidFill>
              <a:latin typeface="+mn-lt"/>
            </a:endParaRPr>
          </a:p>
        </p:txBody>
      </p:sp>
      <p:sp>
        <p:nvSpPr>
          <p:cNvPr id="889893" name="Text Box 37"/>
          <p:cNvSpPr txBox="1">
            <a:spLocks noChangeArrowheads="1"/>
          </p:cNvSpPr>
          <p:nvPr/>
        </p:nvSpPr>
        <p:spPr bwMode="auto">
          <a:xfrm>
            <a:off x="6325268" y="5956300"/>
            <a:ext cx="416451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altLang="en-US" sz="2000" dirty="0">
                <a:solidFill>
                  <a:schemeClr val="tx2"/>
                </a:solidFill>
                <a:latin typeface="+mn-lt"/>
              </a:rPr>
              <a:t>Model: Decision Tree</a:t>
            </a:r>
            <a:endParaRPr lang="en-US" altLang="en-US" sz="2000" dirty="0">
              <a:solidFill>
                <a:schemeClr val="bg2"/>
              </a:solidFill>
              <a:latin typeface="+mn-lt"/>
            </a:endParaRPr>
          </a:p>
        </p:txBody>
      </p:sp>
    </p:spTree>
    <p:extLst>
      <p:ext uri="{BB962C8B-B14F-4D97-AF65-F5344CB8AC3E}">
        <p14:creationId xmlns:p14="http://schemas.microsoft.com/office/powerpoint/2010/main" val="36232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altLang="en-US" dirty="0" smtClean="0"/>
              <a:t>A different Decision Tree</a:t>
            </a:r>
            <a:endParaRPr lang="en-US" altLang="en-US" dirty="0"/>
          </a:p>
        </p:txBody>
      </p:sp>
      <p:graphicFrame>
        <p:nvGraphicFramePr>
          <p:cNvPr id="834563" name="Object 3"/>
          <p:cNvGraphicFramePr>
            <a:graphicFrameLocks noChangeAspect="1"/>
          </p:cNvGraphicFramePr>
          <p:nvPr>
            <p:extLst/>
          </p:nvPr>
        </p:nvGraphicFramePr>
        <p:xfrm>
          <a:off x="599536" y="2631325"/>
          <a:ext cx="4752795" cy="3687763"/>
        </p:xfrm>
        <a:graphic>
          <a:graphicData uri="http://schemas.openxmlformats.org/presentationml/2006/ole">
            <mc:AlternateContent xmlns:mc="http://schemas.openxmlformats.org/markup-compatibility/2006">
              <mc:Choice xmlns:v="urn:schemas-microsoft-com:vml" Requires="v">
                <p:oleObj spid="_x0000_s3098" name="Document" r:id="rId4" imgW="5405040" imgH="5780160" progId="Word.Document.8">
                  <p:embed/>
                </p:oleObj>
              </mc:Choice>
              <mc:Fallback>
                <p:oleObj name="Document" r:id="rId4" imgW="5405040" imgH="57801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536" y="2631325"/>
                        <a:ext cx="475279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4564" name="Text Box 4"/>
          <p:cNvSpPr txBox="1">
            <a:spLocks noChangeArrowheads="1"/>
          </p:cNvSpPr>
          <p:nvPr/>
        </p:nvSpPr>
        <p:spPr bwMode="auto">
          <a:xfrm rot="19183191">
            <a:off x="1453972" y="1982476"/>
            <a:ext cx="110318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006600"/>
                </a:solidFill>
                <a:latin typeface="+mn-lt"/>
              </a:rPr>
              <a:t>categorical</a:t>
            </a:r>
            <a:endParaRPr lang="en-US" altLang="en-US" sz="1600" dirty="0">
              <a:solidFill>
                <a:schemeClr val="bg2"/>
              </a:solidFill>
              <a:latin typeface="+mn-lt"/>
            </a:endParaRPr>
          </a:p>
        </p:txBody>
      </p:sp>
      <p:sp>
        <p:nvSpPr>
          <p:cNvPr id="834565" name="Text Box 5"/>
          <p:cNvSpPr txBox="1">
            <a:spLocks noChangeArrowheads="1"/>
          </p:cNvSpPr>
          <p:nvPr/>
        </p:nvSpPr>
        <p:spPr bwMode="auto">
          <a:xfrm rot="19183191">
            <a:off x="2444572" y="1992883"/>
            <a:ext cx="110318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006600"/>
                </a:solidFill>
                <a:latin typeface="+mn-lt"/>
              </a:rPr>
              <a:t>categorical</a:t>
            </a:r>
            <a:endParaRPr lang="en-US" altLang="en-US" sz="1600" dirty="0">
              <a:solidFill>
                <a:schemeClr val="bg2"/>
              </a:solidFill>
              <a:latin typeface="+mn-lt"/>
            </a:endParaRPr>
          </a:p>
        </p:txBody>
      </p:sp>
      <p:sp>
        <p:nvSpPr>
          <p:cNvPr id="834566" name="Text Box 6"/>
          <p:cNvSpPr txBox="1">
            <a:spLocks noChangeArrowheads="1"/>
          </p:cNvSpPr>
          <p:nvPr/>
        </p:nvSpPr>
        <p:spPr bwMode="auto">
          <a:xfrm rot="19183191">
            <a:off x="3461181" y="1958682"/>
            <a:ext cx="111075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006600"/>
                </a:solidFill>
                <a:latin typeface="+mn-lt"/>
              </a:rPr>
              <a:t>continuous</a:t>
            </a:r>
            <a:endParaRPr lang="en-US" altLang="en-US" sz="1600" dirty="0">
              <a:solidFill>
                <a:schemeClr val="bg2"/>
              </a:solidFill>
              <a:latin typeface="+mn-lt"/>
            </a:endParaRPr>
          </a:p>
        </p:txBody>
      </p:sp>
      <p:sp>
        <p:nvSpPr>
          <p:cNvPr id="834567" name="Text Box 7"/>
          <p:cNvSpPr txBox="1">
            <a:spLocks noChangeArrowheads="1"/>
          </p:cNvSpPr>
          <p:nvPr/>
        </p:nvSpPr>
        <p:spPr bwMode="auto">
          <a:xfrm rot="19183191">
            <a:off x="4489517" y="2035230"/>
            <a:ext cx="57580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006600"/>
                </a:solidFill>
                <a:latin typeface="+mn-lt"/>
              </a:rPr>
              <a:t>class</a:t>
            </a:r>
            <a:endParaRPr lang="en-US" altLang="en-US" sz="1600" dirty="0">
              <a:solidFill>
                <a:schemeClr val="bg2"/>
              </a:solidFill>
              <a:latin typeface="+mn-lt"/>
            </a:endParaRPr>
          </a:p>
        </p:txBody>
      </p:sp>
      <p:sp>
        <p:nvSpPr>
          <p:cNvPr id="834568" name="Line 8"/>
          <p:cNvSpPr>
            <a:spLocks noChangeShapeType="1"/>
          </p:cNvSpPr>
          <p:nvPr/>
        </p:nvSpPr>
        <p:spPr bwMode="auto">
          <a:xfrm>
            <a:off x="10673161" y="3497263"/>
            <a:ext cx="323765"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4569" name="Line 9"/>
          <p:cNvSpPr>
            <a:spLocks noChangeShapeType="1"/>
          </p:cNvSpPr>
          <p:nvPr/>
        </p:nvSpPr>
        <p:spPr bwMode="auto">
          <a:xfrm flipH="1">
            <a:off x="9166484" y="3497263"/>
            <a:ext cx="4316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4570" name="Line 10"/>
          <p:cNvSpPr>
            <a:spLocks noChangeShapeType="1"/>
          </p:cNvSpPr>
          <p:nvPr/>
        </p:nvSpPr>
        <p:spPr bwMode="auto">
          <a:xfrm flipH="1">
            <a:off x="7841798" y="2733675"/>
            <a:ext cx="537493"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4571" name="Line 11"/>
          <p:cNvSpPr>
            <a:spLocks noChangeShapeType="1"/>
          </p:cNvSpPr>
          <p:nvPr/>
        </p:nvSpPr>
        <p:spPr bwMode="auto">
          <a:xfrm>
            <a:off x="9456392" y="2733675"/>
            <a:ext cx="645416"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4572" name="Line 12"/>
          <p:cNvSpPr>
            <a:spLocks noChangeShapeType="1"/>
          </p:cNvSpPr>
          <p:nvPr/>
        </p:nvSpPr>
        <p:spPr bwMode="auto">
          <a:xfrm>
            <a:off x="8057641" y="2006600"/>
            <a:ext cx="753337"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4573" name="Line 13"/>
          <p:cNvSpPr>
            <a:spLocks noChangeShapeType="1"/>
          </p:cNvSpPr>
          <p:nvPr/>
        </p:nvSpPr>
        <p:spPr bwMode="auto">
          <a:xfrm flipH="1">
            <a:off x="6227201" y="2006600"/>
            <a:ext cx="753337"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4574" name="Text Box 14"/>
          <p:cNvSpPr txBox="1">
            <a:spLocks noChangeArrowheads="1"/>
          </p:cNvSpPr>
          <p:nvPr/>
        </p:nvSpPr>
        <p:spPr bwMode="auto">
          <a:xfrm>
            <a:off x="6917054" y="1743075"/>
            <a:ext cx="124850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MarSt</a:t>
            </a:r>
            <a:endParaRPr lang="en-US" altLang="en-US" sz="1600" dirty="0">
              <a:solidFill>
                <a:schemeClr val="bg2"/>
              </a:solidFill>
              <a:latin typeface="+mn-lt"/>
            </a:endParaRPr>
          </a:p>
        </p:txBody>
      </p:sp>
      <p:sp>
        <p:nvSpPr>
          <p:cNvPr id="834575" name="Text Box 15"/>
          <p:cNvSpPr txBox="1">
            <a:spLocks noChangeArrowheads="1"/>
          </p:cNvSpPr>
          <p:nvPr/>
        </p:nvSpPr>
        <p:spPr bwMode="auto">
          <a:xfrm>
            <a:off x="8271368" y="2470150"/>
            <a:ext cx="124639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Refund</a:t>
            </a:r>
            <a:endParaRPr lang="en-US" altLang="en-US" sz="1600" dirty="0">
              <a:solidFill>
                <a:schemeClr val="bg2"/>
              </a:solidFill>
              <a:latin typeface="+mn-lt"/>
            </a:endParaRPr>
          </a:p>
        </p:txBody>
      </p:sp>
      <p:sp>
        <p:nvSpPr>
          <p:cNvPr id="834576" name="Text Box 16"/>
          <p:cNvSpPr txBox="1">
            <a:spLocks noChangeArrowheads="1"/>
          </p:cNvSpPr>
          <p:nvPr/>
        </p:nvSpPr>
        <p:spPr bwMode="auto">
          <a:xfrm>
            <a:off x="9490251" y="3232150"/>
            <a:ext cx="1290830"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TaxInc</a:t>
            </a:r>
            <a:endParaRPr lang="en-US" altLang="en-US" sz="1600" dirty="0">
              <a:solidFill>
                <a:schemeClr val="bg2"/>
              </a:solidFill>
              <a:latin typeface="+mn-lt"/>
            </a:endParaRPr>
          </a:p>
        </p:txBody>
      </p:sp>
      <p:sp>
        <p:nvSpPr>
          <p:cNvPr id="834577" name="AutoShape 17"/>
          <p:cNvSpPr>
            <a:spLocks noChangeArrowheads="1"/>
          </p:cNvSpPr>
          <p:nvPr/>
        </p:nvSpPr>
        <p:spPr bwMode="auto">
          <a:xfrm>
            <a:off x="10726062" y="4021138"/>
            <a:ext cx="835866" cy="366712"/>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4578" name="Text Box 18"/>
          <p:cNvSpPr txBox="1">
            <a:spLocks noChangeArrowheads="1"/>
          </p:cNvSpPr>
          <p:nvPr/>
        </p:nvSpPr>
        <p:spPr bwMode="auto">
          <a:xfrm>
            <a:off x="10624488" y="4021138"/>
            <a:ext cx="91416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YES</a:t>
            </a:r>
            <a:endParaRPr lang="en-US" altLang="en-US" sz="1600" dirty="0">
              <a:solidFill>
                <a:schemeClr val="bg2"/>
              </a:solidFill>
              <a:latin typeface="+mn-lt"/>
            </a:endParaRPr>
          </a:p>
        </p:txBody>
      </p:sp>
      <p:sp>
        <p:nvSpPr>
          <p:cNvPr id="834579" name="AutoShape 19"/>
          <p:cNvSpPr>
            <a:spLocks noChangeArrowheads="1"/>
          </p:cNvSpPr>
          <p:nvPr/>
        </p:nvSpPr>
        <p:spPr bwMode="auto">
          <a:xfrm>
            <a:off x="8736912" y="4038600"/>
            <a:ext cx="871840" cy="36353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4580" name="Text Box 20"/>
          <p:cNvSpPr txBox="1">
            <a:spLocks noChangeArrowheads="1"/>
          </p:cNvSpPr>
          <p:nvPr/>
        </p:nvSpPr>
        <p:spPr bwMode="auto">
          <a:xfrm>
            <a:off x="8964893" y="4024313"/>
            <a:ext cx="45397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34581" name="AutoShape 21"/>
          <p:cNvSpPr>
            <a:spLocks noChangeArrowheads="1"/>
          </p:cNvSpPr>
          <p:nvPr/>
        </p:nvSpPr>
        <p:spPr bwMode="auto">
          <a:xfrm>
            <a:off x="5797629" y="2484438"/>
            <a:ext cx="914162"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4582" name="Text Box 22"/>
          <p:cNvSpPr txBox="1">
            <a:spLocks noChangeArrowheads="1"/>
          </p:cNvSpPr>
          <p:nvPr/>
        </p:nvSpPr>
        <p:spPr bwMode="auto">
          <a:xfrm>
            <a:off x="6023493" y="2470150"/>
            <a:ext cx="45397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rgbClr val="00FFFF"/>
              </a:solidFill>
              <a:latin typeface="+mn-lt"/>
            </a:endParaRPr>
          </a:p>
        </p:txBody>
      </p:sp>
      <p:grpSp>
        <p:nvGrpSpPr>
          <p:cNvPr id="834595" name="Group 35"/>
          <p:cNvGrpSpPr>
            <a:grpSpLocks/>
          </p:cNvGrpSpPr>
          <p:nvPr/>
        </p:nvGrpSpPr>
        <p:grpSpPr bwMode="auto">
          <a:xfrm>
            <a:off x="7458779" y="3232150"/>
            <a:ext cx="914162" cy="381000"/>
            <a:chOff x="4927" y="2340"/>
            <a:chExt cx="432" cy="240"/>
          </a:xfrm>
        </p:grpSpPr>
        <p:sp>
          <p:nvSpPr>
            <p:cNvPr id="834583" name="AutoShape 23"/>
            <p:cNvSpPr>
              <a:spLocks noChangeArrowheads="1"/>
            </p:cNvSpPr>
            <p:nvPr/>
          </p:nvSpPr>
          <p:spPr bwMode="auto">
            <a:xfrm>
              <a:off x="4927" y="2340"/>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4584" name="Text Box 24"/>
            <p:cNvSpPr txBox="1">
              <a:spLocks noChangeArrowheads="1"/>
            </p:cNvSpPr>
            <p:nvPr/>
          </p:nvSpPr>
          <p:spPr bwMode="auto">
            <a:xfrm>
              <a:off x="5022" y="2340"/>
              <a:ext cx="21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grpSp>
      <p:sp>
        <p:nvSpPr>
          <p:cNvPr id="834585" name="Text Box 25"/>
          <p:cNvSpPr txBox="1">
            <a:spLocks noChangeArrowheads="1"/>
          </p:cNvSpPr>
          <p:nvPr/>
        </p:nvSpPr>
        <p:spPr bwMode="auto">
          <a:xfrm>
            <a:off x="7614634" y="2774950"/>
            <a:ext cx="45358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Yes</a:t>
            </a:r>
            <a:endParaRPr lang="en-US" altLang="en-US" sz="1600" dirty="0">
              <a:solidFill>
                <a:schemeClr val="bg2"/>
              </a:solidFill>
              <a:latin typeface="+mn-lt"/>
            </a:endParaRPr>
          </a:p>
        </p:txBody>
      </p:sp>
      <p:sp>
        <p:nvSpPr>
          <p:cNvPr id="834586" name="Text Box 26"/>
          <p:cNvSpPr txBox="1">
            <a:spLocks noChangeArrowheads="1"/>
          </p:cNvSpPr>
          <p:nvPr/>
        </p:nvSpPr>
        <p:spPr bwMode="auto">
          <a:xfrm>
            <a:off x="9860282" y="2698750"/>
            <a:ext cx="42351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No</a:t>
            </a:r>
            <a:endParaRPr lang="en-US" altLang="en-US" sz="1600" dirty="0">
              <a:solidFill>
                <a:schemeClr val="bg2"/>
              </a:solidFill>
              <a:latin typeface="+mn-lt"/>
            </a:endParaRPr>
          </a:p>
        </p:txBody>
      </p:sp>
      <p:sp>
        <p:nvSpPr>
          <p:cNvPr id="834587" name="Text Box 27"/>
          <p:cNvSpPr txBox="1">
            <a:spLocks noChangeArrowheads="1"/>
          </p:cNvSpPr>
          <p:nvPr/>
        </p:nvSpPr>
        <p:spPr bwMode="auto">
          <a:xfrm>
            <a:off x="5830850" y="1936750"/>
            <a:ext cx="93807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Married</a:t>
            </a:r>
            <a:r>
              <a:rPr lang="en-US" altLang="en-US" sz="1600" dirty="0">
                <a:solidFill>
                  <a:schemeClr val="bg2"/>
                </a:solidFill>
                <a:latin typeface="+mn-lt"/>
              </a:rPr>
              <a:t> </a:t>
            </a:r>
          </a:p>
        </p:txBody>
      </p:sp>
      <p:sp>
        <p:nvSpPr>
          <p:cNvPr id="834588" name="Text Box 28"/>
          <p:cNvSpPr txBox="1">
            <a:spLocks noChangeArrowheads="1"/>
          </p:cNvSpPr>
          <p:nvPr/>
        </p:nvSpPr>
        <p:spPr bwMode="auto">
          <a:xfrm>
            <a:off x="8013508" y="1813199"/>
            <a:ext cx="1864298"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Single, Divorced</a:t>
            </a:r>
            <a:endParaRPr lang="en-US" altLang="en-US" sz="1600" dirty="0">
              <a:solidFill>
                <a:schemeClr val="bg2"/>
              </a:solidFill>
              <a:latin typeface="+mn-lt"/>
            </a:endParaRPr>
          </a:p>
        </p:txBody>
      </p:sp>
      <p:sp>
        <p:nvSpPr>
          <p:cNvPr id="834589" name="Text Box 29"/>
          <p:cNvSpPr txBox="1">
            <a:spLocks noChangeArrowheads="1"/>
          </p:cNvSpPr>
          <p:nvPr/>
        </p:nvSpPr>
        <p:spPr bwMode="auto">
          <a:xfrm>
            <a:off x="8781463" y="3562350"/>
            <a:ext cx="64953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&lt; 80K</a:t>
            </a:r>
            <a:endParaRPr lang="en-US" altLang="en-US" sz="1600" dirty="0">
              <a:solidFill>
                <a:schemeClr val="bg2"/>
              </a:solidFill>
              <a:latin typeface="+mn-lt"/>
            </a:endParaRPr>
          </a:p>
        </p:txBody>
      </p:sp>
      <p:sp>
        <p:nvSpPr>
          <p:cNvPr id="834590" name="Text Box 30"/>
          <p:cNvSpPr txBox="1">
            <a:spLocks noChangeArrowheads="1"/>
          </p:cNvSpPr>
          <p:nvPr/>
        </p:nvSpPr>
        <p:spPr bwMode="auto">
          <a:xfrm>
            <a:off x="11147280" y="3562350"/>
            <a:ext cx="64953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&gt; 80K</a:t>
            </a:r>
            <a:endParaRPr lang="en-US" altLang="en-US" sz="1600" dirty="0">
              <a:solidFill>
                <a:schemeClr val="bg2"/>
              </a:solidFill>
              <a:latin typeface="+mn-lt"/>
            </a:endParaRPr>
          </a:p>
        </p:txBody>
      </p:sp>
      <p:sp>
        <p:nvSpPr>
          <p:cNvPr id="834597" name="Text Box 37"/>
          <p:cNvSpPr txBox="1">
            <a:spLocks noChangeArrowheads="1"/>
          </p:cNvSpPr>
          <p:nvPr/>
        </p:nvSpPr>
        <p:spPr bwMode="auto">
          <a:xfrm>
            <a:off x="5791281" y="5029201"/>
            <a:ext cx="589126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dirty="0">
                <a:solidFill>
                  <a:srgbClr val="F16022"/>
                </a:solidFill>
              </a:rPr>
              <a:t>There could be more than one tree that fits the same data!</a:t>
            </a:r>
          </a:p>
        </p:txBody>
      </p:sp>
    </p:spTree>
    <p:extLst>
      <p:ext uri="{BB962C8B-B14F-4D97-AF65-F5344CB8AC3E}">
        <p14:creationId xmlns:p14="http://schemas.microsoft.com/office/powerpoint/2010/main" val="1610650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4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9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normAutofit/>
          </a:bodyPr>
          <a:lstStyle/>
          <a:p>
            <a:r>
              <a:rPr lang="en-US" altLang="en-US" dirty="0"/>
              <a:t>Decision Tree Classification Task</a:t>
            </a:r>
          </a:p>
        </p:txBody>
      </p:sp>
      <p:graphicFrame>
        <p:nvGraphicFramePr>
          <p:cNvPr id="921603" name="Object 3"/>
          <p:cNvGraphicFramePr>
            <a:graphicFrameLocks noGrp="1" noChangeAspect="1"/>
          </p:cNvGraphicFramePr>
          <p:nvPr>
            <p:ph idx="1"/>
            <p:extLst/>
          </p:nvPr>
        </p:nvGraphicFramePr>
        <p:xfrm>
          <a:off x="990601" y="1676400"/>
          <a:ext cx="7971069" cy="5181600"/>
        </p:xfrm>
        <a:graphic>
          <a:graphicData uri="http://schemas.openxmlformats.org/presentationml/2006/ole">
            <mc:AlternateContent xmlns:mc="http://schemas.openxmlformats.org/markup-compatibility/2006">
              <mc:Choice xmlns:v="urn:schemas-microsoft-com:vml" Requires="v">
                <p:oleObj spid="_x0000_s4122" name="Visio" r:id="rId4" imgW="8424875" imgH="6279741" progId="Visio.Drawing.6">
                  <p:embed/>
                </p:oleObj>
              </mc:Choice>
              <mc:Fallback>
                <p:oleObj name="Visio" r:id="rId4" imgW="8424875" imgH="6279741"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1" y="1676400"/>
                        <a:ext cx="7971069" cy="5181600"/>
                      </a:xfrm>
                      <a:prstGeom prst="rect">
                        <a:avLst/>
                      </a:prstGeom>
                      <a:noFill/>
                      <a:ln>
                        <a:noFill/>
                      </a:ln>
                      <a:effectLst/>
                      <a:extLst/>
                    </p:spPr>
                  </p:pic>
                </p:oleObj>
              </mc:Fallback>
            </mc:AlternateContent>
          </a:graphicData>
        </a:graphic>
      </p:graphicFrame>
      <p:sp>
        <p:nvSpPr>
          <p:cNvPr id="921604" name="Line 4"/>
          <p:cNvSpPr>
            <a:spLocks noChangeShapeType="1"/>
          </p:cNvSpPr>
          <p:nvPr/>
        </p:nvSpPr>
        <p:spPr bwMode="auto">
          <a:xfrm flipH="1" flipV="1">
            <a:off x="6261506" y="5257800"/>
            <a:ext cx="0" cy="685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21605" name="Text Box 5"/>
          <p:cNvSpPr txBox="1">
            <a:spLocks noChangeArrowheads="1"/>
          </p:cNvSpPr>
          <p:nvPr/>
        </p:nvSpPr>
        <p:spPr bwMode="auto">
          <a:xfrm>
            <a:off x="7683536" y="4648201"/>
            <a:ext cx="16251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Decision Tree</a:t>
            </a:r>
          </a:p>
        </p:txBody>
      </p:sp>
    </p:spTree>
    <p:extLst>
      <p:ext uri="{BB962C8B-B14F-4D97-AF65-F5344CB8AC3E}">
        <p14:creationId xmlns:p14="http://schemas.microsoft.com/office/powerpoint/2010/main" val="1827544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r>
              <a:rPr lang="en-US" altLang="en-US" dirty="0"/>
              <a:t>Apply Model to Test </a:t>
            </a:r>
            <a:r>
              <a:rPr lang="en-US" altLang="en-US" dirty="0" smtClean="0"/>
              <a:t>Data</a:t>
            </a:r>
            <a:endParaRPr lang="en-US" altLang="en-US" dirty="0"/>
          </a:p>
        </p:txBody>
      </p:sp>
      <p:grpSp>
        <p:nvGrpSpPr>
          <p:cNvPr id="890883" name="Group 3"/>
          <p:cNvGrpSpPr>
            <a:grpSpLocks/>
          </p:cNvGrpSpPr>
          <p:nvPr/>
        </p:nvGrpSpPr>
        <p:grpSpPr bwMode="auto">
          <a:xfrm>
            <a:off x="902987" y="2843199"/>
            <a:ext cx="5291273" cy="3298825"/>
            <a:chOff x="384" y="1584"/>
            <a:chExt cx="2280" cy="1694"/>
          </a:xfrm>
        </p:grpSpPr>
        <p:sp>
          <p:nvSpPr>
            <p:cNvPr id="8908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08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08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08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08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08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08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Refund</a:t>
              </a:r>
              <a:endParaRPr lang="en-US" altLang="en-US" sz="1600" dirty="0">
                <a:solidFill>
                  <a:schemeClr val="bg2"/>
                </a:solidFill>
                <a:latin typeface="+mn-lt"/>
              </a:endParaRPr>
            </a:p>
          </p:txBody>
        </p:sp>
        <p:sp>
          <p:nvSpPr>
            <p:cNvPr id="8908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MarSt</a:t>
              </a:r>
              <a:endParaRPr lang="en-US" altLang="en-US" sz="1600" dirty="0">
                <a:solidFill>
                  <a:schemeClr val="bg2"/>
                </a:solidFill>
                <a:latin typeface="+mn-lt"/>
              </a:endParaRPr>
            </a:p>
          </p:txBody>
        </p:sp>
        <p:sp>
          <p:nvSpPr>
            <p:cNvPr id="8908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TaxInc</a:t>
              </a:r>
              <a:endParaRPr lang="en-US" altLang="en-US" sz="1600" dirty="0">
                <a:solidFill>
                  <a:schemeClr val="bg2"/>
                </a:solidFill>
                <a:latin typeface="+mn-lt"/>
              </a:endParaRPr>
            </a:p>
          </p:txBody>
        </p:sp>
        <p:sp>
          <p:nvSpPr>
            <p:cNvPr id="8908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08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YES</a:t>
              </a:r>
              <a:endParaRPr lang="en-US" altLang="en-US" sz="1600" dirty="0">
                <a:solidFill>
                  <a:schemeClr val="bg2"/>
                </a:solidFill>
                <a:latin typeface="+mn-lt"/>
              </a:endParaRPr>
            </a:p>
          </p:txBody>
        </p:sp>
        <p:sp>
          <p:nvSpPr>
            <p:cNvPr id="8908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0896" name="Text Box 16"/>
            <p:cNvSpPr txBox="1">
              <a:spLocks noChangeArrowheads="1"/>
            </p:cNvSpPr>
            <p:nvPr/>
          </p:nvSpPr>
          <p:spPr bwMode="auto">
            <a:xfrm>
              <a:off x="856" y="3040"/>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908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0898" name="Text Box 18"/>
            <p:cNvSpPr txBox="1">
              <a:spLocks noChangeArrowheads="1"/>
            </p:cNvSpPr>
            <p:nvPr/>
          </p:nvSpPr>
          <p:spPr bwMode="auto">
            <a:xfrm>
              <a:off x="500" y="2042"/>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rgbClr val="00FFFF"/>
                </a:solidFill>
                <a:latin typeface="+mn-lt"/>
              </a:endParaRPr>
            </a:p>
          </p:txBody>
        </p:sp>
        <p:sp>
          <p:nvSpPr>
            <p:cNvPr id="8908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0900" name="Text Box 20"/>
            <p:cNvSpPr txBox="1">
              <a:spLocks noChangeArrowheads="1"/>
            </p:cNvSpPr>
            <p:nvPr/>
          </p:nvSpPr>
          <p:spPr bwMode="auto">
            <a:xfrm>
              <a:off x="2312" y="2558"/>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90901" name="Text Box 21"/>
            <p:cNvSpPr txBox="1">
              <a:spLocks noChangeArrowheads="1"/>
            </p:cNvSpPr>
            <p:nvPr/>
          </p:nvSpPr>
          <p:spPr bwMode="auto">
            <a:xfrm>
              <a:off x="596" y="1750"/>
              <a:ext cx="19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Yes</a:t>
              </a:r>
              <a:endParaRPr lang="en-US" altLang="en-US" sz="1600" dirty="0">
                <a:solidFill>
                  <a:schemeClr val="bg2"/>
                </a:solidFill>
                <a:latin typeface="+mn-lt"/>
              </a:endParaRPr>
            </a:p>
          </p:txBody>
        </p:sp>
        <p:sp>
          <p:nvSpPr>
            <p:cNvPr id="890902" name="Text Box 22"/>
            <p:cNvSpPr txBox="1">
              <a:spLocks noChangeArrowheads="1"/>
            </p:cNvSpPr>
            <p:nvPr/>
          </p:nvSpPr>
          <p:spPr bwMode="auto">
            <a:xfrm>
              <a:off x="1635" y="1767"/>
              <a:ext cx="184"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No</a:t>
              </a:r>
              <a:endParaRPr lang="en-US" altLang="en-US" sz="1600" dirty="0">
                <a:solidFill>
                  <a:schemeClr val="bg2"/>
                </a:solidFill>
                <a:latin typeface="+mn-lt"/>
              </a:endParaRPr>
            </a:p>
          </p:txBody>
        </p:sp>
        <p:sp>
          <p:nvSpPr>
            <p:cNvPr id="890903" name="Text Box 23"/>
            <p:cNvSpPr txBox="1">
              <a:spLocks noChangeArrowheads="1"/>
            </p:cNvSpPr>
            <p:nvPr/>
          </p:nvSpPr>
          <p:spPr bwMode="auto">
            <a:xfrm>
              <a:off x="2260" y="2232"/>
              <a:ext cx="404"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Married</a:t>
              </a:r>
              <a:r>
                <a:rPr lang="en-US" altLang="en-US" sz="1600" dirty="0">
                  <a:solidFill>
                    <a:schemeClr val="bg2"/>
                  </a:solidFill>
                  <a:latin typeface="+mn-lt"/>
                </a:rPr>
                <a:t> </a:t>
              </a:r>
            </a:p>
          </p:txBody>
        </p:sp>
        <p:sp>
          <p:nvSpPr>
            <p:cNvPr id="890904" name="Text Box 24"/>
            <p:cNvSpPr txBox="1">
              <a:spLocks noChangeArrowheads="1"/>
            </p:cNvSpPr>
            <p:nvPr/>
          </p:nvSpPr>
          <p:spPr bwMode="auto">
            <a:xfrm>
              <a:off x="852" y="2250"/>
              <a:ext cx="653"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Single, Divorced</a:t>
              </a:r>
              <a:endParaRPr lang="en-US" altLang="en-US" sz="1600" dirty="0">
                <a:solidFill>
                  <a:schemeClr val="bg2"/>
                </a:solidFill>
                <a:latin typeface="+mn-lt"/>
              </a:endParaRPr>
            </a:p>
          </p:txBody>
        </p:sp>
        <p:sp>
          <p:nvSpPr>
            <p:cNvPr id="890905" name="Text Box 25"/>
            <p:cNvSpPr txBox="1">
              <a:spLocks noChangeArrowheads="1"/>
            </p:cNvSpPr>
            <p:nvPr/>
          </p:nvSpPr>
          <p:spPr bwMode="auto">
            <a:xfrm>
              <a:off x="788" y="2749"/>
              <a:ext cx="28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&lt; 80K</a:t>
              </a:r>
              <a:endParaRPr lang="en-US" altLang="en-US" sz="1600" dirty="0">
                <a:solidFill>
                  <a:schemeClr val="bg2"/>
                </a:solidFill>
                <a:latin typeface="+mn-lt"/>
              </a:endParaRPr>
            </a:p>
          </p:txBody>
        </p:sp>
        <p:sp>
          <p:nvSpPr>
            <p:cNvPr id="890906" name="Text Box 26"/>
            <p:cNvSpPr txBox="1">
              <a:spLocks noChangeArrowheads="1"/>
            </p:cNvSpPr>
            <p:nvPr/>
          </p:nvSpPr>
          <p:spPr bwMode="auto">
            <a:xfrm>
              <a:off x="1768" y="2749"/>
              <a:ext cx="28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&gt; 80K</a:t>
              </a:r>
              <a:endParaRPr lang="en-US" altLang="en-US" sz="1600" dirty="0">
                <a:solidFill>
                  <a:schemeClr val="bg2"/>
                </a:solidFill>
                <a:latin typeface="+mn-lt"/>
              </a:endParaRPr>
            </a:p>
          </p:txBody>
        </p:sp>
      </p:grpSp>
      <p:graphicFrame>
        <p:nvGraphicFramePr>
          <p:cNvPr id="890907" name="Object 27"/>
          <p:cNvGraphicFramePr>
            <a:graphicFrameLocks noChangeAspect="1"/>
          </p:cNvGraphicFramePr>
          <p:nvPr>
            <p:extLst/>
          </p:nvPr>
        </p:nvGraphicFramePr>
        <p:xfrm>
          <a:off x="6781801" y="2490615"/>
          <a:ext cx="4456539" cy="1133475"/>
        </p:xfrm>
        <a:graphic>
          <a:graphicData uri="http://schemas.openxmlformats.org/presentationml/2006/ole">
            <mc:AlternateContent xmlns:mc="http://schemas.openxmlformats.org/markup-compatibility/2006">
              <mc:Choice xmlns:v="urn:schemas-microsoft-com:vml" Requires="v">
                <p:oleObj spid="_x0000_s5146" name="Document" r:id="rId4" imgW="4641233" imgH="1576729" progId="Word.Document.8">
                  <p:embed/>
                </p:oleObj>
              </mc:Choice>
              <mc:Fallback>
                <p:oleObj name="Document" r:id="rId4" imgW="4641233" imgH="1576729" progId="Word.Document.8">
                  <p:embed/>
                  <p:pic>
                    <p:nvPicPr>
                      <p:cNvPr id="0" name=""/>
                      <p:cNvPicPr>
                        <a:picLocks noChangeAspect="1" noChangeArrowheads="1"/>
                      </p:cNvPicPr>
                      <p:nvPr/>
                    </p:nvPicPr>
                    <p:blipFill>
                      <a:blip r:embed="rId5"/>
                      <a:srcRect/>
                      <a:stretch>
                        <a:fillRect/>
                      </a:stretch>
                    </p:blipFill>
                    <p:spPr bwMode="auto">
                      <a:xfrm>
                        <a:off x="6781801" y="2490615"/>
                        <a:ext cx="4456539" cy="1133475"/>
                      </a:xfrm>
                      <a:prstGeom prst="rect">
                        <a:avLst/>
                      </a:prstGeom>
                      <a:noFill/>
                      <a:ln>
                        <a:noFill/>
                      </a:ln>
                      <a:effectLst/>
                      <a:extLst/>
                    </p:spPr>
                  </p:pic>
                </p:oleObj>
              </mc:Fallback>
            </mc:AlternateContent>
          </a:graphicData>
        </a:graphic>
      </p:graphicFrame>
      <p:sp>
        <p:nvSpPr>
          <p:cNvPr id="890908" name="Text Box 28"/>
          <p:cNvSpPr txBox="1">
            <a:spLocks noChangeArrowheads="1"/>
          </p:cNvSpPr>
          <p:nvPr/>
        </p:nvSpPr>
        <p:spPr bwMode="auto">
          <a:xfrm>
            <a:off x="6248400" y="2178050"/>
            <a:ext cx="213304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altLang="en-US" sz="2000" dirty="0">
                <a:solidFill>
                  <a:schemeClr val="tx2"/>
                </a:solidFill>
                <a:latin typeface="+mn-lt"/>
              </a:rPr>
              <a:t>Test Data</a:t>
            </a:r>
            <a:endParaRPr lang="en-US" altLang="en-US" sz="2000" dirty="0">
              <a:solidFill>
                <a:schemeClr val="bg2"/>
              </a:solidFill>
              <a:latin typeface="+mn-lt"/>
            </a:endParaRPr>
          </a:p>
        </p:txBody>
      </p:sp>
      <p:sp>
        <p:nvSpPr>
          <p:cNvPr id="890909" name="Text Box 29"/>
          <p:cNvSpPr txBox="1">
            <a:spLocks noChangeArrowheads="1"/>
          </p:cNvSpPr>
          <p:nvPr/>
        </p:nvSpPr>
        <p:spPr bwMode="auto">
          <a:xfrm>
            <a:off x="1214483" y="1866794"/>
            <a:ext cx="4570809"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nSpc>
                <a:spcPct val="80000"/>
              </a:lnSpc>
              <a:spcBef>
                <a:spcPct val="20000"/>
              </a:spcBef>
              <a:buClr>
                <a:schemeClr val="accent2"/>
              </a:buClr>
              <a:buSzPct val="75000"/>
              <a:buFont typeface="Monotype Sorts" pitchFamily="2" charset="2"/>
              <a:buNone/>
            </a:pPr>
            <a:r>
              <a:rPr lang="en-US" altLang="en-US" sz="2000" dirty="0">
                <a:latin typeface="+mn-lt"/>
              </a:rPr>
              <a:t>Start from the root of tree.</a:t>
            </a:r>
          </a:p>
        </p:txBody>
      </p:sp>
      <p:sp>
        <p:nvSpPr>
          <p:cNvPr id="890910" name="Line 30"/>
          <p:cNvSpPr>
            <a:spLocks noChangeShapeType="1"/>
          </p:cNvSpPr>
          <p:nvPr/>
        </p:nvSpPr>
        <p:spPr bwMode="auto">
          <a:xfrm>
            <a:off x="2895600" y="2193926"/>
            <a:ext cx="0" cy="457200"/>
          </a:xfrm>
          <a:prstGeom prst="line">
            <a:avLst/>
          </a:prstGeom>
          <a:noFill/>
          <a:ln w="285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4260062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ltLang="en-US" dirty="0"/>
              <a:t>Apply Model to Test </a:t>
            </a:r>
            <a:r>
              <a:rPr lang="en-US" altLang="en-US" dirty="0" smtClean="0"/>
              <a:t>Data</a:t>
            </a:r>
            <a:endParaRPr lang="en-US" altLang="en-US" dirty="0"/>
          </a:p>
        </p:txBody>
      </p:sp>
      <p:grpSp>
        <p:nvGrpSpPr>
          <p:cNvPr id="891907" name="Group 3"/>
          <p:cNvGrpSpPr>
            <a:grpSpLocks/>
          </p:cNvGrpSpPr>
          <p:nvPr/>
        </p:nvGrpSpPr>
        <p:grpSpPr bwMode="auto">
          <a:xfrm>
            <a:off x="915750" y="2362202"/>
            <a:ext cx="5279670" cy="3298825"/>
            <a:chOff x="384" y="1584"/>
            <a:chExt cx="2275" cy="1694"/>
          </a:xfrm>
        </p:grpSpPr>
        <p:sp>
          <p:nvSpPr>
            <p:cNvPr id="8919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Refund</a:t>
              </a:r>
              <a:endParaRPr lang="en-US" altLang="en-US" sz="1600" dirty="0">
                <a:solidFill>
                  <a:schemeClr val="bg2"/>
                </a:solidFill>
                <a:latin typeface="+mn-lt"/>
              </a:endParaRPr>
            </a:p>
          </p:txBody>
        </p:sp>
        <p:sp>
          <p:nvSpPr>
            <p:cNvPr id="8919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MarSt</a:t>
              </a:r>
              <a:endParaRPr lang="en-US" altLang="en-US" sz="1600" dirty="0">
                <a:solidFill>
                  <a:schemeClr val="bg2"/>
                </a:solidFill>
                <a:latin typeface="+mn-lt"/>
              </a:endParaRPr>
            </a:p>
          </p:txBody>
        </p:sp>
        <p:sp>
          <p:nvSpPr>
            <p:cNvPr id="8919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TaxInc</a:t>
              </a:r>
              <a:endParaRPr lang="en-US" altLang="en-US" sz="1600" dirty="0">
                <a:solidFill>
                  <a:schemeClr val="bg2"/>
                </a:solidFill>
                <a:latin typeface="+mn-lt"/>
              </a:endParaRPr>
            </a:p>
          </p:txBody>
        </p:sp>
        <p:sp>
          <p:nvSpPr>
            <p:cNvPr id="8919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YES</a:t>
              </a:r>
              <a:endParaRPr lang="en-US" altLang="en-US" sz="1600" dirty="0">
                <a:solidFill>
                  <a:schemeClr val="bg2"/>
                </a:solidFill>
                <a:latin typeface="+mn-lt"/>
              </a:endParaRPr>
            </a:p>
          </p:txBody>
        </p:sp>
        <p:sp>
          <p:nvSpPr>
            <p:cNvPr id="8919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0" name="Text Box 16"/>
            <p:cNvSpPr txBox="1">
              <a:spLocks noChangeArrowheads="1"/>
            </p:cNvSpPr>
            <p:nvPr/>
          </p:nvSpPr>
          <p:spPr bwMode="auto">
            <a:xfrm>
              <a:off x="856" y="3040"/>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919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2" name="Text Box 18"/>
            <p:cNvSpPr txBox="1">
              <a:spLocks noChangeArrowheads="1"/>
            </p:cNvSpPr>
            <p:nvPr/>
          </p:nvSpPr>
          <p:spPr bwMode="auto">
            <a:xfrm>
              <a:off x="500" y="2042"/>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rgbClr val="00FFFF"/>
                </a:solidFill>
                <a:latin typeface="+mn-lt"/>
              </a:endParaRPr>
            </a:p>
          </p:txBody>
        </p:sp>
        <p:sp>
          <p:nvSpPr>
            <p:cNvPr id="8919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4" name="Text Box 20"/>
            <p:cNvSpPr txBox="1">
              <a:spLocks noChangeArrowheads="1"/>
            </p:cNvSpPr>
            <p:nvPr/>
          </p:nvSpPr>
          <p:spPr bwMode="auto">
            <a:xfrm>
              <a:off x="2312" y="2558"/>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91925" name="Text Box 21"/>
            <p:cNvSpPr txBox="1">
              <a:spLocks noChangeArrowheads="1"/>
            </p:cNvSpPr>
            <p:nvPr/>
          </p:nvSpPr>
          <p:spPr bwMode="auto">
            <a:xfrm>
              <a:off x="596" y="1750"/>
              <a:ext cx="19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Yes</a:t>
              </a:r>
              <a:endParaRPr lang="en-US" altLang="en-US" sz="1600" dirty="0">
                <a:solidFill>
                  <a:schemeClr val="bg2"/>
                </a:solidFill>
                <a:latin typeface="+mn-lt"/>
              </a:endParaRPr>
            </a:p>
          </p:txBody>
        </p:sp>
        <p:sp>
          <p:nvSpPr>
            <p:cNvPr id="891926" name="Text Box 22"/>
            <p:cNvSpPr txBox="1">
              <a:spLocks noChangeArrowheads="1"/>
            </p:cNvSpPr>
            <p:nvPr/>
          </p:nvSpPr>
          <p:spPr bwMode="auto">
            <a:xfrm>
              <a:off x="1629" y="1750"/>
              <a:ext cx="184"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No</a:t>
              </a:r>
              <a:endParaRPr lang="en-US" altLang="en-US" sz="1600" dirty="0">
                <a:solidFill>
                  <a:schemeClr val="bg2"/>
                </a:solidFill>
                <a:latin typeface="+mn-lt"/>
              </a:endParaRPr>
            </a:p>
          </p:txBody>
        </p:sp>
        <p:sp>
          <p:nvSpPr>
            <p:cNvPr id="891927" name="Text Box 23"/>
            <p:cNvSpPr txBox="1">
              <a:spLocks noChangeArrowheads="1"/>
            </p:cNvSpPr>
            <p:nvPr/>
          </p:nvSpPr>
          <p:spPr bwMode="auto">
            <a:xfrm>
              <a:off x="2255" y="2232"/>
              <a:ext cx="404"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Married</a:t>
              </a:r>
              <a:r>
                <a:rPr lang="en-US" altLang="en-US" sz="1600" dirty="0">
                  <a:solidFill>
                    <a:schemeClr val="bg2"/>
                  </a:solidFill>
                  <a:latin typeface="+mn-lt"/>
                </a:rPr>
                <a:t> </a:t>
              </a:r>
            </a:p>
          </p:txBody>
        </p:sp>
        <p:sp>
          <p:nvSpPr>
            <p:cNvPr id="891928" name="Text Box 24"/>
            <p:cNvSpPr txBox="1">
              <a:spLocks noChangeArrowheads="1"/>
            </p:cNvSpPr>
            <p:nvPr/>
          </p:nvSpPr>
          <p:spPr bwMode="auto">
            <a:xfrm>
              <a:off x="847" y="2250"/>
              <a:ext cx="653"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Single, Divorced</a:t>
              </a:r>
              <a:endParaRPr lang="en-US" altLang="en-US" sz="1600" dirty="0">
                <a:solidFill>
                  <a:schemeClr val="bg2"/>
                </a:solidFill>
                <a:latin typeface="+mn-lt"/>
              </a:endParaRPr>
            </a:p>
          </p:txBody>
        </p:sp>
        <p:sp>
          <p:nvSpPr>
            <p:cNvPr id="891929" name="Text Box 25"/>
            <p:cNvSpPr txBox="1">
              <a:spLocks noChangeArrowheads="1"/>
            </p:cNvSpPr>
            <p:nvPr/>
          </p:nvSpPr>
          <p:spPr bwMode="auto">
            <a:xfrm>
              <a:off x="788" y="2749"/>
              <a:ext cx="28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&lt; 80K</a:t>
              </a:r>
              <a:endParaRPr lang="en-US" altLang="en-US" sz="1600" dirty="0">
                <a:solidFill>
                  <a:schemeClr val="bg2"/>
                </a:solidFill>
                <a:latin typeface="+mn-lt"/>
              </a:endParaRPr>
            </a:p>
          </p:txBody>
        </p:sp>
        <p:sp>
          <p:nvSpPr>
            <p:cNvPr id="891930" name="Text Box 26"/>
            <p:cNvSpPr txBox="1">
              <a:spLocks noChangeArrowheads="1"/>
            </p:cNvSpPr>
            <p:nvPr/>
          </p:nvSpPr>
          <p:spPr bwMode="auto">
            <a:xfrm>
              <a:off x="1763" y="2749"/>
              <a:ext cx="28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&gt; 80K</a:t>
              </a:r>
              <a:endParaRPr lang="en-US" altLang="en-US" sz="1600" dirty="0">
                <a:solidFill>
                  <a:schemeClr val="bg2"/>
                </a:solidFill>
                <a:latin typeface="+mn-lt"/>
              </a:endParaRPr>
            </a:p>
          </p:txBody>
        </p:sp>
      </p:grpSp>
      <p:graphicFrame>
        <p:nvGraphicFramePr>
          <p:cNvPr id="891931" name="Object 27"/>
          <p:cNvGraphicFramePr>
            <a:graphicFrameLocks noChangeAspect="1"/>
          </p:cNvGraphicFramePr>
          <p:nvPr>
            <p:extLst/>
          </p:nvPr>
        </p:nvGraphicFramePr>
        <p:xfrm>
          <a:off x="6934201" y="2108201"/>
          <a:ext cx="4456112" cy="1133475"/>
        </p:xfrm>
        <a:graphic>
          <a:graphicData uri="http://schemas.openxmlformats.org/presentationml/2006/ole">
            <mc:AlternateContent xmlns:mc="http://schemas.openxmlformats.org/markup-compatibility/2006">
              <mc:Choice xmlns:v="urn:schemas-microsoft-com:vml" Requires="v">
                <p:oleObj spid="_x0000_s6170"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1" y="2108201"/>
                        <a:ext cx="4456112" cy="1133475"/>
                      </a:xfrm>
                      <a:prstGeom prst="rect">
                        <a:avLst/>
                      </a:prstGeom>
                      <a:noFill/>
                      <a:ln>
                        <a:noFill/>
                      </a:ln>
                      <a:effectLst/>
                      <a:extLst/>
                    </p:spPr>
                  </p:pic>
                </p:oleObj>
              </mc:Fallback>
            </mc:AlternateContent>
          </a:graphicData>
        </a:graphic>
      </p:graphicFrame>
      <p:sp>
        <p:nvSpPr>
          <p:cNvPr id="891932" name="Text Box 28"/>
          <p:cNvSpPr txBox="1">
            <a:spLocks noChangeArrowheads="1"/>
          </p:cNvSpPr>
          <p:nvPr/>
        </p:nvSpPr>
        <p:spPr bwMode="auto">
          <a:xfrm>
            <a:off x="6400800" y="1765906"/>
            <a:ext cx="213304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altLang="en-US" sz="2000" dirty="0">
                <a:solidFill>
                  <a:schemeClr val="tx2"/>
                </a:solidFill>
                <a:latin typeface="+mn-lt"/>
              </a:rPr>
              <a:t>Test Data</a:t>
            </a:r>
            <a:endParaRPr lang="en-US" altLang="en-US" sz="2000" dirty="0">
              <a:solidFill>
                <a:schemeClr val="bg2"/>
              </a:solidFill>
              <a:latin typeface="+mn-lt"/>
            </a:endParaRPr>
          </a:p>
        </p:txBody>
      </p:sp>
      <p:sp>
        <p:nvSpPr>
          <p:cNvPr id="891933" name="Line 29"/>
          <p:cNvSpPr>
            <a:spLocks noChangeShapeType="1"/>
          </p:cNvSpPr>
          <p:nvPr/>
        </p:nvSpPr>
        <p:spPr bwMode="auto">
          <a:xfrm flipH="1">
            <a:off x="3512650" y="2274464"/>
            <a:ext cx="3345349" cy="290209"/>
          </a:xfrm>
          <a:prstGeom prst="line">
            <a:avLst/>
          </a:prstGeom>
          <a:noFill/>
          <a:ln w="285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4155945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ltLang="en-US" dirty="0"/>
              <a:t>Apply Model to Test </a:t>
            </a:r>
            <a:r>
              <a:rPr lang="en-US" altLang="en-US" dirty="0" smtClean="0"/>
              <a:t>Data</a:t>
            </a:r>
            <a:endParaRPr lang="en-US" altLang="en-US" dirty="0"/>
          </a:p>
        </p:txBody>
      </p:sp>
      <p:grpSp>
        <p:nvGrpSpPr>
          <p:cNvPr id="891907" name="Group 3"/>
          <p:cNvGrpSpPr>
            <a:grpSpLocks/>
          </p:cNvGrpSpPr>
          <p:nvPr/>
        </p:nvGrpSpPr>
        <p:grpSpPr bwMode="auto">
          <a:xfrm>
            <a:off x="915750" y="2362202"/>
            <a:ext cx="5279670" cy="3298825"/>
            <a:chOff x="384" y="1584"/>
            <a:chExt cx="2275" cy="1694"/>
          </a:xfrm>
        </p:grpSpPr>
        <p:sp>
          <p:nvSpPr>
            <p:cNvPr id="8919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Refund</a:t>
              </a:r>
              <a:endParaRPr lang="en-US" altLang="en-US" sz="1600" dirty="0">
                <a:solidFill>
                  <a:schemeClr val="bg2"/>
                </a:solidFill>
                <a:latin typeface="+mn-lt"/>
              </a:endParaRPr>
            </a:p>
          </p:txBody>
        </p:sp>
        <p:sp>
          <p:nvSpPr>
            <p:cNvPr id="8919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MarSt</a:t>
              </a:r>
              <a:endParaRPr lang="en-US" altLang="en-US" sz="1600" dirty="0">
                <a:solidFill>
                  <a:schemeClr val="bg2"/>
                </a:solidFill>
                <a:latin typeface="+mn-lt"/>
              </a:endParaRPr>
            </a:p>
          </p:txBody>
        </p:sp>
        <p:sp>
          <p:nvSpPr>
            <p:cNvPr id="8919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TaxInc</a:t>
              </a:r>
              <a:endParaRPr lang="en-US" altLang="en-US" sz="1600" dirty="0">
                <a:solidFill>
                  <a:schemeClr val="bg2"/>
                </a:solidFill>
                <a:latin typeface="+mn-lt"/>
              </a:endParaRPr>
            </a:p>
          </p:txBody>
        </p:sp>
        <p:sp>
          <p:nvSpPr>
            <p:cNvPr id="8919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YES</a:t>
              </a:r>
              <a:endParaRPr lang="en-US" altLang="en-US" sz="1600" dirty="0">
                <a:solidFill>
                  <a:schemeClr val="bg2"/>
                </a:solidFill>
                <a:latin typeface="+mn-lt"/>
              </a:endParaRPr>
            </a:p>
          </p:txBody>
        </p:sp>
        <p:sp>
          <p:nvSpPr>
            <p:cNvPr id="8919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0" name="Text Box 16"/>
            <p:cNvSpPr txBox="1">
              <a:spLocks noChangeArrowheads="1"/>
            </p:cNvSpPr>
            <p:nvPr/>
          </p:nvSpPr>
          <p:spPr bwMode="auto">
            <a:xfrm>
              <a:off x="856" y="3040"/>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919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2" name="Text Box 18"/>
            <p:cNvSpPr txBox="1">
              <a:spLocks noChangeArrowheads="1"/>
            </p:cNvSpPr>
            <p:nvPr/>
          </p:nvSpPr>
          <p:spPr bwMode="auto">
            <a:xfrm>
              <a:off x="500" y="2042"/>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rgbClr val="00FFFF"/>
                </a:solidFill>
                <a:latin typeface="+mn-lt"/>
              </a:endParaRPr>
            </a:p>
          </p:txBody>
        </p:sp>
        <p:sp>
          <p:nvSpPr>
            <p:cNvPr id="8919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4" name="Text Box 20"/>
            <p:cNvSpPr txBox="1">
              <a:spLocks noChangeArrowheads="1"/>
            </p:cNvSpPr>
            <p:nvPr/>
          </p:nvSpPr>
          <p:spPr bwMode="auto">
            <a:xfrm>
              <a:off x="2312" y="2558"/>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91925" name="Text Box 21"/>
            <p:cNvSpPr txBox="1">
              <a:spLocks noChangeArrowheads="1"/>
            </p:cNvSpPr>
            <p:nvPr/>
          </p:nvSpPr>
          <p:spPr bwMode="auto">
            <a:xfrm>
              <a:off x="596" y="1750"/>
              <a:ext cx="19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Yes</a:t>
              </a:r>
              <a:endParaRPr lang="en-US" altLang="en-US" sz="1600" dirty="0">
                <a:solidFill>
                  <a:schemeClr val="bg2"/>
                </a:solidFill>
                <a:latin typeface="+mn-lt"/>
              </a:endParaRPr>
            </a:p>
          </p:txBody>
        </p:sp>
        <p:sp>
          <p:nvSpPr>
            <p:cNvPr id="891926" name="Text Box 22"/>
            <p:cNvSpPr txBox="1">
              <a:spLocks noChangeArrowheads="1"/>
            </p:cNvSpPr>
            <p:nvPr/>
          </p:nvSpPr>
          <p:spPr bwMode="auto">
            <a:xfrm>
              <a:off x="1629" y="1750"/>
              <a:ext cx="184"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No</a:t>
              </a:r>
              <a:endParaRPr lang="en-US" altLang="en-US" sz="1600" dirty="0">
                <a:solidFill>
                  <a:schemeClr val="bg2"/>
                </a:solidFill>
                <a:latin typeface="+mn-lt"/>
              </a:endParaRPr>
            </a:p>
          </p:txBody>
        </p:sp>
        <p:sp>
          <p:nvSpPr>
            <p:cNvPr id="891927" name="Text Box 23"/>
            <p:cNvSpPr txBox="1">
              <a:spLocks noChangeArrowheads="1"/>
            </p:cNvSpPr>
            <p:nvPr/>
          </p:nvSpPr>
          <p:spPr bwMode="auto">
            <a:xfrm>
              <a:off x="2255" y="2232"/>
              <a:ext cx="404"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Married</a:t>
              </a:r>
              <a:r>
                <a:rPr lang="en-US" altLang="en-US" sz="1600" dirty="0">
                  <a:solidFill>
                    <a:schemeClr val="bg2"/>
                  </a:solidFill>
                  <a:latin typeface="+mn-lt"/>
                </a:rPr>
                <a:t> </a:t>
              </a:r>
            </a:p>
          </p:txBody>
        </p:sp>
        <p:sp>
          <p:nvSpPr>
            <p:cNvPr id="891928" name="Text Box 24"/>
            <p:cNvSpPr txBox="1">
              <a:spLocks noChangeArrowheads="1"/>
            </p:cNvSpPr>
            <p:nvPr/>
          </p:nvSpPr>
          <p:spPr bwMode="auto">
            <a:xfrm>
              <a:off x="847" y="2250"/>
              <a:ext cx="653"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Single, Divorced</a:t>
              </a:r>
              <a:endParaRPr lang="en-US" altLang="en-US" sz="1600" dirty="0">
                <a:solidFill>
                  <a:schemeClr val="bg2"/>
                </a:solidFill>
                <a:latin typeface="+mn-lt"/>
              </a:endParaRPr>
            </a:p>
          </p:txBody>
        </p:sp>
        <p:sp>
          <p:nvSpPr>
            <p:cNvPr id="891929" name="Text Box 25"/>
            <p:cNvSpPr txBox="1">
              <a:spLocks noChangeArrowheads="1"/>
            </p:cNvSpPr>
            <p:nvPr/>
          </p:nvSpPr>
          <p:spPr bwMode="auto">
            <a:xfrm>
              <a:off x="788" y="2749"/>
              <a:ext cx="28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&lt; 80K</a:t>
              </a:r>
              <a:endParaRPr lang="en-US" altLang="en-US" sz="1600" dirty="0">
                <a:solidFill>
                  <a:schemeClr val="bg2"/>
                </a:solidFill>
                <a:latin typeface="+mn-lt"/>
              </a:endParaRPr>
            </a:p>
          </p:txBody>
        </p:sp>
        <p:sp>
          <p:nvSpPr>
            <p:cNvPr id="891930" name="Text Box 26"/>
            <p:cNvSpPr txBox="1">
              <a:spLocks noChangeArrowheads="1"/>
            </p:cNvSpPr>
            <p:nvPr/>
          </p:nvSpPr>
          <p:spPr bwMode="auto">
            <a:xfrm>
              <a:off x="1763" y="2749"/>
              <a:ext cx="28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&gt; 80K</a:t>
              </a:r>
              <a:endParaRPr lang="en-US" altLang="en-US" sz="1600" dirty="0">
                <a:solidFill>
                  <a:schemeClr val="bg2"/>
                </a:solidFill>
                <a:latin typeface="+mn-lt"/>
              </a:endParaRPr>
            </a:p>
          </p:txBody>
        </p:sp>
      </p:grpSp>
      <p:graphicFrame>
        <p:nvGraphicFramePr>
          <p:cNvPr id="891931" name="Object 27"/>
          <p:cNvGraphicFramePr>
            <a:graphicFrameLocks noChangeAspect="1"/>
          </p:cNvGraphicFramePr>
          <p:nvPr>
            <p:extLst/>
          </p:nvPr>
        </p:nvGraphicFramePr>
        <p:xfrm>
          <a:off x="6934201" y="2107774"/>
          <a:ext cx="4456539" cy="1133475"/>
        </p:xfrm>
        <a:graphic>
          <a:graphicData uri="http://schemas.openxmlformats.org/presentationml/2006/ole">
            <mc:AlternateContent xmlns:mc="http://schemas.openxmlformats.org/markup-compatibility/2006">
              <mc:Choice xmlns:v="urn:schemas-microsoft-com:vml" Requires="v">
                <p:oleObj spid="_x0000_s7194"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1" y="2107774"/>
                        <a:ext cx="4456539"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932" name="Text Box 28"/>
          <p:cNvSpPr txBox="1">
            <a:spLocks noChangeArrowheads="1"/>
          </p:cNvSpPr>
          <p:nvPr/>
        </p:nvSpPr>
        <p:spPr bwMode="auto">
          <a:xfrm>
            <a:off x="6477556" y="1765906"/>
            <a:ext cx="213304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altLang="en-US" sz="2000" dirty="0">
                <a:solidFill>
                  <a:schemeClr val="tx2"/>
                </a:solidFill>
                <a:latin typeface="+mn-lt"/>
              </a:rPr>
              <a:t>Test Data</a:t>
            </a:r>
            <a:endParaRPr lang="en-US" altLang="en-US" sz="2000" dirty="0">
              <a:solidFill>
                <a:schemeClr val="bg2"/>
              </a:solidFill>
              <a:latin typeface="+mn-lt"/>
            </a:endParaRPr>
          </a:p>
        </p:txBody>
      </p:sp>
      <p:sp>
        <p:nvSpPr>
          <p:cNvPr id="891933" name="Line 29"/>
          <p:cNvSpPr>
            <a:spLocks noChangeShapeType="1"/>
          </p:cNvSpPr>
          <p:nvPr/>
        </p:nvSpPr>
        <p:spPr bwMode="auto">
          <a:xfrm flipH="1" flipV="1">
            <a:off x="4267200" y="2854882"/>
            <a:ext cx="2639078" cy="0"/>
          </a:xfrm>
          <a:prstGeom prst="line">
            <a:avLst/>
          </a:prstGeom>
          <a:noFill/>
          <a:ln w="285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127673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ltLang="en-US" dirty="0"/>
              <a:t>Apply Model to Test </a:t>
            </a:r>
            <a:r>
              <a:rPr lang="en-US" altLang="en-US" dirty="0" smtClean="0"/>
              <a:t>Data</a:t>
            </a:r>
            <a:endParaRPr lang="en-US" altLang="en-US" dirty="0"/>
          </a:p>
        </p:txBody>
      </p:sp>
      <p:grpSp>
        <p:nvGrpSpPr>
          <p:cNvPr id="891907" name="Group 3"/>
          <p:cNvGrpSpPr>
            <a:grpSpLocks/>
          </p:cNvGrpSpPr>
          <p:nvPr/>
        </p:nvGrpSpPr>
        <p:grpSpPr bwMode="auto">
          <a:xfrm>
            <a:off x="915750" y="2362202"/>
            <a:ext cx="5279670" cy="3298825"/>
            <a:chOff x="384" y="1584"/>
            <a:chExt cx="2275" cy="1694"/>
          </a:xfrm>
        </p:grpSpPr>
        <p:sp>
          <p:nvSpPr>
            <p:cNvPr id="8919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Refund</a:t>
              </a:r>
              <a:endParaRPr lang="en-US" altLang="en-US" sz="1600" dirty="0">
                <a:solidFill>
                  <a:schemeClr val="bg2"/>
                </a:solidFill>
                <a:latin typeface="+mn-lt"/>
              </a:endParaRPr>
            </a:p>
          </p:txBody>
        </p:sp>
        <p:sp>
          <p:nvSpPr>
            <p:cNvPr id="8919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MarSt</a:t>
              </a:r>
              <a:endParaRPr lang="en-US" altLang="en-US" sz="1600" dirty="0">
                <a:solidFill>
                  <a:schemeClr val="bg2"/>
                </a:solidFill>
                <a:latin typeface="+mn-lt"/>
              </a:endParaRPr>
            </a:p>
          </p:txBody>
        </p:sp>
        <p:sp>
          <p:nvSpPr>
            <p:cNvPr id="8919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TaxInc</a:t>
              </a:r>
              <a:endParaRPr lang="en-US" altLang="en-US" sz="1600" dirty="0">
                <a:solidFill>
                  <a:schemeClr val="bg2"/>
                </a:solidFill>
                <a:latin typeface="+mn-lt"/>
              </a:endParaRPr>
            </a:p>
          </p:txBody>
        </p:sp>
        <p:sp>
          <p:nvSpPr>
            <p:cNvPr id="8919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YES</a:t>
              </a:r>
              <a:endParaRPr lang="en-US" altLang="en-US" sz="1600" dirty="0">
                <a:solidFill>
                  <a:schemeClr val="bg2"/>
                </a:solidFill>
                <a:latin typeface="+mn-lt"/>
              </a:endParaRPr>
            </a:p>
          </p:txBody>
        </p:sp>
        <p:sp>
          <p:nvSpPr>
            <p:cNvPr id="8919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0" name="Text Box 16"/>
            <p:cNvSpPr txBox="1">
              <a:spLocks noChangeArrowheads="1"/>
            </p:cNvSpPr>
            <p:nvPr/>
          </p:nvSpPr>
          <p:spPr bwMode="auto">
            <a:xfrm>
              <a:off x="856" y="3040"/>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919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2" name="Text Box 18"/>
            <p:cNvSpPr txBox="1">
              <a:spLocks noChangeArrowheads="1"/>
            </p:cNvSpPr>
            <p:nvPr/>
          </p:nvSpPr>
          <p:spPr bwMode="auto">
            <a:xfrm>
              <a:off x="500" y="2042"/>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rgbClr val="00FFFF"/>
                </a:solidFill>
                <a:latin typeface="+mn-lt"/>
              </a:endParaRPr>
            </a:p>
          </p:txBody>
        </p:sp>
        <p:sp>
          <p:nvSpPr>
            <p:cNvPr id="8919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4" name="Text Box 20"/>
            <p:cNvSpPr txBox="1">
              <a:spLocks noChangeArrowheads="1"/>
            </p:cNvSpPr>
            <p:nvPr/>
          </p:nvSpPr>
          <p:spPr bwMode="auto">
            <a:xfrm>
              <a:off x="2312" y="2558"/>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91925" name="Text Box 21"/>
            <p:cNvSpPr txBox="1">
              <a:spLocks noChangeArrowheads="1"/>
            </p:cNvSpPr>
            <p:nvPr/>
          </p:nvSpPr>
          <p:spPr bwMode="auto">
            <a:xfrm>
              <a:off x="596" y="1750"/>
              <a:ext cx="19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Yes</a:t>
              </a:r>
              <a:endParaRPr lang="en-US" altLang="en-US" sz="1600" dirty="0">
                <a:solidFill>
                  <a:schemeClr val="bg2"/>
                </a:solidFill>
                <a:latin typeface="+mn-lt"/>
              </a:endParaRPr>
            </a:p>
          </p:txBody>
        </p:sp>
        <p:sp>
          <p:nvSpPr>
            <p:cNvPr id="891926" name="Text Box 22"/>
            <p:cNvSpPr txBox="1">
              <a:spLocks noChangeArrowheads="1"/>
            </p:cNvSpPr>
            <p:nvPr/>
          </p:nvSpPr>
          <p:spPr bwMode="auto">
            <a:xfrm>
              <a:off x="1629" y="1750"/>
              <a:ext cx="184"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No</a:t>
              </a:r>
              <a:endParaRPr lang="en-US" altLang="en-US" sz="1600" dirty="0">
                <a:solidFill>
                  <a:schemeClr val="bg2"/>
                </a:solidFill>
                <a:latin typeface="+mn-lt"/>
              </a:endParaRPr>
            </a:p>
          </p:txBody>
        </p:sp>
        <p:sp>
          <p:nvSpPr>
            <p:cNvPr id="891927" name="Text Box 23"/>
            <p:cNvSpPr txBox="1">
              <a:spLocks noChangeArrowheads="1"/>
            </p:cNvSpPr>
            <p:nvPr/>
          </p:nvSpPr>
          <p:spPr bwMode="auto">
            <a:xfrm>
              <a:off x="2255" y="2232"/>
              <a:ext cx="404"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Married</a:t>
              </a:r>
              <a:r>
                <a:rPr lang="en-US" altLang="en-US" sz="1600" dirty="0">
                  <a:solidFill>
                    <a:schemeClr val="bg2"/>
                  </a:solidFill>
                  <a:latin typeface="+mn-lt"/>
                </a:rPr>
                <a:t> </a:t>
              </a:r>
            </a:p>
          </p:txBody>
        </p:sp>
        <p:sp>
          <p:nvSpPr>
            <p:cNvPr id="891928" name="Text Box 24"/>
            <p:cNvSpPr txBox="1">
              <a:spLocks noChangeArrowheads="1"/>
            </p:cNvSpPr>
            <p:nvPr/>
          </p:nvSpPr>
          <p:spPr bwMode="auto">
            <a:xfrm>
              <a:off x="847" y="2250"/>
              <a:ext cx="653"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Single, Divorced</a:t>
              </a:r>
              <a:endParaRPr lang="en-US" altLang="en-US" sz="1600" dirty="0">
                <a:solidFill>
                  <a:schemeClr val="bg2"/>
                </a:solidFill>
                <a:latin typeface="+mn-lt"/>
              </a:endParaRPr>
            </a:p>
          </p:txBody>
        </p:sp>
        <p:sp>
          <p:nvSpPr>
            <p:cNvPr id="891929" name="Text Box 25"/>
            <p:cNvSpPr txBox="1">
              <a:spLocks noChangeArrowheads="1"/>
            </p:cNvSpPr>
            <p:nvPr/>
          </p:nvSpPr>
          <p:spPr bwMode="auto">
            <a:xfrm>
              <a:off x="788" y="2749"/>
              <a:ext cx="28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&lt; 80K</a:t>
              </a:r>
              <a:endParaRPr lang="en-US" altLang="en-US" sz="1600" dirty="0">
                <a:solidFill>
                  <a:schemeClr val="bg2"/>
                </a:solidFill>
                <a:latin typeface="+mn-lt"/>
              </a:endParaRPr>
            </a:p>
          </p:txBody>
        </p:sp>
        <p:sp>
          <p:nvSpPr>
            <p:cNvPr id="891930" name="Text Box 26"/>
            <p:cNvSpPr txBox="1">
              <a:spLocks noChangeArrowheads="1"/>
            </p:cNvSpPr>
            <p:nvPr/>
          </p:nvSpPr>
          <p:spPr bwMode="auto">
            <a:xfrm>
              <a:off x="1763" y="2749"/>
              <a:ext cx="28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&gt; 80K</a:t>
              </a:r>
              <a:endParaRPr lang="en-US" altLang="en-US" sz="1600" dirty="0">
                <a:solidFill>
                  <a:schemeClr val="bg2"/>
                </a:solidFill>
                <a:latin typeface="+mn-lt"/>
              </a:endParaRPr>
            </a:p>
          </p:txBody>
        </p:sp>
      </p:grpSp>
      <p:graphicFrame>
        <p:nvGraphicFramePr>
          <p:cNvPr id="891931" name="Object 27"/>
          <p:cNvGraphicFramePr>
            <a:graphicFrameLocks noChangeAspect="1"/>
          </p:cNvGraphicFramePr>
          <p:nvPr>
            <p:extLst/>
          </p:nvPr>
        </p:nvGraphicFramePr>
        <p:xfrm>
          <a:off x="6934201" y="2107774"/>
          <a:ext cx="4456539" cy="1133475"/>
        </p:xfrm>
        <a:graphic>
          <a:graphicData uri="http://schemas.openxmlformats.org/presentationml/2006/ole">
            <mc:AlternateContent xmlns:mc="http://schemas.openxmlformats.org/markup-compatibility/2006">
              <mc:Choice xmlns:v="urn:schemas-microsoft-com:vml" Requires="v">
                <p:oleObj spid="_x0000_s8218"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1" y="2107774"/>
                        <a:ext cx="4456539"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932" name="Text Box 28"/>
          <p:cNvSpPr txBox="1">
            <a:spLocks noChangeArrowheads="1"/>
          </p:cNvSpPr>
          <p:nvPr/>
        </p:nvSpPr>
        <p:spPr bwMode="auto">
          <a:xfrm>
            <a:off x="6400800" y="1765906"/>
            <a:ext cx="213304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altLang="en-US" sz="2000" dirty="0">
                <a:solidFill>
                  <a:schemeClr val="tx2"/>
                </a:solidFill>
                <a:latin typeface="+mn-lt"/>
              </a:rPr>
              <a:t>Test Data</a:t>
            </a:r>
            <a:endParaRPr lang="en-US" altLang="en-US" sz="2000" dirty="0">
              <a:solidFill>
                <a:schemeClr val="bg2"/>
              </a:solidFill>
              <a:latin typeface="+mn-lt"/>
            </a:endParaRPr>
          </a:p>
        </p:txBody>
      </p:sp>
      <p:sp>
        <p:nvSpPr>
          <p:cNvPr id="891933" name="Line 29"/>
          <p:cNvSpPr>
            <a:spLocks noChangeShapeType="1"/>
          </p:cNvSpPr>
          <p:nvPr/>
        </p:nvSpPr>
        <p:spPr bwMode="auto">
          <a:xfrm flipH="1">
            <a:off x="4995599" y="2362202"/>
            <a:ext cx="3157801" cy="909415"/>
          </a:xfrm>
          <a:prstGeom prst="line">
            <a:avLst/>
          </a:prstGeom>
          <a:noFill/>
          <a:ln w="285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663412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ltLang="en-US" dirty="0"/>
              <a:t>Apply Model to Test </a:t>
            </a:r>
            <a:r>
              <a:rPr lang="en-US" altLang="en-US" dirty="0" smtClean="0"/>
              <a:t>Data</a:t>
            </a:r>
            <a:endParaRPr lang="en-US" altLang="en-US" dirty="0"/>
          </a:p>
        </p:txBody>
      </p:sp>
      <p:grpSp>
        <p:nvGrpSpPr>
          <p:cNvPr id="891907" name="Group 3"/>
          <p:cNvGrpSpPr>
            <a:grpSpLocks/>
          </p:cNvGrpSpPr>
          <p:nvPr/>
        </p:nvGrpSpPr>
        <p:grpSpPr bwMode="auto">
          <a:xfrm>
            <a:off x="915750" y="2362202"/>
            <a:ext cx="5279670" cy="3298825"/>
            <a:chOff x="384" y="1584"/>
            <a:chExt cx="2275" cy="1694"/>
          </a:xfrm>
        </p:grpSpPr>
        <p:sp>
          <p:nvSpPr>
            <p:cNvPr id="8919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Refund</a:t>
              </a:r>
              <a:endParaRPr lang="en-US" altLang="en-US" sz="1600" dirty="0">
                <a:solidFill>
                  <a:schemeClr val="bg2"/>
                </a:solidFill>
                <a:latin typeface="+mn-lt"/>
              </a:endParaRPr>
            </a:p>
          </p:txBody>
        </p:sp>
        <p:sp>
          <p:nvSpPr>
            <p:cNvPr id="8919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MarSt</a:t>
              </a:r>
              <a:endParaRPr lang="en-US" altLang="en-US" sz="1600" dirty="0">
                <a:solidFill>
                  <a:schemeClr val="bg2"/>
                </a:solidFill>
                <a:latin typeface="+mn-lt"/>
              </a:endParaRPr>
            </a:p>
          </p:txBody>
        </p:sp>
        <p:sp>
          <p:nvSpPr>
            <p:cNvPr id="8919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TaxInc</a:t>
              </a:r>
              <a:endParaRPr lang="en-US" altLang="en-US" sz="1600" dirty="0">
                <a:solidFill>
                  <a:schemeClr val="bg2"/>
                </a:solidFill>
                <a:latin typeface="+mn-lt"/>
              </a:endParaRPr>
            </a:p>
          </p:txBody>
        </p:sp>
        <p:sp>
          <p:nvSpPr>
            <p:cNvPr id="8919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YES</a:t>
              </a:r>
              <a:endParaRPr lang="en-US" altLang="en-US" sz="1600" dirty="0">
                <a:solidFill>
                  <a:schemeClr val="bg2"/>
                </a:solidFill>
                <a:latin typeface="+mn-lt"/>
              </a:endParaRPr>
            </a:p>
          </p:txBody>
        </p:sp>
        <p:sp>
          <p:nvSpPr>
            <p:cNvPr id="8919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0" name="Text Box 16"/>
            <p:cNvSpPr txBox="1">
              <a:spLocks noChangeArrowheads="1"/>
            </p:cNvSpPr>
            <p:nvPr/>
          </p:nvSpPr>
          <p:spPr bwMode="auto">
            <a:xfrm>
              <a:off x="856" y="3040"/>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919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2" name="Text Box 18"/>
            <p:cNvSpPr txBox="1">
              <a:spLocks noChangeArrowheads="1"/>
            </p:cNvSpPr>
            <p:nvPr/>
          </p:nvSpPr>
          <p:spPr bwMode="auto">
            <a:xfrm>
              <a:off x="500" y="2042"/>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rgbClr val="00FFFF"/>
                </a:solidFill>
                <a:latin typeface="+mn-lt"/>
              </a:endParaRPr>
            </a:p>
          </p:txBody>
        </p:sp>
        <p:sp>
          <p:nvSpPr>
            <p:cNvPr id="8919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4" name="Text Box 20"/>
            <p:cNvSpPr txBox="1">
              <a:spLocks noChangeArrowheads="1"/>
            </p:cNvSpPr>
            <p:nvPr/>
          </p:nvSpPr>
          <p:spPr bwMode="auto">
            <a:xfrm>
              <a:off x="2312" y="2558"/>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91925" name="Text Box 21"/>
            <p:cNvSpPr txBox="1">
              <a:spLocks noChangeArrowheads="1"/>
            </p:cNvSpPr>
            <p:nvPr/>
          </p:nvSpPr>
          <p:spPr bwMode="auto">
            <a:xfrm>
              <a:off x="596" y="1750"/>
              <a:ext cx="19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Yes</a:t>
              </a:r>
              <a:endParaRPr lang="en-US" altLang="en-US" sz="1600" dirty="0">
                <a:solidFill>
                  <a:schemeClr val="bg2"/>
                </a:solidFill>
                <a:latin typeface="+mn-lt"/>
              </a:endParaRPr>
            </a:p>
          </p:txBody>
        </p:sp>
        <p:sp>
          <p:nvSpPr>
            <p:cNvPr id="891926" name="Text Box 22"/>
            <p:cNvSpPr txBox="1">
              <a:spLocks noChangeArrowheads="1"/>
            </p:cNvSpPr>
            <p:nvPr/>
          </p:nvSpPr>
          <p:spPr bwMode="auto">
            <a:xfrm>
              <a:off x="1629" y="1750"/>
              <a:ext cx="184"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No</a:t>
              </a:r>
              <a:endParaRPr lang="en-US" altLang="en-US" sz="1600" dirty="0">
                <a:solidFill>
                  <a:schemeClr val="bg2"/>
                </a:solidFill>
                <a:latin typeface="+mn-lt"/>
              </a:endParaRPr>
            </a:p>
          </p:txBody>
        </p:sp>
        <p:sp>
          <p:nvSpPr>
            <p:cNvPr id="891927" name="Text Box 23"/>
            <p:cNvSpPr txBox="1">
              <a:spLocks noChangeArrowheads="1"/>
            </p:cNvSpPr>
            <p:nvPr/>
          </p:nvSpPr>
          <p:spPr bwMode="auto">
            <a:xfrm>
              <a:off x="2255" y="2232"/>
              <a:ext cx="404"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Married</a:t>
              </a:r>
              <a:r>
                <a:rPr lang="en-US" altLang="en-US" sz="1600" dirty="0">
                  <a:solidFill>
                    <a:schemeClr val="bg2"/>
                  </a:solidFill>
                  <a:latin typeface="+mn-lt"/>
                </a:rPr>
                <a:t> </a:t>
              </a:r>
            </a:p>
          </p:txBody>
        </p:sp>
        <p:sp>
          <p:nvSpPr>
            <p:cNvPr id="891928" name="Text Box 24"/>
            <p:cNvSpPr txBox="1">
              <a:spLocks noChangeArrowheads="1"/>
            </p:cNvSpPr>
            <p:nvPr/>
          </p:nvSpPr>
          <p:spPr bwMode="auto">
            <a:xfrm>
              <a:off x="847" y="2250"/>
              <a:ext cx="653"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Single, Divorced</a:t>
              </a:r>
              <a:endParaRPr lang="en-US" altLang="en-US" sz="1600" dirty="0">
                <a:solidFill>
                  <a:schemeClr val="bg2"/>
                </a:solidFill>
                <a:latin typeface="+mn-lt"/>
              </a:endParaRPr>
            </a:p>
          </p:txBody>
        </p:sp>
        <p:sp>
          <p:nvSpPr>
            <p:cNvPr id="891929" name="Text Box 25"/>
            <p:cNvSpPr txBox="1">
              <a:spLocks noChangeArrowheads="1"/>
            </p:cNvSpPr>
            <p:nvPr/>
          </p:nvSpPr>
          <p:spPr bwMode="auto">
            <a:xfrm>
              <a:off x="788" y="2749"/>
              <a:ext cx="28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&lt; 80K</a:t>
              </a:r>
              <a:endParaRPr lang="en-US" altLang="en-US" sz="1600" dirty="0">
                <a:solidFill>
                  <a:schemeClr val="bg2"/>
                </a:solidFill>
                <a:latin typeface="+mn-lt"/>
              </a:endParaRPr>
            </a:p>
          </p:txBody>
        </p:sp>
        <p:sp>
          <p:nvSpPr>
            <p:cNvPr id="891930" name="Text Box 26"/>
            <p:cNvSpPr txBox="1">
              <a:spLocks noChangeArrowheads="1"/>
            </p:cNvSpPr>
            <p:nvPr/>
          </p:nvSpPr>
          <p:spPr bwMode="auto">
            <a:xfrm>
              <a:off x="1763" y="2749"/>
              <a:ext cx="28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&gt; 80K</a:t>
              </a:r>
              <a:endParaRPr lang="en-US" altLang="en-US" sz="1600" dirty="0">
                <a:solidFill>
                  <a:schemeClr val="bg2"/>
                </a:solidFill>
                <a:latin typeface="+mn-lt"/>
              </a:endParaRPr>
            </a:p>
          </p:txBody>
        </p:sp>
      </p:grpSp>
      <p:graphicFrame>
        <p:nvGraphicFramePr>
          <p:cNvPr id="891931" name="Object 27"/>
          <p:cNvGraphicFramePr>
            <a:graphicFrameLocks noChangeAspect="1"/>
          </p:cNvGraphicFramePr>
          <p:nvPr>
            <p:extLst/>
          </p:nvPr>
        </p:nvGraphicFramePr>
        <p:xfrm>
          <a:off x="6934201" y="2107774"/>
          <a:ext cx="4456539" cy="1133475"/>
        </p:xfrm>
        <a:graphic>
          <a:graphicData uri="http://schemas.openxmlformats.org/presentationml/2006/ole">
            <mc:AlternateContent xmlns:mc="http://schemas.openxmlformats.org/markup-compatibility/2006">
              <mc:Choice xmlns:v="urn:schemas-microsoft-com:vml" Requires="v">
                <p:oleObj spid="_x0000_s9242"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1" y="2107774"/>
                        <a:ext cx="4456539"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932" name="Text Box 28"/>
          <p:cNvSpPr txBox="1">
            <a:spLocks noChangeArrowheads="1"/>
          </p:cNvSpPr>
          <p:nvPr/>
        </p:nvSpPr>
        <p:spPr bwMode="auto">
          <a:xfrm>
            <a:off x="6400800" y="1734543"/>
            <a:ext cx="213304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altLang="en-US" sz="2000" dirty="0">
                <a:solidFill>
                  <a:schemeClr val="tx2"/>
                </a:solidFill>
                <a:latin typeface="+mn-lt"/>
              </a:rPr>
              <a:t>Test Data</a:t>
            </a:r>
            <a:endParaRPr lang="en-US" altLang="en-US" sz="2000" dirty="0">
              <a:solidFill>
                <a:schemeClr val="bg2"/>
              </a:solidFill>
              <a:latin typeface="+mn-lt"/>
            </a:endParaRPr>
          </a:p>
        </p:txBody>
      </p:sp>
      <p:sp>
        <p:nvSpPr>
          <p:cNvPr id="891933" name="Line 29"/>
          <p:cNvSpPr>
            <a:spLocks noChangeShapeType="1"/>
          </p:cNvSpPr>
          <p:nvPr/>
        </p:nvSpPr>
        <p:spPr bwMode="auto">
          <a:xfrm flipH="1">
            <a:off x="6228219" y="3024303"/>
            <a:ext cx="1925181" cy="769207"/>
          </a:xfrm>
          <a:prstGeom prst="line">
            <a:avLst/>
          </a:prstGeom>
          <a:noFill/>
          <a:ln w="285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262386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Objectives</a:t>
            </a:r>
            <a:endParaRPr lang="en-US" dirty="0"/>
          </a:p>
        </p:txBody>
      </p:sp>
      <p:sp>
        <p:nvSpPr>
          <p:cNvPr id="3" name="Content Placeholder 2"/>
          <p:cNvSpPr>
            <a:spLocks noGrp="1"/>
          </p:cNvSpPr>
          <p:nvPr>
            <p:ph idx="1"/>
          </p:nvPr>
        </p:nvSpPr>
        <p:spPr/>
        <p:txBody>
          <a:bodyPr>
            <a:normAutofit/>
          </a:bodyPr>
          <a:lstStyle/>
          <a:p>
            <a:pPr marL="0" indent="0">
              <a:buNone/>
            </a:pPr>
            <a:r>
              <a:rPr lang="en-US" sz="4400" dirty="0" smtClean="0"/>
              <a:t>Give a quick introduction to predictive analytics</a:t>
            </a:r>
          </a:p>
          <a:p>
            <a:pPr marL="0" indent="0">
              <a:buNone/>
            </a:pPr>
            <a:r>
              <a:rPr lang="en-US" sz="4400" dirty="0" smtClean="0"/>
              <a:t>Introduction to classification problem using decision tree learning</a:t>
            </a:r>
          </a:p>
          <a:p>
            <a:pPr marL="0" indent="0">
              <a:buNone/>
            </a:pPr>
            <a:r>
              <a:rPr lang="en-US" sz="4400" dirty="0" smtClean="0"/>
              <a:t>Hands-on Lab: Building a decision tree classifier</a:t>
            </a:r>
            <a:endParaRPr lang="en-US" sz="4400" dirty="0"/>
          </a:p>
        </p:txBody>
      </p:sp>
    </p:spTree>
    <p:extLst>
      <p:ext uri="{BB962C8B-B14F-4D97-AF65-F5344CB8AC3E}">
        <p14:creationId xmlns:p14="http://schemas.microsoft.com/office/powerpoint/2010/main" val="3201230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ltLang="en-US" dirty="0"/>
              <a:t>Apply Model to Test </a:t>
            </a:r>
            <a:r>
              <a:rPr lang="en-US" altLang="en-US" dirty="0" smtClean="0"/>
              <a:t>Data</a:t>
            </a:r>
            <a:endParaRPr lang="en-US" altLang="en-US" dirty="0"/>
          </a:p>
        </p:txBody>
      </p:sp>
      <p:grpSp>
        <p:nvGrpSpPr>
          <p:cNvPr id="891907" name="Group 3"/>
          <p:cNvGrpSpPr>
            <a:grpSpLocks/>
          </p:cNvGrpSpPr>
          <p:nvPr/>
        </p:nvGrpSpPr>
        <p:grpSpPr bwMode="auto">
          <a:xfrm>
            <a:off x="915750" y="2362202"/>
            <a:ext cx="5279670" cy="3298825"/>
            <a:chOff x="384" y="1584"/>
            <a:chExt cx="2275" cy="1694"/>
          </a:xfrm>
        </p:grpSpPr>
        <p:sp>
          <p:nvSpPr>
            <p:cNvPr id="8919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Refund</a:t>
              </a:r>
              <a:endParaRPr lang="en-US" altLang="en-US" sz="1600" dirty="0">
                <a:solidFill>
                  <a:schemeClr val="bg2"/>
                </a:solidFill>
                <a:latin typeface="+mn-lt"/>
              </a:endParaRPr>
            </a:p>
          </p:txBody>
        </p:sp>
        <p:sp>
          <p:nvSpPr>
            <p:cNvPr id="8919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MarSt</a:t>
              </a:r>
              <a:endParaRPr lang="en-US" altLang="en-US" sz="1600" dirty="0">
                <a:solidFill>
                  <a:schemeClr val="bg2"/>
                </a:solidFill>
                <a:latin typeface="+mn-lt"/>
              </a:endParaRPr>
            </a:p>
          </p:txBody>
        </p:sp>
        <p:sp>
          <p:nvSpPr>
            <p:cNvPr id="8919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2D1993"/>
                  </a:solidFill>
                  <a:latin typeface="+mn-lt"/>
                </a:rPr>
                <a:t>TaxInc</a:t>
              </a:r>
              <a:endParaRPr lang="en-US" altLang="en-US" sz="1600" dirty="0">
                <a:solidFill>
                  <a:schemeClr val="bg2"/>
                </a:solidFill>
                <a:latin typeface="+mn-lt"/>
              </a:endParaRPr>
            </a:p>
          </p:txBody>
        </p:sp>
        <p:sp>
          <p:nvSpPr>
            <p:cNvPr id="8919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YES</a:t>
              </a:r>
              <a:endParaRPr lang="en-US" altLang="en-US" sz="1600" dirty="0">
                <a:solidFill>
                  <a:schemeClr val="bg2"/>
                </a:solidFill>
                <a:latin typeface="+mn-lt"/>
              </a:endParaRPr>
            </a:p>
          </p:txBody>
        </p:sp>
        <p:sp>
          <p:nvSpPr>
            <p:cNvPr id="8919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0" name="Text Box 16"/>
            <p:cNvSpPr txBox="1">
              <a:spLocks noChangeArrowheads="1"/>
            </p:cNvSpPr>
            <p:nvPr/>
          </p:nvSpPr>
          <p:spPr bwMode="auto">
            <a:xfrm>
              <a:off x="856" y="3040"/>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919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2" name="Text Box 18"/>
            <p:cNvSpPr txBox="1">
              <a:spLocks noChangeArrowheads="1"/>
            </p:cNvSpPr>
            <p:nvPr/>
          </p:nvSpPr>
          <p:spPr bwMode="auto">
            <a:xfrm>
              <a:off x="500" y="2042"/>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rgbClr val="00FFFF"/>
                </a:solidFill>
                <a:latin typeface="+mn-lt"/>
              </a:endParaRPr>
            </a:p>
          </p:txBody>
        </p:sp>
        <p:sp>
          <p:nvSpPr>
            <p:cNvPr id="8919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91924" name="Text Box 20"/>
            <p:cNvSpPr txBox="1">
              <a:spLocks noChangeArrowheads="1"/>
            </p:cNvSpPr>
            <p:nvPr/>
          </p:nvSpPr>
          <p:spPr bwMode="auto">
            <a:xfrm>
              <a:off x="2312" y="2558"/>
              <a:ext cx="19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altLang="en-US" sz="1600" dirty="0">
                  <a:solidFill>
                    <a:srgbClr val="800000"/>
                  </a:solidFill>
                  <a:latin typeface="+mn-lt"/>
                </a:rPr>
                <a:t>NO</a:t>
              </a:r>
              <a:endParaRPr lang="en-US" altLang="en-US" sz="1600" dirty="0">
                <a:solidFill>
                  <a:schemeClr val="bg2"/>
                </a:solidFill>
                <a:latin typeface="+mn-lt"/>
              </a:endParaRPr>
            </a:p>
          </p:txBody>
        </p:sp>
        <p:sp>
          <p:nvSpPr>
            <p:cNvPr id="891925" name="Text Box 21"/>
            <p:cNvSpPr txBox="1">
              <a:spLocks noChangeArrowheads="1"/>
            </p:cNvSpPr>
            <p:nvPr/>
          </p:nvSpPr>
          <p:spPr bwMode="auto">
            <a:xfrm>
              <a:off x="596" y="1750"/>
              <a:ext cx="19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Yes</a:t>
              </a:r>
              <a:endParaRPr lang="en-US" altLang="en-US" sz="1600" dirty="0">
                <a:solidFill>
                  <a:schemeClr val="bg2"/>
                </a:solidFill>
                <a:latin typeface="+mn-lt"/>
              </a:endParaRPr>
            </a:p>
          </p:txBody>
        </p:sp>
        <p:sp>
          <p:nvSpPr>
            <p:cNvPr id="891926" name="Text Box 22"/>
            <p:cNvSpPr txBox="1">
              <a:spLocks noChangeArrowheads="1"/>
            </p:cNvSpPr>
            <p:nvPr/>
          </p:nvSpPr>
          <p:spPr bwMode="auto">
            <a:xfrm>
              <a:off x="1629" y="1750"/>
              <a:ext cx="184"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No</a:t>
              </a:r>
              <a:endParaRPr lang="en-US" altLang="en-US" sz="1600" dirty="0">
                <a:solidFill>
                  <a:schemeClr val="bg2"/>
                </a:solidFill>
                <a:latin typeface="+mn-lt"/>
              </a:endParaRPr>
            </a:p>
          </p:txBody>
        </p:sp>
        <p:sp>
          <p:nvSpPr>
            <p:cNvPr id="891927" name="Text Box 23"/>
            <p:cNvSpPr txBox="1">
              <a:spLocks noChangeArrowheads="1"/>
            </p:cNvSpPr>
            <p:nvPr/>
          </p:nvSpPr>
          <p:spPr bwMode="auto">
            <a:xfrm>
              <a:off x="2255" y="2232"/>
              <a:ext cx="404"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Married</a:t>
              </a:r>
              <a:r>
                <a:rPr lang="en-US" altLang="en-US" sz="1600" dirty="0">
                  <a:solidFill>
                    <a:schemeClr val="bg2"/>
                  </a:solidFill>
                  <a:latin typeface="+mn-lt"/>
                </a:rPr>
                <a:t> </a:t>
              </a:r>
            </a:p>
          </p:txBody>
        </p:sp>
        <p:sp>
          <p:nvSpPr>
            <p:cNvPr id="891928" name="Text Box 24"/>
            <p:cNvSpPr txBox="1">
              <a:spLocks noChangeArrowheads="1"/>
            </p:cNvSpPr>
            <p:nvPr/>
          </p:nvSpPr>
          <p:spPr bwMode="auto">
            <a:xfrm>
              <a:off x="847" y="2250"/>
              <a:ext cx="653"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Single, Divorced</a:t>
              </a:r>
              <a:endParaRPr lang="en-US" altLang="en-US" sz="1600" dirty="0">
                <a:solidFill>
                  <a:schemeClr val="bg2"/>
                </a:solidFill>
                <a:latin typeface="+mn-lt"/>
              </a:endParaRPr>
            </a:p>
          </p:txBody>
        </p:sp>
        <p:sp>
          <p:nvSpPr>
            <p:cNvPr id="891929" name="Text Box 25"/>
            <p:cNvSpPr txBox="1">
              <a:spLocks noChangeArrowheads="1"/>
            </p:cNvSpPr>
            <p:nvPr/>
          </p:nvSpPr>
          <p:spPr bwMode="auto">
            <a:xfrm>
              <a:off x="788" y="2749"/>
              <a:ext cx="28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&lt; 80K</a:t>
              </a:r>
              <a:endParaRPr lang="en-US" altLang="en-US" sz="1600" dirty="0">
                <a:solidFill>
                  <a:schemeClr val="bg2"/>
                </a:solidFill>
                <a:latin typeface="+mn-lt"/>
              </a:endParaRPr>
            </a:p>
          </p:txBody>
        </p:sp>
        <p:sp>
          <p:nvSpPr>
            <p:cNvPr id="891930" name="Text Box 26"/>
            <p:cNvSpPr txBox="1">
              <a:spLocks noChangeArrowheads="1"/>
            </p:cNvSpPr>
            <p:nvPr/>
          </p:nvSpPr>
          <p:spPr bwMode="auto">
            <a:xfrm>
              <a:off x="1763" y="2749"/>
              <a:ext cx="280"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altLang="en-US" sz="1600" dirty="0">
                  <a:latin typeface="+mn-lt"/>
                </a:rPr>
                <a:t>&gt; 80K</a:t>
              </a:r>
              <a:endParaRPr lang="en-US" altLang="en-US" sz="1600" dirty="0">
                <a:solidFill>
                  <a:schemeClr val="bg2"/>
                </a:solidFill>
                <a:latin typeface="+mn-lt"/>
              </a:endParaRPr>
            </a:p>
          </p:txBody>
        </p:sp>
      </p:grpSp>
      <p:graphicFrame>
        <p:nvGraphicFramePr>
          <p:cNvPr id="891931" name="Object 27"/>
          <p:cNvGraphicFramePr>
            <a:graphicFrameLocks noChangeAspect="1"/>
          </p:cNvGraphicFramePr>
          <p:nvPr>
            <p:extLst/>
          </p:nvPr>
        </p:nvGraphicFramePr>
        <p:xfrm>
          <a:off x="6934201" y="2107774"/>
          <a:ext cx="4456539" cy="1133475"/>
        </p:xfrm>
        <a:graphic>
          <a:graphicData uri="http://schemas.openxmlformats.org/presentationml/2006/ole">
            <mc:AlternateContent xmlns:mc="http://schemas.openxmlformats.org/markup-compatibility/2006">
              <mc:Choice xmlns:v="urn:schemas-microsoft-com:vml" Requires="v">
                <p:oleObj spid="_x0000_s10266" name="Document" r:id="rId4" imgW="4651200" imgH="1576440" progId="Word.Document.8">
                  <p:embed/>
                </p:oleObj>
              </mc:Choice>
              <mc:Fallback>
                <p:oleObj name="Document" r:id="rId4" imgW="4651200" imgH="157644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1" y="2107774"/>
                        <a:ext cx="4456539"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932" name="Text Box 28"/>
          <p:cNvSpPr txBox="1">
            <a:spLocks noChangeArrowheads="1"/>
          </p:cNvSpPr>
          <p:nvPr/>
        </p:nvSpPr>
        <p:spPr bwMode="auto">
          <a:xfrm>
            <a:off x="6400800" y="1766074"/>
            <a:ext cx="213304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altLang="en-US" sz="2000" dirty="0">
                <a:solidFill>
                  <a:schemeClr val="tx2"/>
                </a:solidFill>
                <a:latin typeface="+mn-lt"/>
              </a:rPr>
              <a:t>Test Data</a:t>
            </a:r>
            <a:endParaRPr lang="en-US" altLang="en-US" sz="2000" dirty="0">
              <a:solidFill>
                <a:schemeClr val="bg2"/>
              </a:solidFill>
              <a:latin typeface="+mn-lt"/>
            </a:endParaRPr>
          </a:p>
        </p:txBody>
      </p:sp>
      <p:sp>
        <p:nvSpPr>
          <p:cNvPr id="891933" name="Line 29"/>
          <p:cNvSpPr>
            <a:spLocks noChangeShapeType="1"/>
          </p:cNvSpPr>
          <p:nvPr/>
        </p:nvSpPr>
        <p:spPr bwMode="auto">
          <a:xfrm flipH="1">
            <a:off x="6151324" y="2969776"/>
            <a:ext cx="4211877" cy="1458572"/>
          </a:xfrm>
          <a:prstGeom prst="line">
            <a:avLst/>
          </a:prstGeom>
          <a:noFill/>
          <a:ln w="285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 name="Text Box 29"/>
          <p:cNvSpPr txBox="1">
            <a:spLocks noChangeArrowheads="1"/>
          </p:cNvSpPr>
          <p:nvPr/>
        </p:nvSpPr>
        <p:spPr bwMode="auto">
          <a:xfrm>
            <a:off x="8686800" y="3623846"/>
            <a:ext cx="3048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nSpc>
                <a:spcPct val="80000"/>
              </a:lnSpc>
              <a:spcBef>
                <a:spcPct val="20000"/>
              </a:spcBef>
              <a:buClr>
                <a:schemeClr val="accent2"/>
              </a:buClr>
              <a:buSzPct val="75000"/>
              <a:buFont typeface="Monotype Sorts" pitchFamily="2" charset="2"/>
              <a:buNone/>
            </a:pPr>
            <a:r>
              <a:rPr lang="en-US" altLang="en-US" sz="2000" dirty="0">
                <a:latin typeface="+mn-lt"/>
              </a:rPr>
              <a:t>Cheat = “No”</a:t>
            </a:r>
          </a:p>
        </p:txBody>
      </p:sp>
    </p:spTree>
    <p:extLst>
      <p:ext uri="{BB962C8B-B14F-4D97-AF65-F5344CB8AC3E}">
        <p14:creationId xmlns:p14="http://schemas.microsoft.com/office/powerpoint/2010/main" val="84690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normAutofit/>
          </a:bodyPr>
          <a:lstStyle/>
          <a:p>
            <a:r>
              <a:rPr lang="en-US" altLang="en-US" dirty="0"/>
              <a:t>Decision Tree Classification Task</a:t>
            </a:r>
          </a:p>
        </p:txBody>
      </p:sp>
      <p:graphicFrame>
        <p:nvGraphicFramePr>
          <p:cNvPr id="922627" name="Object 3"/>
          <p:cNvGraphicFramePr>
            <a:graphicFrameLocks noGrp="1" noChangeAspect="1"/>
          </p:cNvGraphicFramePr>
          <p:nvPr>
            <p:ph idx="1"/>
            <p:extLst/>
          </p:nvPr>
        </p:nvGraphicFramePr>
        <p:xfrm>
          <a:off x="1447801" y="1600200"/>
          <a:ext cx="9266469" cy="5181600"/>
        </p:xfrm>
        <a:graphic>
          <a:graphicData uri="http://schemas.openxmlformats.org/presentationml/2006/ole">
            <mc:AlternateContent xmlns:mc="http://schemas.openxmlformats.org/markup-compatibility/2006">
              <mc:Choice xmlns:v="urn:schemas-microsoft-com:vml" Requires="v">
                <p:oleObj spid="_x0000_s11290" name="Visio" r:id="rId3" imgW="8424875" imgH="6279741" progId="Visio.Drawing.6">
                  <p:embed/>
                </p:oleObj>
              </mc:Choice>
              <mc:Fallback>
                <p:oleObj name="Visio" r:id="rId3" imgW="8424875" imgH="627974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1" y="1600200"/>
                        <a:ext cx="9266469"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628" name="Line 4"/>
          <p:cNvSpPr>
            <a:spLocks noChangeShapeType="1"/>
          </p:cNvSpPr>
          <p:nvPr/>
        </p:nvSpPr>
        <p:spPr bwMode="auto">
          <a:xfrm flipH="1">
            <a:off x="8533765" y="2362200"/>
            <a:ext cx="914162"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22629" name="Text Box 5"/>
          <p:cNvSpPr txBox="1">
            <a:spLocks noChangeArrowheads="1"/>
          </p:cNvSpPr>
          <p:nvPr/>
        </p:nvSpPr>
        <p:spPr bwMode="auto">
          <a:xfrm>
            <a:off x="9220201" y="4724400"/>
            <a:ext cx="16251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Decision Tree</a:t>
            </a:r>
          </a:p>
        </p:txBody>
      </p:sp>
    </p:spTree>
    <p:extLst>
      <p:ext uri="{BB962C8B-B14F-4D97-AF65-F5344CB8AC3E}">
        <p14:creationId xmlns:p14="http://schemas.microsoft.com/office/powerpoint/2010/main" val="2956324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get a tree</a:t>
            </a:r>
            <a:endParaRPr lang="en-US" dirty="0"/>
          </a:p>
        </p:txBody>
      </p:sp>
      <p:sp>
        <p:nvSpPr>
          <p:cNvPr id="3" name="Content Placeholder 2"/>
          <p:cNvSpPr>
            <a:spLocks noGrp="1"/>
          </p:cNvSpPr>
          <p:nvPr>
            <p:ph idx="1"/>
          </p:nvPr>
        </p:nvSpPr>
        <p:spPr/>
        <p:txBody>
          <a:bodyPr>
            <a:normAutofit/>
          </a:bodyPr>
          <a:lstStyle/>
          <a:p>
            <a:r>
              <a:rPr lang="en-US" sz="4400" dirty="0"/>
              <a:t>Exponentially many decision trees are possible</a:t>
            </a:r>
          </a:p>
          <a:p>
            <a:r>
              <a:rPr lang="en-US" sz="4400" dirty="0"/>
              <a:t>Finding the optimal tree is </a:t>
            </a:r>
            <a:r>
              <a:rPr lang="en-US" sz="4400" dirty="0">
                <a:solidFill>
                  <a:srgbClr val="F16022"/>
                </a:solidFill>
              </a:rPr>
              <a:t>infeasible</a:t>
            </a:r>
          </a:p>
          <a:p>
            <a:r>
              <a:rPr lang="en-US" sz="4400" dirty="0"/>
              <a:t>Greedy methods that find sub-optimal solutions do exist</a:t>
            </a:r>
          </a:p>
        </p:txBody>
      </p:sp>
    </p:spTree>
    <p:extLst>
      <p:ext uri="{BB962C8B-B14F-4D97-AF65-F5344CB8AC3E}">
        <p14:creationId xmlns:p14="http://schemas.microsoft.com/office/powerpoint/2010/main" val="310703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lstStyle/>
          <a:p>
            <a:r>
              <a:rPr lang="en-US" altLang="en-US" dirty="0"/>
              <a:t>Decision Tree </a:t>
            </a:r>
            <a:r>
              <a:rPr lang="en-US" altLang="en-US" dirty="0" smtClean="0"/>
              <a:t>Induction</a:t>
            </a:r>
            <a:endParaRPr lang="en-US" altLang="en-US" dirty="0"/>
          </a:p>
        </p:txBody>
      </p:sp>
      <p:sp>
        <p:nvSpPr>
          <p:cNvPr id="898051" name="Rectangle 3"/>
          <p:cNvSpPr>
            <a:spLocks noGrp="1" noChangeArrowheads="1"/>
          </p:cNvSpPr>
          <p:nvPr>
            <p:ph type="body" idx="1"/>
          </p:nvPr>
        </p:nvSpPr>
        <p:spPr/>
        <p:txBody>
          <a:bodyPr>
            <a:normAutofit/>
          </a:bodyPr>
          <a:lstStyle/>
          <a:p>
            <a:r>
              <a:rPr lang="en-US" altLang="en-US" sz="3600" dirty="0" smtClean="0"/>
              <a:t>Hunt’s </a:t>
            </a:r>
            <a:r>
              <a:rPr lang="en-US" altLang="en-US" sz="3600" dirty="0"/>
              <a:t>Algorithm (one of the </a:t>
            </a:r>
            <a:r>
              <a:rPr lang="en-US" altLang="en-US" sz="3600" dirty="0" smtClean="0"/>
              <a:t>earliest). Basis </a:t>
            </a:r>
            <a:r>
              <a:rPr lang="en-US" altLang="en-US" sz="3600" dirty="0"/>
              <a:t>for many decision tree induction algorithms</a:t>
            </a:r>
          </a:p>
          <a:p>
            <a:pPr lvl="1"/>
            <a:r>
              <a:rPr lang="en-US" altLang="en-US" sz="3600" dirty="0"/>
              <a:t>CART</a:t>
            </a:r>
          </a:p>
          <a:p>
            <a:pPr lvl="1"/>
            <a:r>
              <a:rPr lang="en-US" altLang="en-US" sz="3600" dirty="0"/>
              <a:t>ID3 </a:t>
            </a:r>
          </a:p>
          <a:p>
            <a:pPr lvl="1"/>
            <a:r>
              <a:rPr lang="en-US" altLang="en-US" sz="3600" dirty="0"/>
              <a:t>C4.5</a:t>
            </a:r>
          </a:p>
        </p:txBody>
      </p:sp>
    </p:spTree>
    <p:extLst>
      <p:ext uri="{BB962C8B-B14F-4D97-AF65-F5344CB8AC3E}">
        <p14:creationId xmlns:p14="http://schemas.microsoft.com/office/powerpoint/2010/main" val="278993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p:txBody>
          <a:bodyPr/>
          <a:lstStyle/>
          <a:p>
            <a:r>
              <a:rPr lang="en-US" altLang="en-US" dirty="0" smtClean="0"/>
              <a:t>Hunt’s Algorithm</a:t>
            </a:r>
            <a:endParaRPr lang="en-US" altLang="en-US" dirty="0"/>
          </a:p>
        </p:txBody>
      </p:sp>
      <p:sp>
        <p:nvSpPr>
          <p:cNvPr id="901123" name="Rectangle 3"/>
          <p:cNvSpPr>
            <a:spLocks noGrp="1" noChangeArrowheads="1"/>
          </p:cNvSpPr>
          <p:nvPr>
            <p:ph idx="1"/>
          </p:nvPr>
        </p:nvSpPr>
        <p:spPr>
          <a:xfrm>
            <a:off x="838200" y="1825625"/>
            <a:ext cx="6375112" cy="4351338"/>
          </a:xfrm>
        </p:spPr>
        <p:txBody>
          <a:bodyPr>
            <a:noAutofit/>
          </a:bodyPr>
          <a:lstStyle/>
          <a:p>
            <a:pPr>
              <a:lnSpc>
                <a:spcPct val="90000"/>
              </a:lnSpc>
            </a:pPr>
            <a:r>
              <a:rPr lang="en-US" altLang="en-US" sz="2400" dirty="0"/>
              <a:t>Let D</a:t>
            </a:r>
            <a:r>
              <a:rPr lang="en-US" altLang="en-US" sz="2400" baseline="-25000" dirty="0"/>
              <a:t>t</a:t>
            </a:r>
            <a:r>
              <a:rPr lang="en-US" altLang="en-US" sz="2400" dirty="0"/>
              <a:t> be the set of training records that reach a node t</a:t>
            </a:r>
          </a:p>
          <a:p>
            <a:pPr>
              <a:lnSpc>
                <a:spcPct val="90000"/>
              </a:lnSpc>
            </a:pPr>
            <a:r>
              <a:rPr lang="en-US" altLang="en-US" sz="2400" dirty="0"/>
              <a:t>General Procedure:</a:t>
            </a:r>
          </a:p>
          <a:p>
            <a:pPr lvl="1">
              <a:lnSpc>
                <a:spcPct val="90000"/>
              </a:lnSpc>
            </a:pPr>
            <a:r>
              <a:rPr lang="en-US" altLang="en-US" dirty="0"/>
              <a:t>If D</a:t>
            </a:r>
            <a:r>
              <a:rPr lang="en-US" altLang="en-US" baseline="-25000" dirty="0"/>
              <a:t>t</a:t>
            </a:r>
            <a:r>
              <a:rPr lang="en-US" altLang="en-US" dirty="0"/>
              <a:t> contains records that</a:t>
            </a:r>
            <a:r>
              <a:rPr lang="en-US" altLang="en-US" sz="2000" dirty="0"/>
              <a:t> </a:t>
            </a:r>
            <a:r>
              <a:rPr lang="en-US" altLang="en-US" dirty="0"/>
              <a:t>belong to the same class y</a:t>
            </a:r>
            <a:r>
              <a:rPr lang="en-US" altLang="en-US" baseline="-25000" dirty="0"/>
              <a:t>t</a:t>
            </a:r>
            <a:r>
              <a:rPr lang="en-US" altLang="en-US" dirty="0"/>
              <a:t>, then t is a leaf node labeled as y</a:t>
            </a:r>
            <a:r>
              <a:rPr lang="en-US" altLang="en-US" baseline="-25000" dirty="0"/>
              <a:t>t</a:t>
            </a:r>
          </a:p>
          <a:p>
            <a:pPr lvl="1">
              <a:lnSpc>
                <a:spcPct val="90000"/>
              </a:lnSpc>
            </a:pPr>
            <a:r>
              <a:rPr lang="en-US" altLang="en-US" dirty="0"/>
              <a:t>If D</a:t>
            </a:r>
            <a:r>
              <a:rPr lang="en-US" altLang="en-US" baseline="-25000" dirty="0"/>
              <a:t>t</a:t>
            </a:r>
            <a:r>
              <a:rPr lang="en-US" altLang="en-US" dirty="0"/>
              <a:t> is an empty set, then t is a leaf node labeled by the default class, y</a:t>
            </a:r>
            <a:r>
              <a:rPr lang="en-US" altLang="en-US" baseline="-25000" dirty="0"/>
              <a:t>d</a:t>
            </a:r>
          </a:p>
          <a:p>
            <a:pPr lvl="1">
              <a:lnSpc>
                <a:spcPct val="90000"/>
              </a:lnSpc>
            </a:pPr>
            <a:r>
              <a:rPr lang="en-US" altLang="en-US" dirty="0"/>
              <a:t>If D</a:t>
            </a:r>
            <a:r>
              <a:rPr lang="en-US" altLang="en-US" baseline="-25000" dirty="0"/>
              <a:t>t</a:t>
            </a:r>
            <a:r>
              <a:rPr lang="en-US" altLang="en-US" dirty="0"/>
              <a:t> contains records that belong to more than one class, use an attribute test to split the data into smaller subsets. Recursively apply the procedure to each subset.</a:t>
            </a:r>
          </a:p>
        </p:txBody>
      </p:sp>
      <p:graphicFrame>
        <p:nvGraphicFramePr>
          <p:cNvPr id="901125" name="Object 5"/>
          <p:cNvGraphicFramePr>
            <a:graphicFrameLocks noChangeAspect="1"/>
          </p:cNvGraphicFramePr>
          <p:nvPr>
            <p:extLst/>
          </p:nvPr>
        </p:nvGraphicFramePr>
        <p:xfrm>
          <a:off x="7396524" y="658454"/>
          <a:ext cx="4160433" cy="3227746"/>
        </p:xfrm>
        <a:graphic>
          <a:graphicData uri="http://schemas.openxmlformats.org/presentationml/2006/ole">
            <mc:AlternateContent xmlns:mc="http://schemas.openxmlformats.org/markup-compatibility/2006">
              <mc:Choice xmlns:v="urn:schemas-microsoft-com:vml" Requires="v">
                <p:oleObj spid="_x0000_s12314" name="Document" r:id="rId3" imgW="5415994" imgH="5778378" progId="Word.Document.8">
                  <p:embed/>
                </p:oleObj>
              </mc:Choice>
              <mc:Fallback>
                <p:oleObj name="Document" r:id="rId3" imgW="5415994" imgH="577837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6524" y="658454"/>
                        <a:ext cx="4160433" cy="3227746"/>
                      </a:xfrm>
                      <a:prstGeom prst="rect">
                        <a:avLst/>
                      </a:prstGeom>
                      <a:noFill/>
                      <a:ln>
                        <a:noFill/>
                      </a:ln>
                      <a:effectLst/>
                      <a:extLst/>
                    </p:spPr>
                  </p:pic>
                </p:oleObj>
              </mc:Fallback>
            </mc:AlternateContent>
          </a:graphicData>
        </a:graphic>
      </p:graphicFrame>
      <p:sp>
        <p:nvSpPr>
          <p:cNvPr id="901131" name="Oval 11"/>
          <p:cNvSpPr>
            <a:spLocks noChangeArrowheads="1"/>
          </p:cNvSpPr>
          <p:nvPr/>
        </p:nvSpPr>
        <p:spPr bwMode="auto">
          <a:xfrm>
            <a:off x="8025899" y="4800600"/>
            <a:ext cx="1929897"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01132" name="Line 12"/>
          <p:cNvSpPr>
            <a:spLocks noChangeShapeType="1"/>
          </p:cNvSpPr>
          <p:nvPr/>
        </p:nvSpPr>
        <p:spPr bwMode="auto">
          <a:xfrm flipH="1">
            <a:off x="7619604" y="5562600"/>
            <a:ext cx="1320456"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01133" name="Line 13"/>
          <p:cNvSpPr>
            <a:spLocks noChangeShapeType="1"/>
          </p:cNvSpPr>
          <p:nvPr/>
        </p:nvSpPr>
        <p:spPr bwMode="auto">
          <a:xfrm>
            <a:off x="9143207" y="5562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01134" name="Line 14"/>
          <p:cNvSpPr>
            <a:spLocks noChangeShapeType="1"/>
          </p:cNvSpPr>
          <p:nvPr/>
        </p:nvSpPr>
        <p:spPr bwMode="auto">
          <a:xfrm>
            <a:off x="9346354" y="5562600"/>
            <a:ext cx="1320456"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01135" name="Line 15"/>
          <p:cNvSpPr>
            <a:spLocks noChangeShapeType="1"/>
          </p:cNvSpPr>
          <p:nvPr/>
        </p:nvSpPr>
        <p:spPr bwMode="auto">
          <a:xfrm flipH="1">
            <a:off x="8940060" y="4419600"/>
            <a:ext cx="304721"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01136" name="Text Box 16"/>
          <p:cNvSpPr txBox="1">
            <a:spLocks noChangeArrowheads="1"/>
          </p:cNvSpPr>
          <p:nvPr/>
        </p:nvSpPr>
        <p:spPr bwMode="auto">
          <a:xfrm>
            <a:off x="9244780" y="4267202"/>
            <a:ext cx="81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D</a:t>
            </a:r>
            <a:r>
              <a:rPr lang="en-US" altLang="en-US" sz="2000" baseline="-25000" dirty="0"/>
              <a:t>t</a:t>
            </a:r>
          </a:p>
        </p:txBody>
      </p:sp>
    </p:spTree>
    <p:extLst>
      <p:ext uri="{BB962C8B-B14F-4D97-AF65-F5344CB8AC3E}">
        <p14:creationId xmlns:p14="http://schemas.microsoft.com/office/powerpoint/2010/main" val="281586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lstStyle/>
          <a:p>
            <a:r>
              <a:rPr lang="en-US" altLang="en-US" dirty="0"/>
              <a:t>Hunt’s </a:t>
            </a:r>
            <a:r>
              <a:rPr lang="en-US" altLang="en-US" dirty="0" smtClean="0"/>
              <a:t>Algorithm</a:t>
            </a:r>
            <a:endParaRPr lang="en-US" altLang="en-US" dirty="0"/>
          </a:p>
        </p:txBody>
      </p:sp>
      <p:sp>
        <p:nvSpPr>
          <p:cNvPr id="900099" name="Rectangle 3"/>
          <p:cNvSpPr>
            <a:spLocks noChangeArrowheads="1"/>
          </p:cNvSpPr>
          <p:nvPr/>
        </p:nvSpPr>
        <p:spPr bwMode="auto">
          <a:xfrm>
            <a:off x="1389217" y="2141278"/>
            <a:ext cx="768151" cy="414338"/>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a:t>Don’t </a:t>
            </a:r>
          </a:p>
          <a:p>
            <a:pPr algn="ctr"/>
            <a:r>
              <a:rPr lang="en-US" altLang="en-US" sz="1400" dirty="0"/>
              <a:t>Cheat</a:t>
            </a:r>
            <a:endParaRPr lang="en-US" altLang="en-US" dirty="0"/>
          </a:p>
        </p:txBody>
      </p:sp>
      <p:grpSp>
        <p:nvGrpSpPr>
          <p:cNvPr id="900100" name="Group 4"/>
          <p:cNvGrpSpPr>
            <a:grpSpLocks/>
          </p:cNvGrpSpPr>
          <p:nvPr/>
        </p:nvGrpSpPr>
        <p:grpSpPr bwMode="auto">
          <a:xfrm>
            <a:off x="2237556" y="1815048"/>
            <a:ext cx="2890614" cy="1262063"/>
            <a:chOff x="624" y="720"/>
            <a:chExt cx="1366" cy="795"/>
          </a:xfrm>
        </p:grpSpPr>
        <p:grpSp>
          <p:nvGrpSpPr>
            <p:cNvPr id="900101" name="Group 5"/>
            <p:cNvGrpSpPr>
              <a:grpSpLocks/>
            </p:cNvGrpSpPr>
            <p:nvPr/>
          </p:nvGrpSpPr>
          <p:grpSpPr bwMode="auto">
            <a:xfrm>
              <a:off x="864" y="720"/>
              <a:ext cx="1126" cy="795"/>
              <a:chOff x="480" y="2640"/>
              <a:chExt cx="1126" cy="795"/>
            </a:xfrm>
          </p:grpSpPr>
          <p:sp>
            <p:nvSpPr>
              <p:cNvPr id="900102" name="Oval 6"/>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rgbClr val="0033CC"/>
                    </a:solidFill>
                  </a:rPr>
                  <a:t>Refund</a:t>
                </a:r>
                <a:endParaRPr lang="en-US" altLang="en-US" sz="1200" dirty="0"/>
              </a:p>
            </p:txBody>
          </p:sp>
          <p:sp>
            <p:nvSpPr>
              <p:cNvPr id="900103" name="Line 7"/>
              <p:cNvSpPr>
                <a:spLocks noChangeShapeType="1"/>
              </p:cNvSpPr>
              <p:nvPr/>
            </p:nvSpPr>
            <p:spPr bwMode="auto">
              <a:xfrm flipH="1">
                <a:off x="661" y="2912"/>
                <a:ext cx="364" cy="224"/>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900104" name="Line 8"/>
              <p:cNvSpPr>
                <a:spLocks noChangeShapeType="1"/>
              </p:cNvSpPr>
              <p:nvPr/>
            </p:nvSpPr>
            <p:spPr bwMode="auto">
              <a:xfrm>
                <a:off x="1025" y="2912"/>
                <a:ext cx="363" cy="224"/>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900105" name="Rectangle 9"/>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a:t>Don’t </a:t>
                </a:r>
              </a:p>
              <a:p>
                <a:pPr algn="ctr"/>
                <a:r>
                  <a:rPr lang="en-US" altLang="en-US" sz="1400" dirty="0"/>
                  <a:t>Cheat</a:t>
                </a:r>
              </a:p>
            </p:txBody>
          </p:sp>
          <p:sp>
            <p:nvSpPr>
              <p:cNvPr id="900106" name="Rectangle 10"/>
              <p:cNvSpPr>
                <a:spLocks noChangeArrowheads="1"/>
              </p:cNvSpPr>
              <p:nvPr/>
            </p:nvSpPr>
            <p:spPr bwMode="auto">
              <a:xfrm>
                <a:off x="1243" y="3136"/>
                <a:ext cx="363" cy="261"/>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a:t>Don’t </a:t>
                </a:r>
              </a:p>
              <a:p>
                <a:pPr algn="ctr"/>
                <a:r>
                  <a:rPr lang="en-US" altLang="en-US" sz="1400" dirty="0"/>
                  <a:t>Cheat</a:t>
                </a:r>
                <a:endParaRPr lang="en-US" altLang="en-US" dirty="0"/>
              </a:p>
            </p:txBody>
          </p:sp>
          <p:sp>
            <p:nvSpPr>
              <p:cNvPr id="900107" name="Text Box 11"/>
              <p:cNvSpPr txBox="1">
                <a:spLocks noChangeArrowheads="1"/>
              </p:cNvSpPr>
              <p:nvPr/>
            </p:nvSpPr>
            <p:spPr bwMode="auto">
              <a:xfrm>
                <a:off x="626" y="2869"/>
                <a:ext cx="19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400" dirty="0">
                    <a:solidFill>
                      <a:srgbClr val="0066FF"/>
                    </a:solidFill>
                  </a:rPr>
                  <a:t>Yes</a:t>
                </a:r>
                <a:endParaRPr lang="en-US" altLang="en-US" sz="1400" dirty="0"/>
              </a:p>
            </p:txBody>
          </p:sp>
          <p:sp>
            <p:nvSpPr>
              <p:cNvPr id="900108" name="Text Box 12"/>
              <p:cNvSpPr txBox="1">
                <a:spLocks noChangeArrowheads="1"/>
              </p:cNvSpPr>
              <p:nvPr/>
            </p:nvSpPr>
            <p:spPr bwMode="auto">
              <a:xfrm>
                <a:off x="1298" y="2869"/>
                <a:ext cx="187"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400" dirty="0">
                    <a:solidFill>
                      <a:srgbClr val="0066FF"/>
                    </a:solidFill>
                  </a:rPr>
                  <a:t>No</a:t>
                </a:r>
                <a:endParaRPr lang="en-US" altLang="en-US" dirty="0"/>
              </a:p>
            </p:txBody>
          </p:sp>
        </p:grpSp>
        <p:sp>
          <p:nvSpPr>
            <p:cNvPr id="900109" name="Line 13"/>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grpSp>
      <p:grpSp>
        <p:nvGrpSpPr>
          <p:cNvPr id="900110" name="Group 14"/>
          <p:cNvGrpSpPr>
            <a:grpSpLocks/>
          </p:cNvGrpSpPr>
          <p:nvPr/>
        </p:nvGrpSpPr>
        <p:grpSpPr bwMode="auto">
          <a:xfrm>
            <a:off x="3840738" y="3259138"/>
            <a:ext cx="4206837" cy="3294063"/>
            <a:chOff x="1536" y="1920"/>
            <a:chExt cx="1988" cy="2075"/>
          </a:xfrm>
        </p:grpSpPr>
        <p:grpSp>
          <p:nvGrpSpPr>
            <p:cNvPr id="900111" name="Group 15"/>
            <p:cNvGrpSpPr>
              <a:grpSpLocks/>
            </p:cNvGrpSpPr>
            <p:nvPr/>
          </p:nvGrpSpPr>
          <p:grpSpPr bwMode="auto">
            <a:xfrm>
              <a:off x="1824" y="1920"/>
              <a:ext cx="1700" cy="2075"/>
              <a:chOff x="3840" y="1824"/>
              <a:chExt cx="1700" cy="2075"/>
            </a:xfrm>
          </p:grpSpPr>
          <p:sp>
            <p:nvSpPr>
              <p:cNvPr id="900112" name="Oval 16"/>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Refund</a:t>
                </a:r>
                <a:endParaRPr lang="en-US" altLang="en-US" sz="1400" dirty="0"/>
              </a:p>
            </p:txBody>
          </p:sp>
          <p:sp>
            <p:nvSpPr>
              <p:cNvPr id="900113" name="Line 17"/>
              <p:cNvSpPr>
                <a:spLocks noChangeShapeType="1"/>
              </p:cNvSpPr>
              <p:nvPr/>
            </p:nvSpPr>
            <p:spPr bwMode="auto">
              <a:xfrm flipH="1">
                <a:off x="4166" y="2107"/>
                <a:ext cx="364"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900114" name="Line 18"/>
              <p:cNvSpPr>
                <a:spLocks noChangeShapeType="1"/>
              </p:cNvSpPr>
              <p:nvPr/>
            </p:nvSpPr>
            <p:spPr bwMode="auto">
              <a:xfrm>
                <a:off x="4530" y="2107"/>
                <a:ext cx="363"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900115" name="Rectangle 19"/>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a:t>Don’t </a:t>
                </a:r>
              </a:p>
              <a:p>
                <a:pPr algn="ctr"/>
                <a:r>
                  <a:rPr lang="en-US" altLang="en-US" sz="1400" dirty="0"/>
                  <a:t>Cheat</a:t>
                </a:r>
                <a:endParaRPr lang="en-US" altLang="en-US" dirty="0"/>
              </a:p>
            </p:txBody>
          </p:sp>
          <p:sp>
            <p:nvSpPr>
              <p:cNvPr id="900116" name="Text Box 20"/>
              <p:cNvSpPr txBox="1">
                <a:spLocks noChangeArrowheads="1"/>
              </p:cNvSpPr>
              <p:nvPr/>
            </p:nvSpPr>
            <p:spPr bwMode="auto">
              <a:xfrm>
                <a:off x="4130" y="2062"/>
                <a:ext cx="19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400" dirty="0"/>
                  <a:t>Yes</a:t>
                </a:r>
                <a:endParaRPr lang="en-US" altLang="en-US" dirty="0"/>
              </a:p>
            </p:txBody>
          </p:sp>
          <p:sp>
            <p:nvSpPr>
              <p:cNvPr id="900117" name="Text Box 21"/>
              <p:cNvSpPr txBox="1">
                <a:spLocks noChangeArrowheads="1"/>
              </p:cNvSpPr>
              <p:nvPr/>
            </p:nvSpPr>
            <p:spPr bwMode="auto">
              <a:xfrm>
                <a:off x="4803" y="2062"/>
                <a:ext cx="187"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400" dirty="0"/>
                  <a:t>No</a:t>
                </a:r>
                <a:endParaRPr lang="en-US" altLang="en-US" dirty="0"/>
              </a:p>
            </p:txBody>
          </p:sp>
          <p:sp>
            <p:nvSpPr>
              <p:cNvPr id="900118" name="Oval 22"/>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Marital</a:t>
                </a:r>
              </a:p>
              <a:p>
                <a:pPr algn="ctr"/>
                <a:r>
                  <a:rPr lang="en-US" altLang="en-US" sz="1200" dirty="0"/>
                  <a:t>Status</a:t>
                </a:r>
                <a:endParaRPr lang="en-US" altLang="en-US" sz="1400" dirty="0"/>
              </a:p>
            </p:txBody>
          </p:sp>
          <p:sp>
            <p:nvSpPr>
              <p:cNvPr id="900119" name="Line 23"/>
              <p:cNvSpPr>
                <a:spLocks noChangeShapeType="1"/>
              </p:cNvSpPr>
              <p:nvPr/>
            </p:nvSpPr>
            <p:spPr bwMode="auto">
              <a:xfrm flipH="1">
                <a:off x="4464" y="2704"/>
                <a:ext cx="46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900120" name="Line 24"/>
              <p:cNvSpPr>
                <a:spLocks noChangeShapeType="1"/>
              </p:cNvSpPr>
              <p:nvPr/>
            </p:nvSpPr>
            <p:spPr bwMode="auto">
              <a:xfrm>
                <a:off x="4929" y="2704"/>
                <a:ext cx="400" cy="2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900121" name="Rectangle 25"/>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a:t>Don’t </a:t>
                </a:r>
              </a:p>
              <a:p>
                <a:pPr algn="ctr"/>
                <a:r>
                  <a:rPr lang="en-US" altLang="en-US" sz="1400" dirty="0"/>
                  <a:t>Cheat</a:t>
                </a:r>
                <a:endParaRPr lang="en-US" altLang="en-US" dirty="0"/>
              </a:p>
            </p:txBody>
          </p:sp>
          <p:sp>
            <p:nvSpPr>
              <p:cNvPr id="900122" name="Rectangle 26"/>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Cheat</a:t>
                </a:r>
                <a:endParaRPr lang="en-US" altLang="en-US" dirty="0"/>
              </a:p>
            </p:txBody>
          </p:sp>
          <p:sp>
            <p:nvSpPr>
              <p:cNvPr id="900123" name="Text Box 27"/>
              <p:cNvSpPr txBox="1">
                <a:spLocks noChangeArrowheads="1"/>
              </p:cNvSpPr>
              <p:nvPr/>
            </p:nvSpPr>
            <p:spPr bwMode="auto">
              <a:xfrm>
                <a:off x="4195" y="2649"/>
                <a:ext cx="32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100" dirty="0"/>
                  <a:t>Single,</a:t>
                </a:r>
              </a:p>
              <a:p>
                <a:pPr algn="ctr"/>
                <a:r>
                  <a:rPr lang="en-US" altLang="en-US" sz="1100" dirty="0"/>
                  <a:t>Divorced</a:t>
                </a:r>
              </a:p>
            </p:txBody>
          </p:sp>
          <p:sp>
            <p:nvSpPr>
              <p:cNvPr id="900124" name="Text Box 28"/>
              <p:cNvSpPr txBox="1">
                <a:spLocks noChangeArrowheads="1"/>
              </p:cNvSpPr>
              <p:nvPr/>
            </p:nvSpPr>
            <p:spPr bwMode="auto">
              <a:xfrm>
                <a:off x="5235" y="2703"/>
                <a:ext cx="305"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100" dirty="0"/>
                  <a:t>Married</a:t>
                </a:r>
                <a:endParaRPr lang="en-US" altLang="en-US" sz="1400" dirty="0"/>
              </a:p>
            </p:txBody>
          </p:sp>
          <p:sp>
            <p:nvSpPr>
              <p:cNvPr id="900125" name="Oval 29"/>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rgbClr val="0033CC"/>
                    </a:solidFill>
                  </a:rPr>
                  <a:t>Taxable</a:t>
                </a:r>
              </a:p>
              <a:p>
                <a:pPr algn="ctr"/>
                <a:r>
                  <a:rPr lang="en-US" altLang="en-US" sz="1200" dirty="0">
                    <a:solidFill>
                      <a:srgbClr val="0033CC"/>
                    </a:solidFill>
                  </a:rPr>
                  <a:t>Income</a:t>
                </a:r>
                <a:endParaRPr lang="en-US" altLang="en-US" dirty="0"/>
              </a:p>
            </p:txBody>
          </p:sp>
          <p:sp>
            <p:nvSpPr>
              <p:cNvPr id="900126" name="Rectangle 30"/>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a:t>Don’t </a:t>
                </a:r>
              </a:p>
              <a:p>
                <a:pPr algn="ctr"/>
                <a:r>
                  <a:rPr lang="en-US" altLang="en-US" sz="1400" dirty="0"/>
                  <a:t>Cheat</a:t>
                </a:r>
                <a:endParaRPr lang="en-US" altLang="en-US" dirty="0"/>
              </a:p>
            </p:txBody>
          </p:sp>
          <p:sp>
            <p:nvSpPr>
              <p:cNvPr id="900127" name="Line 31"/>
              <p:cNvSpPr>
                <a:spLocks noChangeShapeType="1"/>
              </p:cNvSpPr>
              <p:nvPr/>
            </p:nvSpPr>
            <p:spPr bwMode="auto">
              <a:xfrm flipH="1">
                <a:off x="4032" y="3360"/>
                <a:ext cx="432" cy="24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900128" name="Line 32"/>
              <p:cNvSpPr>
                <a:spLocks noChangeShapeType="1"/>
              </p:cNvSpPr>
              <p:nvPr/>
            </p:nvSpPr>
            <p:spPr bwMode="auto">
              <a:xfrm>
                <a:off x="4464" y="3360"/>
                <a:ext cx="432" cy="24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900129" name="Text Box 33"/>
              <p:cNvSpPr txBox="1">
                <a:spLocks noChangeArrowheads="1"/>
              </p:cNvSpPr>
              <p:nvPr/>
            </p:nvSpPr>
            <p:spPr bwMode="auto">
              <a:xfrm>
                <a:off x="3910" y="3360"/>
                <a:ext cx="2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400" dirty="0">
                    <a:solidFill>
                      <a:srgbClr val="0066FF"/>
                    </a:solidFill>
                  </a:rPr>
                  <a:t>&lt; 80K</a:t>
                </a:r>
                <a:endParaRPr lang="en-US" altLang="en-US" sz="1400" dirty="0"/>
              </a:p>
            </p:txBody>
          </p:sp>
          <p:sp>
            <p:nvSpPr>
              <p:cNvPr id="900130" name="Text Box 34"/>
              <p:cNvSpPr txBox="1">
                <a:spLocks noChangeArrowheads="1"/>
              </p:cNvSpPr>
              <p:nvPr/>
            </p:nvSpPr>
            <p:spPr bwMode="auto">
              <a:xfrm>
                <a:off x="4784" y="3360"/>
                <a:ext cx="321"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400" dirty="0">
                    <a:solidFill>
                      <a:srgbClr val="0066FF"/>
                    </a:solidFill>
                  </a:rPr>
                  <a:t>&gt;= 80K</a:t>
                </a:r>
              </a:p>
            </p:txBody>
          </p:sp>
        </p:grpSp>
        <p:sp>
          <p:nvSpPr>
            <p:cNvPr id="900131" name="Line 35"/>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grpSp>
      <p:grpSp>
        <p:nvGrpSpPr>
          <p:cNvPr id="900132" name="Group 36"/>
          <p:cNvGrpSpPr>
            <a:grpSpLocks/>
          </p:cNvGrpSpPr>
          <p:nvPr/>
        </p:nvGrpSpPr>
        <p:grpSpPr bwMode="auto">
          <a:xfrm>
            <a:off x="387238" y="3013074"/>
            <a:ext cx="3375203" cy="2608262"/>
            <a:chOff x="48" y="1765"/>
            <a:chExt cx="1595" cy="1643"/>
          </a:xfrm>
        </p:grpSpPr>
        <p:grpSp>
          <p:nvGrpSpPr>
            <p:cNvPr id="900133" name="Group 37"/>
            <p:cNvGrpSpPr>
              <a:grpSpLocks/>
            </p:cNvGrpSpPr>
            <p:nvPr/>
          </p:nvGrpSpPr>
          <p:grpSpPr bwMode="auto">
            <a:xfrm>
              <a:off x="48" y="1968"/>
              <a:ext cx="1595" cy="1440"/>
              <a:chOff x="2016" y="1824"/>
              <a:chExt cx="1595" cy="1440"/>
            </a:xfrm>
          </p:grpSpPr>
          <p:grpSp>
            <p:nvGrpSpPr>
              <p:cNvPr id="900134" name="Group 38"/>
              <p:cNvGrpSpPr>
                <a:grpSpLocks/>
              </p:cNvGrpSpPr>
              <p:nvPr/>
            </p:nvGrpSpPr>
            <p:grpSpPr bwMode="auto">
              <a:xfrm>
                <a:off x="2016" y="1824"/>
                <a:ext cx="1527" cy="1440"/>
                <a:chOff x="2016" y="1968"/>
                <a:chExt cx="1527" cy="1440"/>
              </a:xfrm>
            </p:grpSpPr>
            <p:sp>
              <p:nvSpPr>
                <p:cNvPr id="900135" name="Oval 39"/>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Refund</a:t>
                  </a:r>
                  <a:endParaRPr lang="en-US" altLang="en-US" sz="1400" dirty="0"/>
                </a:p>
              </p:txBody>
            </p:sp>
            <p:sp>
              <p:nvSpPr>
                <p:cNvPr id="900136" name="Line 40"/>
                <p:cNvSpPr>
                  <a:spLocks noChangeShapeType="1"/>
                </p:cNvSpPr>
                <p:nvPr/>
              </p:nvSpPr>
              <p:spPr bwMode="auto">
                <a:xfrm flipH="1">
                  <a:off x="2198" y="2251"/>
                  <a:ext cx="364"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900137" name="Line 41"/>
                <p:cNvSpPr>
                  <a:spLocks noChangeShapeType="1"/>
                </p:cNvSpPr>
                <p:nvPr/>
              </p:nvSpPr>
              <p:spPr bwMode="auto">
                <a:xfrm>
                  <a:off x="2562" y="2251"/>
                  <a:ext cx="363"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900138" name="Rectangle 42"/>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a:t>Don’t </a:t>
                  </a:r>
                </a:p>
                <a:p>
                  <a:pPr algn="ctr"/>
                  <a:r>
                    <a:rPr lang="en-US" altLang="en-US" sz="1400" dirty="0"/>
                    <a:t>Cheat</a:t>
                  </a:r>
                  <a:endParaRPr lang="en-US" altLang="en-US" dirty="0"/>
                </a:p>
              </p:txBody>
            </p:sp>
            <p:sp>
              <p:nvSpPr>
                <p:cNvPr id="900139" name="Text Box 43"/>
                <p:cNvSpPr txBox="1">
                  <a:spLocks noChangeArrowheads="1"/>
                </p:cNvSpPr>
                <p:nvPr/>
              </p:nvSpPr>
              <p:spPr bwMode="auto">
                <a:xfrm>
                  <a:off x="2162" y="2206"/>
                  <a:ext cx="19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400" dirty="0"/>
                    <a:t>Yes</a:t>
                  </a:r>
                  <a:endParaRPr lang="en-US" altLang="en-US" dirty="0"/>
                </a:p>
              </p:txBody>
            </p:sp>
            <p:sp>
              <p:nvSpPr>
                <p:cNvPr id="900140" name="Text Box 44"/>
                <p:cNvSpPr txBox="1">
                  <a:spLocks noChangeArrowheads="1"/>
                </p:cNvSpPr>
                <p:nvPr/>
              </p:nvSpPr>
              <p:spPr bwMode="auto">
                <a:xfrm>
                  <a:off x="2835" y="2206"/>
                  <a:ext cx="187"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400" dirty="0"/>
                    <a:t>No</a:t>
                  </a:r>
                  <a:endParaRPr lang="en-US" altLang="en-US" dirty="0"/>
                </a:p>
              </p:txBody>
            </p:sp>
            <p:sp>
              <p:nvSpPr>
                <p:cNvPr id="900141" name="Oval 45"/>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rgbClr val="0033CC"/>
                      </a:solidFill>
                    </a:rPr>
                    <a:t>Marital</a:t>
                  </a:r>
                </a:p>
                <a:p>
                  <a:pPr algn="ctr"/>
                  <a:r>
                    <a:rPr lang="en-US" altLang="en-US" sz="1200" dirty="0">
                      <a:solidFill>
                        <a:srgbClr val="0033CC"/>
                      </a:solidFill>
                    </a:rPr>
                    <a:t>Status</a:t>
                  </a:r>
                  <a:endParaRPr lang="en-US" altLang="en-US" sz="1400" dirty="0"/>
                </a:p>
              </p:txBody>
            </p:sp>
            <p:sp>
              <p:nvSpPr>
                <p:cNvPr id="900142" name="Line 46"/>
                <p:cNvSpPr>
                  <a:spLocks noChangeShapeType="1"/>
                </p:cNvSpPr>
                <p:nvPr/>
              </p:nvSpPr>
              <p:spPr bwMode="auto">
                <a:xfrm flipH="1">
                  <a:off x="2525" y="2848"/>
                  <a:ext cx="436" cy="261"/>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900143" name="Line 47"/>
                <p:cNvSpPr>
                  <a:spLocks noChangeShapeType="1"/>
                </p:cNvSpPr>
                <p:nvPr/>
              </p:nvSpPr>
              <p:spPr bwMode="auto">
                <a:xfrm>
                  <a:off x="2961" y="2848"/>
                  <a:ext cx="400" cy="261"/>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900144" name="Rectangle 48"/>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a:t>Don’t </a:t>
                  </a:r>
                </a:p>
                <a:p>
                  <a:pPr algn="ctr"/>
                  <a:r>
                    <a:rPr lang="en-US" altLang="en-US" sz="1400" dirty="0"/>
                    <a:t>Cheat</a:t>
                  </a:r>
                  <a:endParaRPr lang="en-US" altLang="en-US" dirty="0"/>
                </a:p>
              </p:txBody>
            </p:sp>
            <p:sp>
              <p:nvSpPr>
                <p:cNvPr id="900145" name="Rectangle 49"/>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Cheat</a:t>
                  </a:r>
                  <a:endParaRPr lang="en-US" altLang="en-US" dirty="0"/>
                </a:p>
              </p:txBody>
            </p:sp>
            <p:sp>
              <p:nvSpPr>
                <p:cNvPr id="900146" name="Text Box 50"/>
                <p:cNvSpPr txBox="1">
                  <a:spLocks noChangeArrowheads="1"/>
                </p:cNvSpPr>
                <p:nvPr/>
              </p:nvSpPr>
              <p:spPr bwMode="auto">
                <a:xfrm>
                  <a:off x="2195" y="2763"/>
                  <a:ext cx="39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400" dirty="0">
                      <a:solidFill>
                        <a:srgbClr val="0066FF"/>
                      </a:solidFill>
                    </a:rPr>
                    <a:t>Single,</a:t>
                  </a:r>
                </a:p>
                <a:p>
                  <a:pPr algn="ctr"/>
                  <a:r>
                    <a:rPr lang="en-US" altLang="en-US" sz="1400" dirty="0">
                      <a:solidFill>
                        <a:srgbClr val="0066FF"/>
                      </a:solidFill>
                    </a:rPr>
                    <a:t>Divorced</a:t>
                  </a:r>
                  <a:endParaRPr lang="en-US" altLang="en-US" sz="1400" dirty="0"/>
                </a:p>
              </p:txBody>
            </p:sp>
          </p:grpSp>
          <p:sp>
            <p:nvSpPr>
              <p:cNvPr id="900147" name="Text Box 51"/>
              <p:cNvSpPr txBox="1">
                <a:spLocks noChangeArrowheads="1"/>
              </p:cNvSpPr>
              <p:nvPr/>
            </p:nvSpPr>
            <p:spPr bwMode="auto">
              <a:xfrm>
                <a:off x="3247" y="2688"/>
                <a:ext cx="364"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400" dirty="0">
                    <a:solidFill>
                      <a:srgbClr val="0066FF"/>
                    </a:solidFill>
                  </a:rPr>
                  <a:t>Married</a:t>
                </a:r>
              </a:p>
            </p:txBody>
          </p:sp>
        </p:grpSp>
        <p:sp>
          <p:nvSpPr>
            <p:cNvPr id="900148" name="Line 52"/>
            <p:cNvSpPr>
              <a:spLocks noChangeShapeType="1"/>
            </p:cNvSpPr>
            <p:nvPr/>
          </p:nvSpPr>
          <p:spPr bwMode="auto">
            <a:xfrm rot="18935523" flipH="1" flipV="1">
              <a:off x="778" y="1765"/>
              <a:ext cx="336" cy="186"/>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grpSp>
      <p:graphicFrame>
        <p:nvGraphicFramePr>
          <p:cNvPr id="900149" name="Object 53"/>
          <p:cNvGraphicFramePr>
            <a:graphicFrameLocks noChangeAspect="1"/>
          </p:cNvGraphicFramePr>
          <p:nvPr>
            <p:extLst/>
          </p:nvPr>
        </p:nvGraphicFramePr>
        <p:xfrm>
          <a:off x="7313699" y="965360"/>
          <a:ext cx="4079604" cy="3306764"/>
        </p:xfrm>
        <a:graphic>
          <a:graphicData uri="http://schemas.openxmlformats.org/presentationml/2006/ole">
            <mc:AlternateContent xmlns:mc="http://schemas.openxmlformats.org/markup-compatibility/2006">
              <mc:Choice xmlns:v="urn:schemas-microsoft-com:vml" Requires="v">
                <p:oleObj spid="_x0000_s13338" name="Document" r:id="rId4" imgW="5405040" imgH="5781600" progId="Word.Document.8">
                  <p:embed/>
                </p:oleObj>
              </mc:Choice>
              <mc:Fallback>
                <p:oleObj name="Document" r:id="rId4" imgW="5405040" imgH="57816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4274"/>
                      <a:stretch>
                        <a:fillRect/>
                      </a:stretch>
                    </p:blipFill>
                    <p:spPr bwMode="auto">
                      <a:xfrm>
                        <a:off x="7313699" y="965360"/>
                        <a:ext cx="4079604" cy="330676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134440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00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001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00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8" name="Rectangle 6"/>
          <p:cNvSpPr>
            <a:spLocks noGrp="1" noChangeArrowheads="1"/>
          </p:cNvSpPr>
          <p:nvPr>
            <p:ph type="title"/>
          </p:nvPr>
        </p:nvSpPr>
        <p:spPr/>
        <p:txBody>
          <a:bodyPr/>
          <a:lstStyle/>
          <a:p>
            <a:r>
              <a:rPr lang="en-US" altLang="en-US" dirty="0"/>
              <a:t>Tree </a:t>
            </a:r>
            <a:r>
              <a:rPr lang="en-US" altLang="en-US" dirty="0" smtClean="0"/>
              <a:t>Induction</a:t>
            </a:r>
            <a:endParaRPr lang="en-US" altLang="en-US" dirty="0"/>
          </a:p>
        </p:txBody>
      </p:sp>
      <p:sp>
        <p:nvSpPr>
          <p:cNvPr id="812039" name="Rectangle 7"/>
          <p:cNvSpPr>
            <a:spLocks noGrp="1" noChangeArrowheads="1"/>
          </p:cNvSpPr>
          <p:nvPr>
            <p:ph type="body" idx="1"/>
          </p:nvPr>
        </p:nvSpPr>
        <p:spPr/>
        <p:txBody>
          <a:bodyPr>
            <a:normAutofit/>
          </a:bodyPr>
          <a:lstStyle/>
          <a:p>
            <a:r>
              <a:rPr lang="en-US" altLang="en-US" dirty="0">
                <a:solidFill>
                  <a:srgbClr val="F16022"/>
                </a:solidFill>
              </a:rPr>
              <a:t>Greedy strategy</a:t>
            </a:r>
          </a:p>
          <a:p>
            <a:pPr lvl="1"/>
            <a:r>
              <a:rPr lang="en-US" altLang="en-US" sz="2800" dirty="0"/>
              <a:t>Split the records based on an attribute test that optimizes certain criterion</a:t>
            </a:r>
          </a:p>
          <a:p>
            <a:r>
              <a:rPr lang="en-US" altLang="en-US" dirty="0">
                <a:solidFill>
                  <a:srgbClr val="F16022"/>
                </a:solidFill>
              </a:rPr>
              <a:t>Issues</a:t>
            </a:r>
          </a:p>
          <a:p>
            <a:pPr lvl="1"/>
            <a:r>
              <a:rPr lang="en-US" altLang="en-US" sz="2800" dirty="0"/>
              <a:t>Determine how to split the records</a:t>
            </a:r>
          </a:p>
          <a:p>
            <a:pPr lvl="2"/>
            <a:r>
              <a:rPr lang="en-US" altLang="en-US" sz="2800" dirty="0"/>
              <a:t>How to specify the attribute test condition?</a:t>
            </a:r>
          </a:p>
          <a:p>
            <a:pPr lvl="2"/>
            <a:r>
              <a:rPr lang="en-US" altLang="en-US" sz="2800" dirty="0"/>
              <a:t>How to determine the best split?</a:t>
            </a:r>
          </a:p>
          <a:p>
            <a:pPr lvl="2"/>
            <a:r>
              <a:rPr lang="en-US" altLang="en-US" sz="2800" dirty="0"/>
              <a:t>Determine when to stop splitting</a:t>
            </a:r>
          </a:p>
          <a:p>
            <a:pPr lvl="1"/>
            <a:endParaRPr lang="en-US" altLang="en-US" dirty="0"/>
          </a:p>
        </p:txBody>
      </p:sp>
    </p:spTree>
    <p:extLst>
      <p:ext uri="{BB962C8B-B14F-4D97-AF65-F5344CB8AC3E}">
        <p14:creationId xmlns:p14="http://schemas.microsoft.com/office/powerpoint/2010/main" val="2124920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8" name="Rectangle 6"/>
          <p:cNvSpPr>
            <a:spLocks noGrp="1" noChangeArrowheads="1"/>
          </p:cNvSpPr>
          <p:nvPr>
            <p:ph type="title"/>
          </p:nvPr>
        </p:nvSpPr>
        <p:spPr/>
        <p:txBody>
          <a:bodyPr/>
          <a:lstStyle/>
          <a:p>
            <a:r>
              <a:rPr lang="en-US" altLang="en-US" dirty="0"/>
              <a:t>Tree </a:t>
            </a:r>
            <a:r>
              <a:rPr lang="en-US" altLang="en-US" dirty="0" smtClean="0"/>
              <a:t>Induction</a:t>
            </a:r>
            <a:endParaRPr lang="en-US" altLang="en-US" dirty="0"/>
          </a:p>
        </p:txBody>
      </p:sp>
      <p:sp>
        <p:nvSpPr>
          <p:cNvPr id="812039" name="Rectangle 7"/>
          <p:cNvSpPr>
            <a:spLocks noGrp="1" noChangeArrowheads="1"/>
          </p:cNvSpPr>
          <p:nvPr>
            <p:ph type="body" idx="1"/>
          </p:nvPr>
        </p:nvSpPr>
        <p:spPr/>
        <p:txBody>
          <a:bodyPr>
            <a:normAutofit/>
          </a:bodyPr>
          <a:lstStyle/>
          <a:p>
            <a:r>
              <a:rPr lang="en-US" altLang="en-US" dirty="0"/>
              <a:t>Greedy strategy.</a:t>
            </a:r>
          </a:p>
          <a:p>
            <a:pPr lvl="1"/>
            <a:r>
              <a:rPr lang="en-US" altLang="en-US" sz="2800" dirty="0"/>
              <a:t>Split the records based on an attribute test that optimizes certain criterion.</a:t>
            </a:r>
          </a:p>
          <a:p>
            <a:r>
              <a:rPr lang="en-US" altLang="en-US" dirty="0"/>
              <a:t>Issues</a:t>
            </a:r>
          </a:p>
          <a:p>
            <a:pPr lvl="1"/>
            <a:r>
              <a:rPr lang="en-US" altLang="en-US" sz="2800" dirty="0"/>
              <a:t>Determine how to split the records</a:t>
            </a:r>
          </a:p>
          <a:p>
            <a:pPr lvl="2"/>
            <a:r>
              <a:rPr lang="en-US" altLang="en-US" sz="2800" dirty="0">
                <a:solidFill>
                  <a:srgbClr val="FF0000"/>
                </a:solidFill>
              </a:rPr>
              <a:t>How to specify the attribute test condition?</a:t>
            </a:r>
          </a:p>
          <a:p>
            <a:pPr lvl="2"/>
            <a:r>
              <a:rPr lang="en-US" altLang="en-US" sz="2800" dirty="0"/>
              <a:t>How to determine the best split?</a:t>
            </a:r>
          </a:p>
          <a:p>
            <a:pPr lvl="2"/>
            <a:r>
              <a:rPr lang="en-US" altLang="en-US" sz="2800" dirty="0"/>
              <a:t>Determine when to stop splitting</a:t>
            </a:r>
          </a:p>
          <a:p>
            <a:pPr lvl="1"/>
            <a:endParaRPr lang="en-US" altLang="en-US" dirty="0"/>
          </a:p>
        </p:txBody>
      </p:sp>
    </p:spTree>
    <p:extLst>
      <p:ext uri="{BB962C8B-B14F-4D97-AF65-F5344CB8AC3E}">
        <p14:creationId xmlns:p14="http://schemas.microsoft.com/office/powerpoint/2010/main" val="3524875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lstStyle/>
          <a:p>
            <a:r>
              <a:rPr lang="en-US" altLang="en-US" dirty="0"/>
              <a:t>How to </a:t>
            </a:r>
            <a:r>
              <a:rPr lang="en-US" altLang="en-US" dirty="0" smtClean="0"/>
              <a:t>Specify </a:t>
            </a:r>
            <a:r>
              <a:rPr lang="en-US" altLang="en-US" dirty="0"/>
              <a:t>Test </a:t>
            </a:r>
            <a:r>
              <a:rPr lang="en-US" altLang="en-US" dirty="0" smtClean="0"/>
              <a:t>Condition?</a:t>
            </a:r>
            <a:endParaRPr lang="en-US" altLang="en-US" dirty="0"/>
          </a:p>
        </p:txBody>
      </p:sp>
      <p:sp>
        <p:nvSpPr>
          <p:cNvPr id="902147" name="Rectangle 3"/>
          <p:cNvSpPr>
            <a:spLocks noGrp="1" noChangeArrowheads="1"/>
          </p:cNvSpPr>
          <p:nvPr>
            <p:ph type="body" idx="1"/>
          </p:nvPr>
        </p:nvSpPr>
        <p:spPr/>
        <p:txBody>
          <a:bodyPr>
            <a:normAutofit/>
          </a:bodyPr>
          <a:lstStyle/>
          <a:p>
            <a:r>
              <a:rPr lang="en-US" altLang="en-US" dirty="0">
                <a:solidFill>
                  <a:srgbClr val="F16022"/>
                </a:solidFill>
              </a:rPr>
              <a:t>Depends on attribute types</a:t>
            </a:r>
          </a:p>
          <a:p>
            <a:pPr lvl="1"/>
            <a:r>
              <a:rPr lang="en-US" altLang="en-US" sz="2800" dirty="0"/>
              <a:t>Nominal</a:t>
            </a:r>
          </a:p>
          <a:p>
            <a:pPr lvl="1"/>
            <a:r>
              <a:rPr lang="en-US" altLang="en-US" sz="2800" dirty="0"/>
              <a:t>Ordinal</a:t>
            </a:r>
          </a:p>
          <a:p>
            <a:pPr lvl="1"/>
            <a:r>
              <a:rPr lang="en-US" altLang="en-US" sz="2800" dirty="0"/>
              <a:t>Continuous</a:t>
            </a:r>
          </a:p>
          <a:p>
            <a:r>
              <a:rPr lang="en-US" altLang="en-US" dirty="0">
                <a:solidFill>
                  <a:srgbClr val="F16022"/>
                </a:solidFill>
              </a:rPr>
              <a:t>Depends on number of ways to split</a:t>
            </a:r>
          </a:p>
          <a:p>
            <a:pPr lvl="1"/>
            <a:r>
              <a:rPr lang="en-US" altLang="en-US" sz="2800" dirty="0"/>
              <a:t>2-way split</a:t>
            </a:r>
          </a:p>
          <a:p>
            <a:pPr lvl="1"/>
            <a:r>
              <a:rPr lang="en-US" altLang="en-US" sz="2800" dirty="0"/>
              <a:t>Multi-way split</a:t>
            </a:r>
          </a:p>
        </p:txBody>
      </p:sp>
    </p:spTree>
    <p:extLst>
      <p:ext uri="{BB962C8B-B14F-4D97-AF65-F5344CB8AC3E}">
        <p14:creationId xmlns:p14="http://schemas.microsoft.com/office/powerpoint/2010/main" val="796637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normAutofit/>
          </a:bodyPr>
          <a:lstStyle/>
          <a:p>
            <a:r>
              <a:rPr lang="en-US" altLang="en-US" sz="4800" dirty="0"/>
              <a:t>Splitting on Nominal Attributes</a:t>
            </a:r>
          </a:p>
        </p:txBody>
      </p:sp>
      <p:sp>
        <p:nvSpPr>
          <p:cNvPr id="813059" name="Rectangle 3"/>
          <p:cNvSpPr>
            <a:spLocks noGrp="1" noChangeArrowheads="1"/>
          </p:cNvSpPr>
          <p:nvPr>
            <p:ph idx="1"/>
          </p:nvPr>
        </p:nvSpPr>
        <p:spPr/>
        <p:txBody>
          <a:bodyPr/>
          <a:lstStyle/>
          <a:p>
            <a:pPr marL="342900" indent="-342900"/>
            <a:r>
              <a:rPr lang="en-US" altLang="en-US" dirty="0">
                <a:solidFill>
                  <a:srgbClr val="F16022"/>
                </a:solidFill>
              </a:rPr>
              <a:t>Multi-way split: </a:t>
            </a:r>
            <a:r>
              <a:rPr lang="en-US" altLang="en-US" dirty="0"/>
              <a:t>Use as many partitions as distinct values. </a:t>
            </a:r>
          </a:p>
          <a:p>
            <a:pPr marL="342900" indent="-342900"/>
            <a:endParaRPr lang="en-US" altLang="en-US" dirty="0"/>
          </a:p>
          <a:p>
            <a:pPr marL="342900" indent="-342900"/>
            <a:endParaRPr lang="en-US" altLang="en-US" dirty="0" smtClean="0">
              <a:solidFill>
                <a:srgbClr val="FF0000"/>
              </a:solidFill>
            </a:endParaRPr>
          </a:p>
          <a:p>
            <a:pPr marL="342900" indent="-342900"/>
            <a:endParaRPr lang="en-US" altLang="en-US" dirty="0" smtClean="0">
              <a:solidFill>
                <a:srgbClr val="FF0000"/>
              </a:solidFill>
            </a:endParaRPr>
          </a:p>
          <a:p>
            <a:pPr marL="342900" indent="-342900"/>
            <a:r>
              <a:rPr lang="en-US" altLang="en-US" dirty="0" smtClean="0">
                <a:solidFill>
                  <a:srgbClr val="F16022"/>
                </a:solidFill>
              </a:rPr>
              <a:t>Binary </a:t>
            </a:r>
            <a:r>
              <a:rPr lang="en-US" altLang="en-US" dirty="0">
                <a:solidFill>
                  <a:srgbClr val="F16022"/>
                </a:solidFill>
              </a:rPr>
              <a:t>split:  </a:t>
            </a:r>
            <a:r>
              <a:rPr lang="en-US" altLang="en-US" dirty="0"/>
              <a:t>Divides values into two subsets.  </a:t>
            </a:r>
            <a:r>
              <a:rPr lang="en-US" altLang="en-US" dirty="0" smtClean="0"/>
              <a:t>Need </a:t>
            </a:r>
            <a:r>
              <a:rPr lang="en-US" altLang="en-US" dirty="0"/>
              <a:t>to find optimal partitioning.</a:t>
            </a:r>
            <a:endParaRPr lang="en-US" altLang="en-US" sz="3600" dirty="0"/>
          </a:p>
        </p:txBody>
      </p:sp>
      <p:grpSp>
        <p:nvGrpSpPr>
          <p:cNvPr id="813060" name="Group 4"/>
          <p:cNvGrpSpPr>
            <a:grpSpLocks/>
          </p:cNvGrpSpPr>
          <p:nvPr/>
        </p:nvGrpSpPr>
        <p:grpSpPr bwMode="auto">
          <a:xfrm>
            <a:off x="2119601" y="2940050"/>
            <a:ext cx="3076832" cy="946150"/>
            <a:chOff x="1899" y="1680"/>
            <a:chExt cx="1454" cy="596"/>
          </a:xfrm>
        </p:grpSpPr>
        <p:sp>
          <p:nvSpPr>
            <p:cNvPr id="813061"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Car Type</a:t>
              </a:r>
              <a:endParaRPr lang="en-US" altLang="en-US" sz="2400" dirty="0">
                <a:latin typeface="Times New Roman" charset="0"/>
              </a:endParaRPr>
            </a:p>
          </p:txBody>
        </p:sp>
        <p:sp>
          <p:nvSpPr>
            <p:cNvPr id="813062" name="Line 6"/>
            <p:cNvSpPr>
              <a:spLocks noChangeShapeType="1"/>
            </p:cNvSpPr>
            <p:nvPr/>
          </p:nvSpPr>
          <p:spPr bwMode="auto">
            <a:xfrm flipH="1">
              <a:off x="2064"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13063" name="Line 7"/>
            <p:cNvSpPr>
              <a:spLocks noChangeShapeType="1"/>
            </p:cNvSpPr>
            <p:nvPr/>
          </p:nvSpPr>
          <p:spPr bwMode="auto">
            <a:xfrm>
              <a:off x="2640" y="19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13064" name="Line 8"/>
            <p:cNvSpPr>
              <a:spLocks noChangeShapeType="1"/>
            </p:cNvSpPr>
            <p:nvPr/>
          </p:nvSpPr>
          <p:spPr bwMode="auto">
            <a:xfrm>
              <a:off x="2640"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13065" name="Text Box 9"/>
            <p:cNvSpPr txBox="1">
              <a:spLocks noChangeArrowheads="1"/>
            </p:cNvSpPr>
            <p:nvPr/>
          </p:nvSpPr>
          <p:spPr bwMode="auto">
            <a:xfrm>
              <a:off x="1899" y="1871"/>
              <a:ext cx="34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Family</a:t>
              </a:r>
            </a:p>
          </p:txBody>
        </p:sp>
        <p:sp>
          <p:nvSpPr>
            <p:cNvPr id="813066" name="Text Box 10"/>
            <p:cNvSpPr txBox="1">
              <a:spLocks noChangeArrowheads="1"/>
            </p:cNvSpPr>
            <p:nvPr/>
          </p:nvSpPr>
          <p:spPr bwMode="auto">
            <a:xfrm>
              <a:off x="2282" y="2063"/>
              <a:ext cx="339"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Sports</a:t>
              </a:r>
            </a:p>
          </p:txBody>
        </p:sp>
        <p:sp>
          <p:nvSpPr>
            <p:cNvPr id="813067" name="Text Box 11"/>
            <p:cNvSpPr txBox="1">
              <a:spLocks noChangeArrowheads="1"/>
            </p:cNvSpPr>
            <p:nvPr/>
          </p:nvSpPr>
          <p:spPr bwMode="auto">
            <a:xfrm>
              <a:off x="3004" y="1871"/>
              <a:ext cx="349"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Luxury</a:t>
              </a:r>
            </a:p>
          </p:txBody>
        </p:sp>
      </p:grpSp>
      <p:grpSp>
        <p:nvGrpSpPr>
          <p:cNvPr id="813068" name="Group 12"/>
          <p:cNvGrpSpPr>
            <a:grpSpLocks/>
          </p:cNvGrpSpPr>
          <p:nvPr/>
        </p:nvGrpSpPr>
        <p:grpSpPr bwMode="auto">
          <a:xfrm>
            <a:off x="6895113" y="5062044"/>
            <a:ext cx="3277863" cy="914400"/>
            <a:chOff x="3650" y="3216"/>
            <a:chExt cx="1549" cy="576"/>
          </a:xfrm>
        </p:grpSpPr>
        <p:sp>
          <p:nvSpPr>
            <p:cNvPr id="813069"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Car Type</a:t>
              </a:r>
              <a:endParaRPr lang="en-US" altLang="en-US" sz="2400" dirty="0">
                <a:latin typeface="Times New Roman" charset="0"/>
              </a:endParaRPr>
            </a:p>
          </p:txBody>
        </p:sp>
        <p:sp>
          <p:nvSpPr>
            <p:cNvPr id="813070" name="Line 14"/>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13071" name="Line 15"/>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13072" name="Text Box 16"/>
            <p:cNvSpPr txBox="1">
              <a:spLocks noChangeArrowheads="1"/>
            </p:cNvSpPr>
            <p:nvPr/>
          </p:nvSpPr>
          <p:spPr bwMode="auto">
            <a:xfrm>
              <a:off x="3650" y="3359"/>
              <a:ext cx="410"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{Family, </a:t>
              </a:r>
              <a:br>
                <a:rPr lang="en-US" altLang="en-US" sz="1600" dirty="0"/>
              </a:br>
              <a:r>
                <a:rPr lang="en-US" altLang="en-US" sz="1600" dirty="0"/>
                <a:t>Luxury}</a:t>
              </a:r>
            </a:p>
          </p:txBody>
        </p:sp>
        <p:sp>
          <p:nvSpPr>
            <p:cNvPr id="813073" name="Text Box 17"/>
            <p:cNvSpPr txBox="1">
              <a:spLocks noChangeArrowheads="1"/>
            </p:cNvSpPr>
            <p:nvPr/>
          </p:nvSpPr>
          <p:spPr bwMode="auto">
            <a:xfrm>
              <a:off x="4800" y="3455"/>
              <a:ext cx="399"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{Sports}</a:t>
              </a:r>
            </a:p>
          </p:txBody>
        </p:sp>
      </p:grpSp>
      <p:grpSp>
        <p:nvGrpSpPr>
          <p:cNvPr id="813074" name="Group 18"/>
          <p:cNvGrpSpPr>
            <a:grpSpLocks/>
          </p:cNvGrpSpPr>
          <p:nvPr/>
        </p:nvGrpSpPr>
        <p:grpSpPr bwMode="auto">
          <a:xfrm>
            <a:off x="1567673" y="5144337"/>
            <a:ext cx="3686273" cy="914400"/>
            <a:chOff x="768" y="3216"/>
            <a:chExt cx="1742" cy="576"/>
          </a:xfrm>
        </p:grpSpPr>
        <p:sp>
          <p:nvSpPr>
            <p:cNvPr id="813075"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Car Type</a:t>
              </a:r>
              <a:endParaRPr lang="en-US" altLang="en-US" sz="2400" dirty="0">
                <a:latin typeface="Times New Roman" charset="0"/>
              </a:endParaRPr>
            </a:p>
          </p:txBody>
        </p:sp>
        <p:sp>
          <p:nvSpPr>
            <p:cNvPr id="813076" name="Line 20"/>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13077" name="Line 21"/>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13078" name="Text Box 22"/>
            <p:cNvSpPr txBox="1">
              <a:spLocks noChangeArrowheads="1"/>
            </p:cNvSpPr>
            <p:nvPr/>
          </p:nvSpPr>
          <p:spPr bwMode="auto">
            <a:xfrm>
              <a:off x="768" y="3360"/>
              <a:ext cx="59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600" dirty="0"/>
                <a:t>{Sports, Luxury}</a:t>
              </a:r>
            </a:p>
          </p:txBody>
        </p:sp>
        <p:sp>
          <p:nvSpPr>
            <p:cNvPr id="813079" name="Text Box 23"/>
            <p:cNvSpPr txBox="1">
              <a:spLocks noChangeArrowheads="1"/>
            </p:cNvSpPr>
            <p:nvPr/>
          </p:nvSpPr>
          <p:spPr bwMode="auto">
            <a:xfrm>
              <a:off x="2109" y="3455"/>
              <a:ext cx="40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{Family}</a:t>
              </a:r>
            </a:p>
          </p:txBody>
        </p:sp>
      </p:grpSp>
      <p:sp>
        <p:nvSpPr>
          <p:cNvPr id="813080" name="Text Box 24"/>
          <p:cNvSpPr txBox="1">
            <a:spLocks noChangeArrowheads="1"/>
          </p:cNvSpPr>
          <p:nvPr/>
        </p:nvSpPr>
        <p:spPr bwMode="auto">
          <a:xfrm>
            <a:off x="5687035" y="5103169"/>
            <a:ext cx="61266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dirty="0">
                <a:latin typeface="Times New Roman" charset="0"/>
              </a:rPr>
              <a:t>OR</a:t>
            </a:r>
          </a:p>
        </p:txBody>
      </p:sp>
    </p:spTree>
    <p:extLst>
      <p:ext uri="{BB962C8B-B14F-4D97-AF65-F5344CB8AC3E}">
        <p14:creationId xmlns:p14="http://schemas.microsoft.com/office/powerpoint/2010/main" val="502728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Some Applications</a:t>
            </a:r>
            <a:endParaRPr lang="en-US" dirty="0"/>
          </a:p>
        </p:txBody>
      </p:sp>
      <p:sp>
        <p:nvSpPr>
          <p:cNvPr id="2" name="Subtitle 1"/>
          <p:cNvSpPr>
            <a:spLocks noGrp="1"/>
          </p:cNvSpPr>
          <p:nvPr>
            <p:ph type="subTitle" idx="1"/>
          </p:nvPr>
        </p:nvSpPr>
        <p:spPr/>
        <p:txBody>
          <a:bodyPr>
            <a:normAutofit/>
          </a:bodyPr>
          <a:lstStyle/>
          <a:p>
            <a:endParaRPr lang="en-US" sz="2000" dirty="0"/>
          </a:p>
        </p:txBody>
      </p:sp>
    </p:spTree>
    <p:extLst>
      <p:ext uri="{BB962C8B-B14F-4D97-AF65-F5344CB8AC3E}">
        <p14:creationId xmlns:p14="http://schemas.microsoft.com/office/powerpoint/2010/main" val="3736470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35" name="Rectangle 27"/>
          <p:cNvSpPr>
            <a:spLocks noGrp="1" noChangeArrowheads="1"/>
          </p:cNvSpPr>
          <p:nvPr>
            <p:ph type="title"/>
          </p:nvPr>
        </p:nvSpPr>
        <p:spPr/>
        <p:txBody>
          <a:bodyPr>
            <a:normAutofit/>
          </a:bodyPr>
          <a:lstStyle/>
          <a:p>
            <a:r>
              <a:rPr lang="en-US" altLang="en-US" sz="4800" dirty="0"/>
              <a:t>Splitting on Ordinal Attributes</a:t>
            </a:r>
          </a:p>
        </p:txBody>
      </p:sp>
      <p:sp>
        <p:nvSpPr>
          <p:cNvPr id="836638" name="Rectangle 30"/>
          <p:cNvSpPr>
            <a:spLocks noGrp="1" noChangeArrowheads="1"/>
          </p:cNvSpPr>
          <p:nvPr>
            <p:ph idx="1"/>
          </p:nvPr>
        </p:nvSpPr>
        <p:spPr>
          <a:xfrm>
            <a:off x="847695" y="1805637"/>
            <a:ext cx="9717540" cy="4023360"/>
          </a:xfrm>
          <a:noFill/>
          <a:ln/>
        </p:spPr>
        <p:txBody>
          <a:bodyPr>
            <a:normAutofit fontScale="92500" lnSpcReduction="20000"/>
          </a:bodyPr>
          <a:lstStyle/>
          <a:p>
            <a:pPr marL="342900" indent="-342900"/>
            <a:r>
              <a:rPr lang="en-US" altLang="en-US" dirty="0">
                <a:solidFill>
                  <a:srgbClr val="F16022"/>
                </a:solidFill>
              </a:rPr>
              <a:t>Multi-way split: </a:t>
            </a:r>
            <a:r>
              <a:rPr lang="en-US" altLang="en-US" dirty="0"/>
              <a:t>Use as many partitions as distinct values. </a:t>
            </a:r>
          </a:p>
          <a:p>
            <a:pPr marL="342900" indent="-342900"/>
            <a:endParaRPr lang="en-US" altLang="en-US" dirty="0"/>
          </a:p>
          <a:p>
            <a:pPr marL="342900" indent="-342900"/>
            <a:endParaRPr lang="en-US" altLang="en-US" dirty="0"/>
          </a:p>
          <a:p>
            <a:pPr lvl="4"/>
            <a:endParaRPr lang="en-US" altLang="en-US" sz="1200" dirty="0">
              <a:solidFill>
                <a:srgbClr val="FF0000"/>
              </a:solidFill>
            </a:endParaRPr>
          </a:p>
          <a:p>
            <a:pPr marL="342900" indent="-342900"/>
            <a:r>
              <a:rPr lang="en-US" altLang="en-US" dirty="0">
                <a:solidFill>
                  <a:srgbClr val="F16022"/>
                </a:solidFill>
              </a:rPr>
              <a:t>Binary split</a:t>
            </a:r>
            <a:r>
              <a:rPr lang="en-US" altLang="en-US" dirty="0">
                <a:solidFill>
                  <a:srgbClr val="FF0000"/>
                </a:solidFill>
              </a:rPr>
              <a:t>:</a:t>
            </a:r>
            <a:r>
              <a:rPr lang="en-US" altLang="en-US" dirty="0"/>
              <a:t>  Divides values into two </a:t>
            </a:r>
            <a:r>
              <a:rPr lang="en-US" altLang="en-US" dirty="0" smtClean="0"/>
              <a:t>subsets. Need </a:t>
            </a:r>
            <a:r>
              <a:rPr lang="en-US" altLang="en-US" dirty="0"/>
              <a:t>to find optimal partitioning.</a:t>
            </a:r>
          </a:p>
          <a:p>
            <a:pPr marL="342900" indent="-342900"/>
            <a:endParaRPr lang="en-US" altLang="en-US" dirty="0"/>
          </a:p>
          <a:p>
            <a:pPr marL="342900" indent="-342900"/>
            <a:endParaRPr lang="en-US" altLang="en-US" dirty="0"/>
          </a:p>
          <a:p>
            <a:pPr marL="342900" indent="-342900"/>
            <a:endParaRPr lang="en-US" altLang="en-US" dirty="0"/>
          </a:p>
          <a:p>
            <a:pPr marL="342900" indent="-342900"/>
            <a:r>
              <a:rPr lang="en-US" altLang="en-US" dirty="0">
                <a:solidFill>
                  <a:srgbClr val="F16022"/>
                </a:solidFill>
              </a:rPr>
              <a:t>What about this split?</a:t>
            </a:r>
            <a:endParaRPr lang="en-US" altLang="en-US" sz="3600" dirty="0">
              <a:solidFill>
                <a:srgbClr val="F16022"/>
              </a:solidFill>
            </a:endParaRPr>
          </a:p>
        </p:txBody>
      </p:sp>
      <p:grpSp>
        <p:nvGrpSpPr>
          <p:cNvPr id="836634" name="Group 26"/>
          <p:cNvGrpSpPr>
            <a:grpSpLocks/>
          </p:cNvGrpSpPr>
          <p:nvPr/>
        </p:nvGrpSpPr>
        <p:grpSpPr bwMode="auto">
          <a:xfrm>
            <a:off x="1694124" y="2254250"/>
            <a:ext cx="2981607" cy="946150"/>
            <a:chOff x="1920" y="1248"/>
            <a:chExt cx="1409" cy="596"/>
          </a:xfrm>
        </p:grpSpPr>
        <p:sp>
          <p:nvSpPr>
            <p:cNvPr id="836613" name="Oval 5"/>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Size</a:t>
              </a:r>
              <a:endParaRPr lang="en-US" altLang="en-US" sz="2400" dirty="0">
                <a:latin typeface="Times New Roman" charset="0"/>
              </a:endParaRPr>
            </a:p>
          </p:txBody>
        </p:sp>
        <p:sp>
          <p:nvSpPr>
            <p:cNvPr id="836614" name="Line 6"/>
            <p:cNvSpPr>
              <a:spLocks noChangeShapeType="1"/>
            </p:cNvSpPr>
            <p:nvPr/>
          </p:nvSpPr>
          <p:spPr bwMode="auto">
            <a:xfrm flipH="1">
              <a:off x="2064"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6615" name="Line 7"/>
            <p:cNvSpPr>
              <a:spLocks noChangeShapeType="1"/>
            </p:cNvSpPr>
            <p:nvPr/>
          </p:nvSpPr>
          <p:spPr bwMode="auto">
            <a:xfrm>
              <a:off x="264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6616" name="Line 8"/>
            <p:cNvSpPr>
              <a:spLocks noChangeShapeType="1"/>
            </p:cNvSpPr>
            <p:nvPr/>
          </p:nvSpPr>
          <p:spPr bwMode="auto">
            <a:xfrm>
              <a:off x="2640"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6617" name="Text Box 9"/>
            <p:cNvSpPr txBox="1">
              <a:spLocks noChangeArrowheads="1"/>
            </p:cNvSpPr>
            <p:nvPr/>
          </p:nvSpPr>
          <p:spPr bwMode="auto">
            <a:xfrm>
              <a:off x="1920" y="1439"/>
              <a:ext cx="299"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Small</a:t>
              </a:r>
            </a:p>
          </p:txBody>
        </p:sp>
        <p:sp>
          <p:nvSpPr>
            <p:cNvPr id="836618" name="Text Box 10"/>
            <p:cNvSpPr txBox="1">
              <a:spLocks noChangeArrowheads="1"/>
            </p:cNvSpPr>
            <p:nvPr/>
          </p:nvSpPr>
          <p:spPr bwMode="auto">
            <a:xfrm>
              <a:off x="2243" y="1631"/>
              <a:ext cx="419"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Medium</a:t>
              </a:r>
            </a:p>
          </p:txBody>
        </p:sp>
        <p:sp>
          <p:nvSpPr>
            <p:cNvPr id="836619" name="Text Box 11"/>
            <p:cNvSpPr txBox="1">
              <a:spLocks noChangeArrowheads="1"/>
            </p:cNvSpPr>
            <p:nvPr/>
          </p:nvSpPr>
          <p:spPr bwMode="auto">
            <a:xfrm>
              <a:off x="3029" y="1439"/>
              <a:ext cx="30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Large</a:t>
              </a:r>
            </a:p>
          </p:txBody>
        </p:sp>
      </p:grpSp>
      <p:grpSp>
        <p:nvGrpSpPr>
          <p:cNvPr id="836620" name="Group 12"/>
          <p:cNvGrpSpPr>
            <a:grpSpLocks/>
          </p:cNvGrpSpPr>
          <p:nvPr/>
        </p:nvGrpSpPr>
        <p:grpSpPr bwMode="auto">
          <a:xfrm>
            <a:off x="7617486" y="4267200"/>
            <a:ext cx="3328649" cy="914400"/>
            <a:chOff x="3608" y="3216"/>
            <a:chExt cx="1573" cy="576"/>
          </a:xfrm>
        </p:grpSpPr>
        <p:sp>
          <p:nvSpPr>
            <p:cNvPr id="836621"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Size</a:t>
              </a:r>
              <a:endParaRPr lang="en-US" altLang="en-US" sz="2400" dirty="0">
                <a:latin typeface="Times New Roman" charset="0"/>
              </a:endParaRPr>
            </a:p>
          </p:txBody>
        </p:sp>
        <p:sp>
          <p:nvSpPr>
            <p:cNvPr id="836622" name="Line 14"/>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6623" name="Line 15"/>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6624" name="Text Box 16"/>
            <p:cNvSpPr txBox="1">
              <a:spLocks noChangeArrowheads="1"/>
            </p:cNvSpPr>
            <p:nvPr/>
          </p:nvSpPr>
          <p:spPr bwMode="auto">
            <a:xfrm>
              <a:off x="3608" y="3359"/>
              <a:ext cx="496"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{Medium, </a:t>
              </a:r>
              <a:br>
                <a:rPr lang="en-US" altLang="en-US" sz="1600" dirty="0"/>
              </a:br>
              <a:r>
                <a:rPr lang="en-US" altLang="en-US" sz="1600" dirty="0"/>
                <a:t>Large}</a:t>
              </a:r>
            </a:p>
          </p:txBody>
        </p:sp>
        <p:sp>
          <p:nvSpPr>
            <p:cNvPr id="836625" name="Text Box 17"/>
            <p:cNvSpPr txBox="1">
              <a:spLocks noChangeArrowheads="1"/>
            </p:cNvSpPr>
            <p:nvPr/>
          </p:nvSpPr>
          <p:spPr bwMode="auto">
            <a:xfrm>
              <a:off x="4821" y="3455"/>
              <a:ext cx="36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{Small}</a:t>
              </a:r>
            </a:p>
          </p:txBody>
        </p:sp>
      </p:grpSp>
      <p:grpSp>
        <p:nvGrpSpPr>
          <p:cNvPr id="836626" name="Group 18"/>
          <p:cNvGrpSpPr>
            <a:grpSpLocks/>
          </p:cNvGrpSpPr>
          <p:nvPr/>
        </p:nvGrpSpPr>
        <p:grpSpPr bwMode="auto">
          <a:xfrm>
            <a:off x="1017324" y="4267200"/>
            <a:ext cx="3819293" cy="914400"/>
            <a:chOff x="768" y="3216"/>
            <a:chExt cx="1715" cy="576"/>
          </a:xfrm>
        </p:grpSpPr>
        <p:sp>
          <p:nvSpPr>
            <p:cNvPr id="836627"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Size</a:t>
              </a:r>
              <a:endParaRPr lang="en-US" altLang="en-US" sz="2400" dirty="0">
                <a:latin typeface="Times New Roman" charset="0"/>
              </a:endParaRPr>
            </a:p>
          </p:txBody>
        </p:sp>
        <p:sp>
          <p:nvSpPr>
            <p:cNvPr id="836628" name="Line 20"/>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6629" name="Line 21"/>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6630" name="Text Box 22"/>
            <p:cNvSpPr txBox="1">
              <a:spLocks noChangeArrowheads="1"/>
            </p:cNvSpPr>
            <p:nvPr/>
          </p:nvSpPr>
          <p:spPr bwMode="auto">
            <a:xfrm>
              <a:off x="768" y="3360"/>
              <a:ext cx="59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600" dirty="0"/>
                <a:t>{Small, Medium}</a:t>
              </a:r>
            </a:p>
          </p:txBody>
        </p:sp>
        <p:sp>
          <p:nvSpPr>
            <p:cNvPr id="836631" name="Text Box 23"/>
            <p:cNvSpPr txBox="1">
              <a:spLocks noChangeArrowheads="1"/>
            </p:cNvSpPr>
            <p:nvPr/>
          </p:nvSpPr>
          <p:spPr bwMode="auto">
            <a:xfrm>
              <a:off x="2140" y="3455"/>
              <a:ext cx="34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{Large}</a:t>
              </a:r>
            </a:p>
          </p:txBody>
        </p:sp>
      </p:grpSp>
      <p:sp>
        <p:nvSpPr>
          <p:cNvPr id="836632" name="Text Box 24"/>
          <p:cNvSpPr txBox="1">
            <a:spLocks noChangeArrowheads="1"/>
          </p:cNvSpPr>
          <p:nvPr/>
        </p:nvSpPr>
        <p:spPr bwMode="auto">
          <a:xfrm>
            <a:off x="5788609" y="4417369"/>
            <a:ext cx="61266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dirty="0">
                <a:latin typeface="Times New Roman" charset="0"/>
              </a:rPr>
              <a:t>OR</a:t>
            </a:r>
          </a:p>
        </p:txBody>
      </p:sp>
      <p:grpSp>
        <p:nvGrpSpPr>
          <p:cNvPr id="836639" name="Group 31"/>
          <p:cNvGrpSpPr>
            <a:grpSpLocks/>
          </p:cNvGrpSpPr>
          <p:nvPr/>
        </p:nvGrpSpPr>
        <p:grpSpPr bwMode="auto">
          <a:xfrm>
            <a:off x="2590800" y="5562600"/>
            <a:ext cx="3947750" cy="914400"/>
            <a:chOff x="768" y="3216"/>
            <a:chExt cx="1772" cy="576"/>
          </a:xfrm>
        </p:grpSpPr>
        <p:sp>
          <p:nvSpPr>
            <p:cNvPr id="836640" name="Oval 32"/>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Size</a:t>
              </a:r>
              <a:endParaRPr lang="en-US" altLang="en-US" sz="2400" dirty="0">
                <a:latin typeface="Times New Roman" charset="0"/>
              </a:endParaRPr>
            </a:p>
          </p:txBody>
        </p:sp>
        <p:sp>
          <p:nvSpPr>
            <p:cNvPr id="836641" name="Line 33"/>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6642" name="Line 34"/>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36643" name="Text Box 35"/>
            <p:cNvSpPr txBox="1">
              <a:spLocks noChangeArrowheads="1"/>
            </p:cNvSpPr>
            <p:nvPr/>
          </p:nvSpPr>
          <p:spPr bwMode="auto">
            <a:xfrm>
              <a:off x="768" y="3436"/>
              <a:ext cx="59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600" dirty="0"/>
                <a:t>{Small, Large}</a:t>
              </a:r>
            </a:p>
          </p:txBody>
        </p:sp>
        <p:sp>
          <p:nvSpPr>
            <p:cNvPr id="836644" name="Text Box 36"/>
            <p:cNvSpPr txBox="1">
              <a:spLocks noChangeArrowheads="1"/>
            </p:cNvSpPr>
            <p:nvPr/>
          </p:nvSpPr>
          <p:spPr bwMode="auto">
            <a:xfrm>
              <a:off x="2084" y="3455"/>
              <a:ext cx="45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t>{Medium}</a:t>
              </a:r>
            </a:p>
          </p:txBody>
        </p:sp>
      </p:grpSp>
    </p:spTree>
    <p:extLst>
      <p:ext uri="{BB962C8B-B14F-4D97-AF65-F5344CB8AC3E}">
        <p14:creationId xmlns:p14="http://schemas.microsoft.com/office/powerpoint/2010/main" val="856501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4" name="Rectangle 4"/>
          <p:cNvSpPr>
            <a:spLocks noGrp="1" noChangeArrowheads="1"/>
          </p:cNvSpPr>
          <p:nvPr>
            <p:ph type="title"/>
          </p:nvPr>
        </p:nvSpPr>
        <p:spPr/>
        <p:txBody>
          <a:bodyPr>
            <a:normAutofit/>
          </a:bodyPr>
          <a:lstStyle/>
          <a:p>
            <a:r>
              <a:rPr lang="en-US" altLang="en-US" sz="4800" dirty="0"/>
              <a:t>Splitting on Continuous Attributes</a:t>
            </a:r>
          </a:p>
        </p:txBody>
      </p:sp>
      <p:sp>
        <p:nvSpPr>
          <p:cNvPr id="814085" name="Rectangle 5"/>
          <p:cNvSpPr>
            <a:spLocks noGrp="1" noChangeArrowheads="1"/>
          </p:cNvSpPr>
          <p:nvPr>
            <p:ph idx="1"/>
          </p:nvPr>
        </p:nvSpPr>
        <p:spPr/>
        <p:txBody>
          <a:bodyPr>
            <a:noAutofit/>
          </a:bodyPr>
          <a:lstStyle/>
          <a:p>
            <a:r>
              <a:rPr lang="en-US" altLang="en-US" sz="3200" dirty="0">
                <a:solidFill>
                  <a:srgbClr val="2D86C1"/>
                </a:solidFill>
              </a:rPr>
              <a:t>Different ways of handling</a:t>
            </a:r>
          </a:p>
          <a:p>
            <a:pPr lvl="1"/>
            <a:r>
              <a:rPr lang="en-US" altLang="en-US" sz="2800" dirty="0">
                <a:solidFill>
                  <a:srgbClr val="F16022"/>
                </a:solidFill>
              </a:rPr>
              <a:t>Discretization </a:t>
            </a:r>
            <a:r>
              <a:rPr lang="en-US" altLang="en-US" sz="2800" dirty="0"/>
              <a:t>to form an ordinal categorical attribute</a:t>
            </a:r>
          </a:p>
          <a:p>
            <a:pPr lvl="2"/>
            <a:r>
              <a:rPr lang="en-US" altLang="en-US" sz="2800" dirty="0"/>
              <a:t> Static – discretize once at the beginning</a:t>
            </a:r>
          </a:p>
          <a:p>
            <a:pPr lvl="2"/>
            <a:r>
              <a:rPr lang="en-US" altLang="en-US" sz="2800" dirty="0"/>
              <a:t> Dynamic – ranges can be found by equal interval bucketing, 	equal frequency bucketing (percentiles), or clustering.</a:t>
            </a:r>
            <a:endParaRPr lang="en-US" altLang="en-US" sz="2800" dirty="0">
              <a:solidFill>
                <a:srgbClr val="CC3300"/>
              </a:solidFill>
            </a:endParaRPr>
          </a:p>
          <a:p>
            <a:pPr lvl="1"/>
            <a:r>
              <a:rPr lang="en-US" altLang="en-US" sz="2800" dirty="0">
                <a:solidFill>
                  <a:srgbClr val="F16022"/>
                </a:solidFill>
              </a:rPr>
              <a:t>Binary Decision: </a:t>
            </a:r>
            <a:r>
              <a:rPr lang="en-US" altLang="en-US" sz="2800" dirty="0"/>
              <a:t>(A &lt; v) or (A </a:t>
            </a:r>
            <a:r>
              <a:rPr lang="en-US" altLang="en-US" sz="2800" dirty="0">
                <a:sym typeface="Symbol" pitchFamily="18" charset="2"/>
              </a:rPr>
              <a:t> v)</a:t>
            </a:r>
            <a:endParaRPr lang="en-US" altLang="en-US" sz="2800" dirty="0"/>
          </a:p>
          <a:p>
            <a:pPr lvl="2"/>
            <a:r>
              <a:rPr lang="en-US" altLang="en-US" sz="2800" dirty="0"/>
              <a:t> Consider all possible splits and finds the best cut</a:t>
            </a:r>
          </a:p>
          <a:p>
            <a:pPr lvl="2"/>
            <a:r>
              <a:rPr lang="en-US" altLang="en-US" sz="2800" dirty="0"/>
              <a:t> Can be more compute intensive</a:t>
            </a:r>
          </a:p>
        </p:txBody>
      </p:sp>
    </p:spTree>
    <p:extLst>
      <p:ext uri="{BB962C8B-B14F-4D97-AF65-F5344CB8AC3E}">
        <p14:creationId xmlns:p14="http://schemas.microsoft.com/office/powerpoint/2010/main" val="2433506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p:txBody>
          <a:bodyPr>
            <a:normAutofit/>
          </a:bodyPr>
          <a:lstStyle/>
          <a:p>
            <a:r>
              <a:rPr lang="en-US" altLang="en-US" sz="4800" dirty="0"/>
              <a:t>Splitting on Continuous Attributes</a:t>
            </a:r>
          </a:p>
        </p:txBody>
      </p:sp>
      <p:graphicFrame>
        <p:nvGraphicFramePr>
          <p:cNvPr id="903172" name="Object 4"/>
          <p:cNvGraphicFramePr>
            <a:graphicFrameLocks noGrp="1" noChangeAspect="1"/>
          </p:cNvGraphicFramePr>
          <p:nvPr>
            <p:ph idx="1"/>
            <p:extLst/>
          </p:nvPr>
        </p:nvGraphicFramePr>
        <p:xfrm>
          <a:off x="1138238" y="2209800"/>
          <a:ext cx="8539163" cy="3684588"/>
        </p:xfrm>
        <a:graphic>
          <a:graphicData uri="http://schemas.openxmlformats.org/presentationml/2006/ole">
            <mc:AlternateContent xmlns:mc="http://schemas.openxmlformats.org/markup-compatibility/2006">
              <mc:Choice xmlns:v="urn:schemas-microsoft-com:vml" Requires="v">
                <p:oleObj spid="_x0000_s14362" name="Visio" r:id="rId3" imgW="8538667" imgH="3684287" progId="Visio.Drawing.6">
                  <p:embed/>
                </p:oleObj>
              </mc:Choice>
              <mc:Fallback>
                <p:oleObj name="Visio" r:id="rId3" imgW="8538667" imgH="368428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238" y="2209800"/>
                        <a:ext cx="8539163" cy="368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46018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8" name="Rectangle 6"/>
          <p:cNvSpPr>
            <a:spLocks noGrp="1" noChangeArrowheads="1"/>
          </p:cNvSpPr>
          <p:nvPr>
            <p:ph type="title"/>
          </p:nvPr>
        </p:nvSpPr>
        <p:spPr/>
        <p:txBody>
          <a:bodyPr/>
          <a:lstStyle/>
          <a:p>
            <a:r>
              <a:rPr lang="en-US" altLang="en-US" dirty="0"/>
              <a:t>Tree </a:t>
            </a:r>
            <a:r>
              <a:rPr lang="en-US" altLang="en-US" dirty="0" smtClean="0"/>
              <a:t>Induction</a:t>
            </a:r>
            <a:endParaRPr lang="en-US" altLang="en-US" dirty="0"/>
          </a:p>
        </p:txBody>
      </p:sp>
      <p:sp>
        <p:nvSpPr>
          <p:cNvPr id="812039" name="Rectangle 7"/>
          <p:cNvSpPr>
            <a:spLocks noGrp="1" noChangeArrowheads="1"/>
          </p:cNvSpPr>
          <p:nvPr>
            <p:ph type="body" idx="1"/>
          </p:nvPr>
        </p:nvSpPr>
        <p:spPr/>
        <p:txBody>
          <a:bodyPr>
            <a:normAutofit/>
          </a:bodyPr>
          <a:lstStyle/>
          <a:p>
            <a:r>
              <a:rPr lang="en-US" altLang="en-US" dirty="0"/>
              <a:t>Greedy strategy</a:t>
            </a:r>
          </a:p>
          <a:p>
            <a:pPr lvl="1"/>
            <a:r>
              <a:rPr lang="en-US" altLang="en-US" sz="2800" dirty="0"/>
              <a:t>Split the records based on an attribute test that optimizes certain criterion</a:t>
            </a:r>
          </a:p>
          <a:p>
            <a:r>
              <a:rPr lang="en-US" altLang="en-US" dirty="0"/>
              <a:t>Issues</a:t>
            </a:r>
          </a:p>
          <a:p>
            <a:pPr lvl="1"/>
            <a:r>
              <a:rPr lang="en-US" altLang="en-US" sz="2800" dirty="0"/>
              <a:t>Determine how to split the records</a:t>
            </a:r>
          </a:p>
          <a:p>
            <a:pPr lvl="2"/>
            <a:r>
              <a:rPr lang="en-US" altLang="en-US" sz="2800" dirty="0"/>
              <a:t>How to specify the attribute test condition?</a:t>
            </a:r>
          </a:p>
          <a:p>
            <a:pPr lvl="2"/>
            <a:r>
              <a:rPr lang="en-US" altLang="en-US" sz="2800" dirty="0">
                <a:solidFill>
                  <a:srgbClr val="FF0000"/>
                </a:solidFill>
              </a:rPr>
              <a:t>How to determine the best split?</a:t>
            </a:r>
          </a:p>
          <a:p>
            <a:pPr lvl="2"/>
            <a:r>
              <a:rPr lang="en-US" altLang="en-US" sz="2800" dirty="0"/>
              <a:t>Determine when to stop splitting</a:t>
            </a:r>
          </a:p>
          <a:p>
            <a:pPr lvl="1"/>
            <a:endParaRPr lang="en-US" altLang="en-US" sz="1800" dirty="0"/>
          </a:p>
        </p:txBody>
      </p:sp>
    </p:spTree>
    <p:extLst>
      <p:ext uri="{BB962C8B-B14F-4D97-AF65-F5344CB8AC3E}">
        <p14:creationId xmlns:p14="http://schemas.microsoft.com/office/powerpoint/2010/main" val="37541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4" name="Rectangle 6"/>
          <p:cNvSpPr>
            <a:spLocks noGrp="1" noChangeArrowheads="1"/>
          </p:cNvSpPr>
          <p:nvPr>
            <p:ph type="title"/>
          </p:nvPr>
        </p:nvSpPr>
        <p:spPr/>
        <p:txBody>
          <a:bodyPr>
            <a:normAutofit/>
          </a:bodyPr>
          <a:lstStyle/>
          <a:p>
            <a:r>
              <a:rPr lang="en-US" altLang="en-US" sz="4800" dirty="0"/>
              <a:t>How to determine the Best Split</a:t>
            </a:r>
          </a:p>
        </p:txBody>
      </p:sp>
      <p:graphicFrame>
        <p:nvGraphicFramePr>
          <p:cNvPr id="908293" name="Object 5"/>
          <p:cNvGraphicFramePr>
            <a:graphicFrameLocks noGrp="1" noChangeAspect="1"/>
          </p:cNvGraphicFramePr>
          <p:nvPr>
            <p:ph idx="1"/>
            <p:extLst/>
          </p:nvPr>
        </p:nvGraphicFramePr>
        <p:xfrm>
          <a:off x="1114427" y="2819400"/>
          <a:ext cx="9539287" cy="2239962"/>
        </p:xfrm>
        <a:graphic>
          <a:graphicData uri="http://schemas.openxmlformats.org/presentationml/2006/ole">
            <mc:AlternateContent xmlns:mc="http://schemas.openxmlformats.org/markup-compatibility/2006">
              <mc:Choice xmlns:v="urn:schemas-microsoft-com:vml" Requires="v">
                <p:oleObj spid="_x0000_s15386" name="Visio" r:id="rId4" imgW="9538614" imgH="2239584" progId="Visio.Drawing.6">
                  <p:embed/>
                </p:oleObj>
              </mc:Choice>
              <mc:Fallback>
                <p:oleObj name="Visio" r:id="rId4" imgW="9538614" imgH="223958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7" y="2819400"/>
                        <a:ext cx="9539287"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8296" name="Text Box 8"/>
          <p:cNvSpPr txBox="1">
            <a:spLocks noChangeArrowheads="1"/>
          </p:cNvSpPr>
          <p:nvPr/>
        </p:nvSpPr>
        <p:spPr bwMode="auto">
          <a:xfrm>
            <a:off x="1043174" y="2133600"/>
            <a:ext cx="68054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Before Splitting: 10 records of class 0, 10 records of class 1</a:t>
            </a:r>
          </a:p>
        </p:txBody>
      </p:sp>
      <p:sp>
        <p:nvSpPr>
          <p:cNvPr id="908297" name="Text Box 9"/>
          <p:cNvSpPr txBox="1">
            <a:spLocks noChangeArrowheads="1"/>
          </p:cNvSpPr>
          <p:nvPr/>
        </p:nvSpPr>
        <p:spPr bwMode="auto">
          <a:xfrm>
            <a:off x="1043173" y="5691352"/>
            <a:ext cx="68054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solidFill>
                  <a:srgbClr val="F16022"/>
                </a:solidFill>
              </a:rPr>
              <a:t>Which test condition is the best?</a:t>
            </a:r>
          </a:p>
        </p:txBody>
      </p:sp>
    </p:spTree>
    <p:extLst>
      <p:ext uri="{BB962C8B-B14F-4D97-AF65-F5344CB8AC3E}">
        <p14:creationId xmlns:p14="http://schemas.microsoft.com/office/powerpoint/2010/main" val="469597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8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normAutofit/>
          </a:bodyPr>
          <a:lstStyle/>
          <a:p>
            <a:r>
              <a:rPr lang="en-US" altLang="en-US" dirty="0"/>
              <a:t>How to determine the Best Split</a:t>
            </a:r>
          </a:p>
        </p:txBody>
      </p:sp>
      <p:sp>
        <p:nvSpPr>
          <p:cNvPr id="912387" name="Rectangle 3"/>
          <p:cNvSpPr>
            <a:spLocks noGrp="1" noChangeArrowheads="1"/>
          </p:cNvSpPr>
          <p:nvPr>
            <p:ph type="body" idx="1"/>
          </p:nvPr>
        </p:nvSpPr>
        <p:spPr/>
        <p:txBody>
          <a:bodyPr>
            <a:normAutofit/>
          </a:bodyPr>
          <a:lstStyle/>
          <a:p>
            <a:r>
              <a:rPr lang="en-US" altLang="en-US" dirty="0"/>
              <a:t>Greedy approach: </a:t>
            </a:r>
          </a:p>
          <a:p>
            <a:pPr lvl="1"/>
            <a:r>
              <a:rPr lang="en-US" altLang="en-US" sz="2800" dirty="0"/>
              <a:t>Nodes with </a:t>
            </a:r>
            <a:r>
              <a:rPr lang="en-US" altLang="en-US" sz="2800" dirty="0">
                <a:solidFill>
                  <a:srgbClr val="F16022"/>
                </a:solidFill>
              </a:rPr>
              <a:t>homogeneous </a:t>
            </a:r>
            <a:r>
              <a:rPr lang="en-US" altLang="en-US" sz="2800" dirty="0"/>
              <a:t>class distribution are preferred</a:t>
            </a:r>
          </a:p>
          <a:p>
            <a:r>
              <a:rPr lang="en-US" altLang="en-US" dirty="0">
                <a:solidFill>
                  <a:srgbClr val="2D86C1"/>
                </a:solidFill>
              </a:rPr>
              <a:t>Need a measure of node impurity:</a:t>
            </a:r>
          </a:p>
          <a:p>
            <a:pPr lvl="1">
              <a:buFont typeface="Arial" charset="0"/>
              <a:buNone/>
            </a:pPr>
            <a:endParaRPr lang="en-US" altLang="en-US" sz="2800" dirty="0">
              <a:solidFill>
                <a:srgbClr val="2D86C1"/>
              </a:solidFill>
            </a:endParaRPr>
          </a:p>
        </p:txBody>
      </p:sp>
      <p:graphicFrame>
        <p:nvGraphicFramePr>
          <p:cNvPr id="912390" name="Object 6"/>
          <p:cNvGraphicFramePr>
            <a:graphicFrameLocks noGrp="1" noChangeAspect="1"/>
          </p:cNvGraphicFramePr>
          <p:nvPr>
            <p:ph sz="half" idx="4294967295"/>
            <p:extLst/>
          </p:nvPr>
        </p:nvGraphicFramePr>
        <p:xfrm>
          <a:off x="2604862" y="3884779"/>
          <a:ext cx="963588" cy="815975"/>
        </p:xfrm>
        <a:graphic>
          <a:graphicData uri="http://schemas.openxmlformats.org/presentationml/2006/ole">
            <mc:AlternateContent xmlns:mc="http://schemas.openxmlformats.org/markup-compatibility/2006">
              <mc:Choice xmlns:v="urn:schemas-microsoft-com:vml" Requires="v">
                <p:oleObj spid="_x0000_s16434" name="Visio" r:id="rId3" imgW="655371" imgH="585812" progId="Visio.Drawing.6">
                  <p:embed/>
                </p:oleObj>
              </mc:Choice>
              <mc:Fallback>
                <p:oleObj name="Visio" r:id="rId3" imgW="655371" imgH="58581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4862" y="3884779"/>
                        <a:ext cx="963588" cy="815975"/>
                      </a:xfrm>
                      <a:prstGeom prst="rect">
                        <a:avLst/>
                      </a:prstGeom>
                      <a:noFill/>
                      <a:ln>
                        <a:noFill/>
                      </a:ln>
                      <a:effectLst/>
                      <a:extLst/>
                    </p:spPr>
                  </p:pic>
                </p:oleObj>
              </mc:Fallback>
            </mc:AlternateContent>
          </a:graphicData>
        </a:graphic>
      </p:graphicFrame>
      <p:graphicFrame>
        <p:nvGraphicFramePr>
          <p:cNvPr id="912394" name="Object 10"/>
          <p:cNvGraphicFramePr>
            <a:graphicFrameLocks noGrp="1" noChangeAspect="1"/>
          </p:cNvGraphicFramePr>
          <p:nvPr>
            <p:ph sz="half" idx="4294967295"/>
            <p:extLst/>
          </p:nvPr>
        </p:nvGraphicFramePr>
        <p:xfrm>
          <a:off x="7086601" y="3874268"/>
          <a:ext cx="987771" cy="815975"/>
        </p:xfrm>
        <a:graphic>
          <a:graphicData uri="http://schemas.openxmlformats.org/presentationml/2006/ole">
            <mc:AlternateContent xmlns:mc="http://schemas.openxmlformats.org/markup-compatibility/2006">
              <mc:Choice xmlns:v="urn:schemas-microsoft-com:vml" Requires="v">
                <p:oleObj spid="_x0000_s16435" name="Visio" r:id="rId5" imgW="655371" imgH="585812" progId="Visio.Drawing.6">
                  <p:embed/>
                </p:oleObj>
              </mc:Choice>
              <mc:Fallback>
                <p:oleObj name="Visio" r:id="rId5" imgW="655371" imgH="585812"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1" y="3874268"/>
                        <a:ext cx="987771" cy="815975"/>
                      </a:xfrm>
                      <a:prstGeom prst="rect">
                        <a:avLst/>
                      </a:prstGeom>
                      <a:noFill/>
                      <a:ln>
                        <a:noFill/>
                      </a:ln>
                      <a:effectLst/>
                      <a:extLst/>
                    </p:spPr>
                  </p:pic>
                </p:oleObj>
              </mc:Fallback>
            </mc:AlternateContent>
          </a:graphicData>
        </a:graphic>
      </p:graphicFrame>
      <p:sp>
        <p:nvSpPr>
          <p:cNvPr id="912396" name="Text Box 12"/>
          <p:cNvSpPr txBox="1">
            <a:spLocks noChangeArrowheads="1"/>
          </p:cNvSpPr>
          <p:nvPr/>
        </p:nvSpPr>
        <p:spPr bwMode="auto">
          <a:xfrm>
            <a:off x="1829914" y="4724401"/>
            <a:ext cx="251348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t>Non-homogeneous</a:t>
            </a:r>
          </a:p>
          <a:p>
            <a:pPr algn="ctr">
              <a:spcBef>
                <a:spcPct val="50000"/>
              </a:spcBef>
            </a:pPr>
            <a:r>
              <a:rPr lang="en-US" altLang="en-US" dirty="0"/>
              <a:t>High degree of impurity</a:t>
            </a:r>
          </a:p>
        </p:txBody>
      </p:sp>
      <p:sp>
        <p:nvSpPr>
          <p:cNvPr id="912397" name="Text Box 13"/>
          <p:cNvSpPr txBox="1">
            <a:spLocks noChangeArrowheads="1"/>
          </p:cNvSpPr>
          <p:nvPr/>
        </p:nvSpPr>
        <p:spPr bwMode="auto">
          <a:xfrm>
            <a:off x="6324601" y="4783138"/>
            <a:ext cx="2464011"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t>Homogeneous</a:t>
            </a:r>
          </a:p>
          <a:p>
            <a:pPr algn="ctr">
              <a:spcBef>
                <a:spcPct val="50000"/>
              </a:spcBef>
            </a:pPr>
            <a:r>
              <a:rPr lang="en-US" altLang="en-US" dirty="0"/>
              <a:t>Low degree of impurity</a:t>
            </a:r>
          </a:p>
        </p:txBody>
      </p:sp>
    </p:spTree>
    <p:extLst>
      <p:ext uri="{BB962C8B-B14F-4D97-AF65-F5344CB8AC3E}">
        <p14:creationId xmlns:p14="http://schemas.microsoft.com/office/powerpoint/2010/main" val="2710548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r>
              <a:rPr lang="en-US" altLang="en-US" dirty="0"/>
              <a:t>Measures of Node </a:t>
            </a:r>
            <a:r>
              <a:rPr lang="en-US" altLang="en-US" dirty="0" smtClean="0"/>
              <a:t>Impurity</a:t>
            </a:r>
            <a:endParaRPr lang="en-US" altLang="en-US" dirty="0"/>
          </a:p>
        </p:txBody>
      </p:sp>
      <p:sp>
        <p:nvSpPr>
          <p:cNvPr id="862211" name="Rectangle 3"/>
          <p:cNvSpPr>
            <a:spLocks noGrp="1" noChangeArrowheads="1"/>
          </p:cNvSpPr>
          <p:nvPr>
            <p:ph type="body" idx="1"/>
          </p:nvPr>
        </p:nvSpPr>
        <p:spPr/>
        <p:txBody>
          <a:bodyPr>
            <a:normAutofit/>
          </a:bodyPr>
          <a:lstStyle/>
          <a:p>
            <a:r>
              <a:rPr lang="en-US" altLang="en-US" sz="4000" dirty="0"/>
              <a:t>Gini Index</a:t>
            </a:r>
          </a:p>
          <a:p>
            <a:r>
              <a:rPr lang="en-US" altLang="en-US" sz="4000" dirty="0"/>
              <a:t>Entropy</a:t>
            </a:r>
          </a:p>
          <a:p>
            <a:r>
              <a:rPr lang="en-US" altLang="en-US" sz="4000" dirty="0"/>
              <a:t>Misclassification error</a:t>
            </a:r>
          </a:p>
        </p:txBody>
      </p:sp>
    </p:spTree>
    <p:extLst>
      <p:ext uri="{BB962C8B-B14F-4D97-AF65-F5344CB8AC3E}">
        <p14:creationId xmlns:p14="http://schemas.microsoft.com/office/powerpoint/2010/main" val="907553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a:xfrm>
            <a:off x="1122691" y="457200"/>
            <a:ext cx="9717542" cy="1499616"/>
          </a:xfrm>
        </p:spPr>
        <p:txBody>
          <a:bodyPr/>
          <a:lstStyle/>
          <a:p>
            <a:r>
              <a:rPr lang="en-US" altLang="en-US" dirty="0"/>
              <a:t>How to Find the Best </a:t>
            </a:r>
            <a:r>
              <a:rPr lang="en-US" altLang="en-US" dirty="0" smtClean="0"/>
              <a:t>Split</a:t>
            </a:r>
            <a:endParaRPr lang="en-US" altLang="en-US" dirty="0"/>
          </a:p>
        </p:txBody>
      </p:sp>
      <p:sp>
        <p:nvSpPr>
          <p:cNvPr id="924676" name="Oval 4"/>
          <p:cNvSpPr>
            <a:spLocks noChangeArrowheads="1"/>
          </p:cNvSpPr>
          <p:nvPr/>
        </p:nvSpPr>
        <p:spPr bwMode="auto">
          <a:xfrm>
            <a:off x="8715753" y="2193927"/>
            <a:ext cx="1345849"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latin typeface="Times New Roman" charset="0"/>
              </a:rPr>
              <a:t>B?</a:t>
            </a:r>
            <a:endParaRPr lang="en-US" altLang="en-US" sz="2400" dirty="0">
              <a:latin typeface="Times New Roman" charset="0"/>
            </a:endParaRPr>
          </a:p>
        </p:txBody>
      </p:sp>
      <p:sp>
        <p:nvSpPr>
          <p:cNvPr id="924677" name="Line 5"/>
          <p:cNvSpPr>
            <a:spLocks noChangeShapeType="1"/>
          </p:cNvSpPr>
          <p:nvPr/>
        </p:nvSpPr>
        <p:spPr bwMode="auto">
          <a:xfrm flipH="1">
            <a:off x="7949720" y="2651125"/>
            <a:ext cx="1477049"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24678" name="Line 6"/>
          <p:cNvSpPr>
            <a:spLocks noChangeShapeType="1"/>
          </p:cNvSpPr>
          <p:nvPr/>
        </p:nvSpPr>
        <p:spPr bwMode="auto">
          <a:xfrm>
            <a:off x="9426768" y="2651125"/>
            <a:ext cx="1578622"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24679" name="Text Box 7"/>
          <p:cNvSpPr txBox="1">
            <a:spLocks noChangeArrowheads="1"/>
          </p:cNvSpPr>
          <p:nvPr/>
        </p:nvSpPr>
        <p:spPr bwMode="auto">
          <a:xfrm>
            <a:off x="7685160" y="2765703"/>
            <a:ext cx="5206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dirty="0">
                <a:latin typeface="Times New Roman" charset="0"/>
              </a:rPr>
              <a:t>Yes</a:t>
            </a:r>
          </a:p>
        </p:txBody>
      </p:sp>
      <p:sp>
        <p:nvSpPr>
          <p:cNvPr id="924680" name="Text Box 8"/>
          <p:cNvSpPr txBox="1">
            <a:spLocks noChangeArrowheads="1"/>
          </p:cNvSpPr>
          <p:nvPr/>
        </p:nvSpPr>
        <p:spPr bwMode="auto">
          <a:xfrm>
            <a:off x="10979371" y="2765703"/>
            <a:ext cx="46679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dirty="0">
                <a:latin typeface="Times New Roman" charset="0"/>
              </a:rPr>
              <a:t>No</a:t>
            </a:r>
          </a:p>
        </p:txBody>
      </p:sp>
      <p:sp>
        <p:nvSpPr>
          <p:cNvPr id="924681" name="Rectangle 9"/>
          <p:cNvSpPr>
            <a:spLocks noChangeArrowheads="1"/>
          </p:cNvSpPr>
          <p:nvPr/>
        </p:nvSpPr>
        <p:spPr bwMode="auto">
          <a:xfrm>
            <a:off x="7395297" y="3376613"/>
            <a:ext cx="1248508"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Node N3</a:t>
            </a:r>
          </a:p>
        </p:txBody>
      </p:sp>
      <p:sp>
        <p:nvSpPr>
          <p:cNvPr id="924682" name="Rectangle 10"/>
          <p:cNvSpPr>
            <a:spLocks noChangeArrowheads="1"/>
          </p:cNvSpPr>
          <p:nvPr/>
        </p:nvSpPr>
        <p:spPr bwMode="auto">
          <a:xfrm>
            <a:off x="10311304" y="3376613"/>
            <a:ext cx="1248508"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Node N4</a:t>
            </a:r>
          </a:p>
        </p:txBody>
      </p:sp>
      <p:sp>
        <p:nvSpPr>
          <p:cNvPr id="924683" name="Oval 11"/>
          <p:cNvSpPr>
            <a:spLocks noChangeArrowheads="1"/>
          </p:cNvSpPr>
          <p:nvPr/>
        </p:nvSpPr>
        <p:spPr bwMode="auto">
          <a:xfrm>
            <a:off x="2011900" y="2117727"/>
            <a:ext cx="1345849"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latin typeface="Times New Roman" charset="0"/>
              </a:rPr>
              <a:t>A?</a:t>
            </a:r>
            <a:endParaRPr lang="en-US" altLang="en-US" sz="2400" dirty="0">
              <a:latin typeface="Times New Roman" charset="0"/>
            </a:endParaRPr>
          </a:p>
        </p:txBody>
      </p:sp>
      <p:sp>
        <p:nvSpPr>
          <p:cNvPr id="924684" name="Line 12"/>
          <p:cNvSpPr>
            <a:spLocks noChangeShapeType="1"/>
          </p:cNvSpPr>
          <p:nvPr/>
        </p:nvSpPr>
        <p:spPr bwMode="auto">
          <a:xfrm flipH="1">
            <a:off x="1245866" y="2574925"/>
            <a:ext cx="1477049"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24685" name="Line 13"/>
          <p:cNvSpPr>
            <a:spLocks noChangeShapeType="1"/>
          </p:cNvSpPr>
          <p:nvPr/>
        </p:nvSpPr>
        <p:spPr bwMode="auto">
          <a:xfrm>
            <a:off x="2722914" y="2574925"/>
            <a:ext cx="1578622"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24686" name="Text Box 14"/>
          <p:cNvSpPr txBox="1">
            <a:spLocks noChangeArrowheads="1"/>
          </p:cNvSpPr>
          <p:nvPr/>
        </p:nvSpPr>
        <p:spPr bwMode="auto">
          <a:xfrm>
            <a:off x="981306" y="2689503"/>
            <a:ext cx="5206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dirty="0">
                <a:latin typeface="Times New Roman" charset="0"/>
              </a:rPr>
              <a:t>Yes</a:t>
            </a:r>
          </a:p>
        </p:txBody>
      </p:sp>
      <p:sp>
        <p:nvSpPr>
          <p:cNvPr id="924687" name="Text Box 15"/>
          <p:cNvSpPr txBox="1">
            <a:spLocks noChangeArrowheads="1"/>
          </p:cNvSpPr>
          <p:nvPr/>
        </p:nvSpPr>
        <p:spPr bwMode="auto">
          <a:xfrm>
            <a:off x="4275518" y="2689503"/>
            <a:ext cx="46679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dirty="0">
                <a:latin typeface="Times New Roman" charset="0"/>
              </a:rPr>
              <a:t>No</a:t>
            </a:r>
          </a:p>
        </p:txBody>
      </p:sp>
      <p:sp>
        <p:nvSpPr>
          <p:cNvPr id="924688" name="Rectangle 16"/>
          <p:cNvSpPr>
            <a:spLocks noChangeArrowheads="1"/>
          </p:cNvSpPr>
          <p:nvPr/>
        </p:nvSpPr>
        <p:spPr bwMode="auto">
          <a:xfrm>
            <a:off x="691443" y="3300413"/>
            <a:ext cx="1248508"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Node N1</a:t>
            </a:r>
          </a:p>
        </p:txBody>
      </p:sp>
      <p:sp>
        <p:nvSpPr>
          <p:cNvPr id="924689" name="Rectangle 17"/>
          <p:cNvSpPr>
            <a:spLocks noChangeArrowheads="1"/>
          </p:cNvSpPr>
          <p:nvPr/>
        </p:nvSpPr>
        <p:spPr bwMode="auto">
          <a:xfrm>
            <a:off x="3607450" y="3300413"/>
            <a:ext cx="1248508"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Node N2</a:t>
            </a:r>
          </a:p>
        </p:txBody>
      </p:sp>
      <p:sp>
        <p:nvSpPr>
          <p:cNvPr id="924690" name="Text Box 18"/>
          <p:cNvSpPr txBox="1">
            <a:spLocks noChangeArrowheads="1"/>
          </p:cNvSpPr>
          <p:nvPr/>
        </p:nvSpPr>
        <p:spPr bwMode="auto">
          <a:xfrm>
            <a:off x="3262653" y="1854486"/>
            <a:ext cx="2077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Before Splitting:</a:t>
            </a:r>
          </a:p>
        </p:txBody>
      </p:sp>
      <p:graphicFrame>
        <p:nvGraphicFramePr>
          <p:cNvPr id="924692" name="Object 20"/>
          <p:cNvGraphicFramePr>
            <a:graphicFrameLocks noGrp="1" noChangeAspect="1"/>
          </p:cNvGraphicFramePr>
          <p:nvPr>
            <p:ph idx="1"/>
            <p:extLst/>
          </p:nvPr>
        </p:nvGraphicFramePr>
        <p:xfrm>
          <a:off x="183575" y="3946525"/>
          <a:ext cx="2234618" cy="698500"/>
        </p:xfrm>
        <a:graphic>
          <a:graphicData uri="http://schemas.openxmlformats.org/presentationml/2006/ole">
            <mc:AlternateContent xmlns:mc="http://schemas.openxmlformats.org/markup-compatibility/2006">
              <mc:Choice xmlns:v="urn:schemas-microsoft-com:vml" Requires="v">
                <p:oleObj spid="_x0000_s17530" name="Document" r:id="rId3" imgW="3317490" imgH="1395377" progId="Word.Document.8">
                  <p:embed/>
                </p:oleObj>
              </mc:Choice>
              <mc:Fallback>
                <p:oleObj name="Document" r:id="rId3" imgW="3317490" imgH="139537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75" y="3946525"/>
                        <a:ext cx="2234618"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699" name="Object 27"/>
          <p:cNvGraphicFramePr>
            <a:graphicFrameLocks noChangeAspect="1"/>
          </p:cNvGraphicFramePr>
          <p:nvPr>
            <p:extLst/>
          </p:nvPr>
        </p:nvGraphicFramePr>
        <p:xfrm>
          <a:off x="3237130" y="3951289"/>
          <a:ext cx="2181714" cy="681037"/>
        </p:xfrm>
        <a:graphic>
          <a:graphicData uri="http://schemas.openxmlformats.org/presentationml/2006/ole">
            <mc:AlternateContent xmlns:mc="http://schemas.openxmlformats.org/markup-compatibility/2006">
              <mc:Choice xmlns:v="urn:schemas-microsoft-com:vml" Requires="v">
                <p:oleObj spid="_x0000_s17531" name="Document" r:id="rId5" imgW="3325066" imgH="1394657" progId="Word.Document.8">
                  <p:embed/>
                </p:oleObj>
              </mc:Choice>
              <mc:Fallback>
                <p:oleObj name="Document" r:id="rId5" imgW="3325066" imgH="1394657"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7130" y="3951289"/>
                        <a:ext cx="2181714"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700" name="Object 28"/>
          <p:cNvGraphicFramePr>
            <a:graphicFrameLocks noChangeAspect="1"/>
          </p:cNvGraphicFramePr>
          <p:nvPr>
            <p:extLst/>
          </p:nvPr>
        </p:nvGraphicFramePr>
        <p:xfrm>
          <a:off x="6887428" y="3946525"/>
          <a:ext cx="2234618" cy="698500"/>
        </p:xfrm>
        <a:graphic>
          <a:graphicData uri="http://schemas.openxmlformats.org/presentationml/2006/ole">
            <mc:AlternateContent xmlns:mc="http://schemas.openxmlformats.org/markup-compatibility/2006">
              <mc:Choice xmlns:v="urn:schemas-microsoft-com:vml" Requires="v">
                <p:oleObj spid="_x0000_s17532" name="Document" r:id="rId7" imgW="3325066" imgH="1394657" progId="Word.Document.8">
                  <p:embed/>
                </p:oleObj>
              </mc:Choice>
              <mc:Fallback>
                <p:oleObj name="Document" r:id="rId7" imgW="3325066" imgH="1394657"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7428" y="3946525"/>
                        <a:ext cx="2234618"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701" name="Object 29"/>
          <p:cNvGraphicFramePr>
            <a:graphicFrameLocks noChangeAspect="1"/>
          </p:cNvGraphicFramePr>
          <p:nvPr>
            <p:extLst/>
          </p:nvPr>
        </p:nvGraphicFramePr>
        <p:xfrm>
          <a:off x="9845759" y="3999352"/>
          <a:ext cx="2179599" cy="681037"/>
        </p:xfrm>
        <a:graphic>
          <a:graphicData uri="http://schemas.openxmlformats.org/presentationml/2006/ole">
            <mc:AlternateContent xmlns:mc="http://schemas.openxmlformats.org/markup-compatibility/2006">
              <mc:Choice xmlns:v="urn:schemas-microsoft-com:vml" Requires="v">
                <p:oleObj spid="_x0000_s17533" name="Document" r:id="rId9" imgW="3332642" imgH="1394657" progId="Word.Document.8">
                  <p:embed/>
                </p:oleObj>
              </mc:Choice>
              <mc:Fallback>
                <p:oleObj name="Document" r:id="rId9" imgW="3332642" imgH="1394657"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45759" y="3999352"/>
                        <a:ext cx="2179599"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705" name="Object 33"/>
          <p:cNvGraphicFramePr>
            <a:graphicFrameLocks noChangeAspect="1"/>
          </p:cNvGraphicFramePr>
          <p:nvPr>
            <p:extLst/>
          </p:nvPr>
        </p:nvGraphicFramePr>
        <p:xfrm>
          <a:off x="5273006" y="1802457"/>
          <a:ext cx="2126697" cy="660400"/>
        </p:xfrm>
        <a:graphic>
          <a:graphicData uri="http://schemas.openxmlformats.org/presentationml/2006/ole">
            <mc:AlternateContent xmlns:mc="http://schemas.openxmlformats.org/markup-compatibility/2006">
              <mc:Choice xmlns:v="urn:schemas-microsoft-com:vml" Requires="v">
                <p:oleObj spid="_x0000_s17534" name="Document" r:id="rId11" imgW="3332642" imgH="1394657" progId="Word.Document.8">
                  <p:embed/>
                </p:oleObj>
              </mc:Choice>
              <mc:Fallback>
                <p:oleObj name="Document" r:id="rId11" imgW="3332642" imgH="1394657" progId="Word.Documen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73006" y="1802457"/>
                        <a:ext cx="2126697"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4722" name="Group 50"/>
          <p:cNvGrpSpPr>
            <a:grpSpLocks/>
          </p:cNvGrpSpPr>
          <p:nvPr/>
        </p:nvGrpSpPr>
        <p:grpSpPr bwMode="auto">
          <a:xfrm>
            <a:off x="7395297" y="1854487"/>
            <a:ext cx="1726750" cy="396875"/>
            <a:chOff x="3600" y="768"/>
            <a:chExt cx="816" cy="250"/>
          </a:xfrm>
        </p:grpSpPr>
        <p:sp>
          <p:nvSpPr>
            <p:cNvPr id="924706" name="Line 34"/>
            <p:cNvSpPr>
              <a:spLocks noChangeShapeType="1"/>
            </p:cNvSpPr>
            <p:nvPr/>
          </p:nvSpPr>
          <p:spPr bwMode="auto">
            <a:xfrm>
              <a:off x="3600" y="912"/>
              <a:ext cx="336"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24707" name="Text Box 35"/>
            <p:cNvSpPr txBox="1">
              <a:spLocks noChangeArrowheads="1"/>
            </p:cNvSpPr>
            <p:nvPr/>
          </p:nvSpPr>
          <p:spPr bwMode="auto">
            <a:xfrm>
              <a:off x="3984" y="76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M0</a:t>
              </a:r>
            </a:p>
          </p:txBody>
        </p:sp>
      </p:grpSp>
      <p:grpSp>
        <p:nvGrpSpPr>
          <p:cNvPr id="924720" name="Group 48"/>
          <p:cNvGrpSpPr>
            <a:grpSpLocks/>
          </p:cNvGrpSpPr>
          <p:nvPr/>
        </p:nvGrpSpPr>
        <p:grpSpPr bwMode="auto">
          <a:xfrm>
            <a:off x="894589" y="4708527"/>
            <a:ext cx="10665222" cy="854075"/>
            <a:chOff x="384" y="2832"/>
            <a:chExt cx="5040" cy="538"/>
          </a:xfrm>
        </p:grpSpPr>
        <p:sp>
          <p:nvSpPr>
            <p:cNvPr id="924708" name="Text Box 36"/>
            <p:cNvSpPr txBox="1">
              <a:spLocks noChangeArrowheads="1"/>
            </p:cNvSpPr>
            <p:nvPr/>
          </p:nvSpPr>
          <p:spPr bwMode="auto">
            <a:xfrm>
              <a:off x="384" y="312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M1</a:t>
              </a:r>
            </a:p>
          </p:txBody>
        </p:sp>
        <p:sp>
          <p:nvSpPr>
            <p:cNvPr id="924709" name="Text Box 37"/>
            <p:cNvSpPr txBox="1">
              <a:spLocks noChangeArrowheads="1"/>
            </p:cNvSpPr>
            <p:nvPr/>
          </p:nvSpPr>
          <p:spPr bwMode="auto">
            <a:xfrm>
              <a:off x="1824" y="311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M2</a:t>
              </a:r>
            </a:p>
          </p:txBody>
        </p:sp>
        <p:sp>
          <p:nvSpPr>
            <p:cNvPr id="924710" name="Text Box 38"/>
            <p:cNvSpPr txBox="1">
              <a:spLocks noChangeArrowheads="1"/>
            </p:cNvSpPr>
            <p:nvPr/>
          </p:nvSpPr>
          <p:spPr bwMode="auto">
            <a:xfrm>
              <a:off x="3600" y="311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M3</a:t>
              </a:r>
            </a:p>
          </p:txBody>
        </p:sp>
        <p:sp>
          <p:nvSpPr>
            <p:cNvPr id="924711" name="Text Box 39"/>
            <p:cNvSpPr txBox="1">
              <a:spLocks noChangeArrowheads="1"/>
            </p:cNvSpPr>
            <p:nvPr/>
          </p:nvSpPr>
          <p:spPr bwMode="auto">
            <a:xfrm>
              <a:off x="4992" y="311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M4</a:t>
              </a:r>
            </a:p>
          </p:txBody>
        </p:sp>
        <p:sp>
          <p:nvSpPr>
            <p:cNvPr id="924712" name="Line 40"/>
            <p:cNvSpPr>
              <a:spLocks noChangeShapeType="1"/>
            </p:cNvSpPr>
            <p:nvPr/>
          </p:nvSpPr>
          <p:spPr bwMode="auto">
            <a:xfrm>
              <a:off x="528"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24713" name="Line 41"/>
            <p:cNvSpPr>
              <a:spLocks noChangeShapeType="1"/>
            </p:cNvSpPr>
            <p:nvPr/>
          </p:nvSpPr>
          <p:spPr bwMode="auto">
            <a:xfrm>
              <a:off x="2016"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24714" name="Line 42"/>
            <p:cNvSpPr>
              <a:spLocks noChangeShapeType="1"/>
            </p:cNvSpPr>
            <p:nvPr/>
          </p:nvSpPr>
          <p:spPr bwMode="auto">
            <a:xfrm>
              <a:off x="3744"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24715" name="Line 43"/>
            <p:cNvSpPr>
              <a:spLocks noChangeShapeType="1"/>
            </p:cNvSpPr>
            <p:nvPr/>
          </p:nvSpPr>
          <p:spPr bwMode="auto">
            <a:xfrm>
              <a:off x="5184"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924721" name="Group 49"/>
          <p:cNvGrpSpPr>
            <a:grpSpLocks/>
          </p:cNvGrpSpPr>
          <p:nvPr/>
        </p:nvGrpSpPr>
        <p:grpSpPr bwMode="auto">
          <a:xfrm>
            <a:off x="990601" y="5622927"/>
            <a:ext cx="10032503" cy="777875"/>
            <a:chOff x="480" y="3408"/>
            <a:chExt cx="4741" cy="490"/>
          </a:xfrm>
        </p:grpSpPr>
        <p:sp>
          <p:nvSpPr>
            <p:cNvPr id="924716" name="AutoShape 44"/>
            <p:cNvSpPr>
              <a:spLocks/>
            </p:cNvSpPr>
            <p:nvPr/>
          </p:nvSpPr>
          <p:spPr bwMode="auto">
            <a:xfrm rot="16200000">
              <a:off x="1152" y="2736"/>
              <a:ext cx="192" cy="1536"/>
            </a:xfrm>
            <a:prstGeom prst="leftBrace">
              <a:avLst>
                <a:gd name="adj1" fmla="val 66667"/>
                <a:gd name="adj2" fmla="val 50963"/>
              </a:avLst>
            </a:prstGeom>
            <a:noFill/>
            <a:ln w="25400">
              <a:solidFill>
                <a:srgbClr val="1C5A6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24717" name="AutoShape 45"/>
            <p:cNvSpPr>
              <a:spLocks/>
            </p:cNvSpPr>
            <p:nvPr/>
          </p:nvSpPr>
          <p:spPr bwMode="auto">
            <a:xfrm rot="16200000">
              <a:off x="4357" y="2736"/>
              <a:ext cx="192" cy="1536"/>
            </a:xfrm>
            <a:prstGeom prst="leftBrace">
              <a:avLst>
                <a:gd name="adj1" fmla="val 66667"/>
                <a:gd name="adj2" fmla="val 50963"/>
              </a:avLst>
            </a:prstGeom>
            <a:noFill/>
            <a:ln w="25400">
              <a:solidFill>
                <a:srgbClr val="1C5A6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24718" name="Text Box 46"/>
            <p:cNvSpPr txBox="1">
              <a:spLocks noChangeArrowheads="1"/>
            </p:cNvSpPr>
            <p:nvPr/>
          </p:nvSpPr>
          <p:spPr bwMode="auto">
            <a:xfrm>
              <a:off x="1056" y="363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M12</a:t>
              </a:r>
            </a:p>
          </p:txBody>
        </p:sp>
        <p:sp>
          <p:nvSpPr>
            <p:cNvPr id="924719" name="Text Box 47"/>
            <p:cNvSpPr txBox="1">
              <a:spLocks noChangeArrowheads="1"/>
            </p:cNvSpPr>
            <p:nvPr/>
          </p:nvSpPr>
          <p:spPr bwMode="auto">
            <a:xfrm>
              <a:off x="4261" y="364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M34</a:t>
              </a:r>
            </a:p>
          </p:txBody>
        </p:sp>
      </p:grpSp>
      <p:sp>
        <p:nvSpPr>
          <p:cNvPr id="924723" name="Text Box 51"/>
          <p:cNvSpPr txBox="1">
            <a:spLocks noChangeArrowheads="1"/>
          </p:cNvSpPr>
          <p:nvPr/>
        </p:nvSpPr>
        <p:spPr bwMode="auto">
          <a:xfrm>
            <a:off x="3840222" y="6292852"/>
            <a:ext cx="538339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Gain = M0 – M12 vs  M0 – M34</a:t>
            </a:r>
          </a:p>
        </p:txBody>
      </p:sp>
    </p:spTree>
    <p:extLst>
      <p:ext uri="{BB962C8B-B14F-4D97-AF65-F5344CB8AC3E}">
        <p14:creationId xmlns:p14="http://schemas.microsoft.com/office/powerpoint/2010/main" val="575596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4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47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47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US" altLang="en-US" dirty="0"/>
              <a:t>Measure of </a:t>
            </a:r>
            <a:r>
              <a:rPr lang="en-US" altLang="en-US" dirty="0" smtClean="0"/>
              <a:t>Impurity: GINI</a:t>
            </a:r>
            <a:endParaRPr lang="en-US" altLang="en-US" dirty="0"/>
          </a:p>
        </p:txBody>
      </p:sp>
      <p:sp>
        <p:nvSpPr>
          <p:cNvPr id="816131" name="Rectangle 3"/>
          <p:cNvSpPr>
            <a:spLocks noGrp="1" noChangeArrowheads="1"/>
          </p:cNvSpPr>
          <p:nvPr>
            <p:ph idx="1"/>
          </p:nvPr>
        </p:nvSpPr>
        <p:spPr>
          <a:xfrm>
            <a:off x="1025450" y="1981200"/>
            <a:ext cx="9717542" cy="4328160"/>
          </a:xfrm>
        </p:spPr>
        <p:txBody>
          <a:bodyPr>
            <a:noAutofit/>
          </a:bodyPr>
          <a:lstStyle/>
          <a:p>
            <a:pPr algn="ctr">
              <a:lnSpc>
                <a:spcPct val="90000"/>
              </a:lnSpc>
            </a:pPr>
            <a:r>
              <a:rPr lang="en-US" altLang="en-US" sz="2400" dirty="0"/>
              <a:t>Gini Index for a given node t :</a:t>
            </a:r>
          </a:p>
          <a:p>
            <a:pPr>
              <a:lnSpc>
                <a:spcPct val="90000"/>
              </a:lnSpc>
            </a:pPr>
            <a:endParaRPr lang="en-US" altLang="en-US" sz="2400" dirty="0"/>
          </a:p>
          <a:p>
            <a:pPr lvl="2">
              <a:lnSpc>
                <a:spcPct val="90000"/>
              </a:lnSpc>
              <a:buFont typeface="Wingdings" pitchFamily="2" charset="2"/>
              <a:buNone/>
            </a:pPr>
            <a:endParaRPr lang="en-US" altLang="en-US" sz="2400" dirty="0"/>
          </a:p>
          <a:p>
            <a:pPr lvl="2">
              <a:lnSpc>
                <a:spcPct val="90000"/>
              </a:lnSpc>
              <a:buFont typeface="Wingdings" pitchFamily="2" charset="2"/>
              <a:buNone/>
            </a:pPr>
            <a:r>
              <a:rPr lang="en-US" altLang="en-US" sz="2400" dirty="0"/>
              <a:t>(NOTE: </a:t>
            </a:r>
            <a:r>
              <a:rPr lang="en-US" altLang="en-US" sz="2400" i="1" dirty="0">
                <a:latin typeface="Times New Roman" charset="0"/>
              </a:rPr>
              <a:t>p( j | t) </a:t>
            </a:r>
            <a:r>
              <a:rPr lang="en-US" altLang="en-US" sz="2400" dirty="0"/>
              <a:t>is the relative frequency of class j at node t).</a:t>
            </a:r>
          </a:p>
          <a:p>
            <a:pPr lvl="1">
              <a:lnSpc>
                <a:spcPct val="90000"/>
              </a:lnSpc>
            </a:pPr>
            <a:r>
              <a:rPr lang="en-US" altLang="en-US" dirty="0"/>
              <a:t>Maximum (1 - 1/n</a:t>
            </a:r>
            <a:r>
              <a:rPr lang="en-US" altLang="en-US" baseline="-25000" dirty="0"/>
              <a:t>c</a:t>
            </a:r>
            <a:r>
              <a:rPr lang="en-US" altLang="en-US" dirty="0"/>
              <a:t>) when records are equally distributed among all classes, implying least interesting information</a:t>
            </a:r>
          </a:p>
          <a:p>
            <a:pPr lvl="1">
              <a:lnSpc>
                <a:spcPct val="90000"/>
              </a:lnSpc>
            </a:pPr>
            <a:r>
              <a:rPr lang="en-US" altLang="en-US" dirty="0"/>
              <a:t>Minimum (0.0) when all records belong to one class, implying most interesting information</a:t>
            </a:r>
            <a:endParaRPr lang="en-US" altLang="en-US" baseline="-25000" dirty="0"/>
          </a:p>
        </p:txBody>
      </p:sp>
      <p:graphicFrame>
        <p:nvGraphicFramePr>
          <p:cNvPr id="816132" name="Object 4"/>
          <p:cNvGraphicFramePr>
            <a:graphicFrameLocks noChangeAspect="1"/>
          </p:cNvGraphicFramePr>
          <p:nvPr>
            <p:extLst/>
          </p:nvPr>
        </p:nvGraphicFramePr>
        <p:xfrm>
          <a:off x="3657600" y="2438400"/>
          <a:ext cx="4469236" cy="736600"/>
        </p:xfrm>
        <a:graphic>
          <a:graphicData uri="http://schemas.openxmlformats.org/presentationml/2006/ole">
            <mc:AlternateContent xmlns:mc="http://schemas.openxmlformats.org/markup-compatibility/2006">
              <mc:Choice xmlns:v="urn:schemas-microsoft-com:vml" Requires="v">
                <p:oleObj spid="_x0000_s18554" name="Equation" r:id="rId3" imgW="1612800" imgH="355320" progId="Equation.3">
                  <p:embed/>
                </p:oleObj>
              </mc:Choice>
              <mc:Fallback>
                <p:oleObj name="Equation" r:id="rId3" imgW="1612800" imgH="355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438400"/>
                        <a:ext cx="4469236" cy="7366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816133" name="Object 5"/>
          <p:cNvGraphicFramePr>
            <a:graphicFrameLocks noChangeAspect="1"/>
          </p:cNvGraphicFramePr>
          <p:nvPr/>
        </p:nvGraphicFramePr>
        <p:xfrm>
          <a:off x="1728338" y="5334000"/>
          <a:ext cx="1828324" cy="808038"/>
        </p:xfrm>
        <a:graphic>
          <a:graphicData uri="http://schemas.openxmlformats.org/presentationml/2006/ole">
            <mc:AlternateContent xmlns:mc="http://schemas.openxmlformats.org/markup-compatibility/2006">
              <mc:Choice xmlns:v="urn:schemas-microsoft-com:vml" Requires="v">
                <p:oleObj spid="_x0000_s18555" name="Document" r:id="rId5" imgW="3285000" imgH="1969920" progId="Word.Document.8">
                  <p:embed/>
                </p:oleObj>
              </mc:Choice>
              <mc:Fallback>
                <p:oleObj name="Document" r:id="rId5" imgW="3285000" imgH="196992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338" y="5334000"/>
                        <a:ext cx="1828324"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34" name="Object 6"/>
          <p:cNvGraphicFramePr>
            <a:graphicFrameLocks noChangeAspect="1"/>
          </p:cNvGraphicFramePr>
          <p:nvPr/>
        </p:nvGraphicFramePr>
        <p:xfrm>
          <a:off x="6096000" y="5334000"/>
          <a:ext cx="1828324" cy="808038"/>
        </p:xfrm>
        <a:graphic>
          <a:graphicData uri="http://schemas.openxmlformats.org/presentationml/2006/ole">
            <mc:AlternateContent xmlns:mc="http://schemas.openxmlformats.org/markup-compatibility/2006">
              <mc:Choice xmlns:v="urn:schemas-microsoft-com:vml" Requires="v">
                <p:oleObj spid="_x0000_s18556" name="Document" r:id="rId7" imgW="3285000" imgH="1969920" progId="Word.Document.8">
                  <p:embed/>
                </p:oleObj>
              </mc:Choice>
              <mc:Fallback>
                <p:oleObj name="Document" r:id="rId7" imgW="3285000" imgH="196992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5334000"/>
                        <a:ext cx="1828324"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35" name="Object 7"/>
          <p:cNvGraphicFramePr>
            <a:graphicFrameLocks noChangeAspect="1"/>
          </p:cNvGraphicFramePr>
          <p:nvPr/>
        </p:nvGraphicFramePr>
        <p:xfrm>
          <a:off x="8330618" y="5334000"/>
          <a:ext cx="1828324" cy="808038"/>
        </p:xfrm>
        <a:graphic>
          <a:graphicData uri="http://schemas.openxmlformats.org/presentationml/2006/ole">
            <mc:AlternateContent xmlns:mc="http://schemas.openxmlformats.org/markup-compatibility/2006">
              <mc:Choice xmlns:v="urn:schemas-microsoft-com:vml" Requires="v">
                <p:oleObj spid="_x0000_s18557" name="Document" r:id="rId9" imgW="3285000" imgH="1969920" progId="Word.Document.8">
                  <p:embed/>
                </p:oleObj>
              </mc:Choice>
              <mc:Fallback>
                <p:oleObj name="Document" r:id="rId9" imgW="3285000" imgH="196992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0618" y="5334000"/>
                        <a:ext cx="1828324"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36" name="Object 8"/>
          <p:cNvGraphicFramePr>
            <a:graphicFrameLocks noChangeAspect="1"/>
          </p:cNvGraphicFramePr>
          <p:nvPr/>
        </p:nvGraphicFramePr>
        <p:xfrm>
          <a:off x="3962956" y="5334000"/>
          <a:ext cx="1828324" cy="808038"/>
        </p:xfrm>
        <a:graphic>
          <a:graphicData uri="http://schemas.openxmlformats.org/presentationml/2006/ole">
            <mc:AlternateContent xmlns:mc="http://schemas.openxmlformats.org/markup-compatibility/2006">
              <mc:Choice xmlns:v="urn:schemas-microsoft-com:vml" Requires="v">
                <p:oleObj spid="_x0000_s18558" name="Document" r:id="rId11" imgW="3285000" imgH="1969920" progId="Word.Document.8">
                  <p:embed/>
                </p:oleObj>
              </mc:Choice>
              <mc:Fallback>
                <p:oleObj name="Document" r:id="rId11" imgW="3285000" imgH="1969920" progId="Word.Documen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956" y="5334000"/>
                        <a:ext cx="1828324"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22819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r>
              <a:rPr lang="en-US" altLang="en-US" dirty="0"/>
              <a:t>Examples for computing </a:t>
            </a:r>
            <a:r>
              <a:rPr lang="en-US" altLang="en-US" dirty="0" smtClean="0"/>
              <a:t>GINI</a:t>
            </a:r>
            <a:endParaRPr lang="en-US" altLang="en-US" dirty="0"/>
          </a:p>
        </p:txBody>
      </p:sp>
      <p:graphicFrame>
        <p:nvGraphicFramePr>
          <p:cNvPr id="860165" name="Object 5"/>
          <p:cNvGraphicFramePr>
            <a:graphicFrameLocks noChangeAspect="1"/>
          </p:cNvGraphicFramePr>
          <p:nvPr>
            <p:extLst/>
          </p:nvPr>
        </p:nvGraphicFramePr>
        <p:xfrm>
          <a:off x="762001" y="2339977"/>
          <a:ext cx="2997808" cy="936625"/>
        </p:xfrm>
        <a:graphic>
          <a:graphicData uri="http://schemas.openxmlformats.org/presentationml/2006/ole">
            <mc:AlternateContent xmlns:mc="http://schemas.openxmlformats.org/markup-compatibility/2006">
              <mc:Choice xmlns:v="urn:schemas-microsoft-com:vml" Requires="v">
                <p:oleObj spid="_x0000_s19554" name="Document" r:id="rId3" imgW="3239280" imgH="1357560" progId="Word.Document.8">
                  <p:embed/>
                </p:oleObj>
              </mc:Choice>
              <mc:Fallback>
                <p:oleObj name="Document" r:id="rId3" imgW="3239280" imgH="13575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1" y="2339977"/>
                        <a:ext cx="2997808" cy="936625"/>
                      </a:xfrm>
                      <a:prstGeom prst="rect">
                        <a:avLst/>
                      </a:prstGeom>
                      <a:noFill/>
                      <a:ln>
                        <a:noFill/>
                      </a:ln>
                      <a:effectLst/>
                      <a:extLst/>
                    </p:spPr>
                  </p:pic>
                </p:oleObj>
              </mc:Fallback>
            </mc:AlternateContent>
          </a:graphicData>
        </a:graphic>
      </p:graphicFrame>
      <p:graphicFrame>
        <p:nvGraphicFramePr>
          <p:cNvPr id="860166" name="Object 6"/>
          <p:cNvGraphicFramePr>
            <a:graphicFrameLocks noChangeAspect="1"/>
          </p:cNvGraphicFramePr>
          <p:nvPr/>
        </p:nvGraphicFramePr>
        <p:xfrm>
          <a:off x="712603" y="5181602"/>
          <a:ext cx="3047206" cy="938213"/>
        </p:xfrm>
        <a:graphic>
          <a:graphicData uri="http://schemas.openxmlformats.org/presentationml/2006/ole">
            <mc:AlternateContent xmlns:mc="http://schemas.openxmlformats.org/markup-compatibility/2006">
              <mc:Choice xmlns:v="urn:schemas-microsoft-com:vml" Requires="v">
                <p:oleObj spid="_x0000_s19555" name="Document" r:id="rId5" imgW="3239280" imgH="1381680" progId="Word.Document.8">
                  <p:embed/>
                </p:oleObj>
              </mc:Choice>
              <mc:Fallback>
                <p:oleObj name="Document" r:id="rId5" imgW="3239280" imgH="13816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603" y="5181602"/>
                        <a:ext cx="3047206"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68" name="Object 8"/>
          <p:cNvGraphicFramePr>
            <a:graphicFrameLocks noChangeAspect="1"/>
          </p:cNvGraphicFramePr>
          <p:nvPr/>
        </p:nvGraphicFramePr>
        <p:xfrm>
          <a:off x="712603" y="3817938"/>
          <a:ext cx="3047206" cy="906462"/>
        </p:xfrm>
        <a:graphic>
          <a:graphicData uri="http://schemas.openxmlformats.org/presentationml/2006/ole">
            <mc:AlternateContent xmlns:mc="http://schemas.openxmlformats.org/markup-compatibility/2006">
              <mc:Choice xmlns:v="urn:schemas-microsoft-com:vml" Requires="v">
                <p:oleObj spid="_x0000_s19556" name="Document" r:id="rId7" imgW="3239280" imgH="1357560" progId="Word.Document.8">
                  <p:embed/>
                </p:oleObj>
              </mc:Choice>
              <mc:Fallback>
                <p:oleObj name="Document" r:id="rId7" imgW="3239280" imgH="135756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603" y="3817938"/>
                        <a:ext cx="3047206"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170" name="Text Box 10"/>
          <p:cNvSpPr txBox="1">
            <a:spLocks noChangeArrowheads="1"/>
          </p:cNvSpPr>
          <p:nvPr/>
        </p:nvSpPr>
        <p:spPr bwMode="auto">
          <a:xfrm>
            <a:off x="4064531" y="2339977"/>
            <a:ext cx="6907001"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P(C1) = 0/6 = 0     P(C2) = 6/6 = 1</a:t>
            </a:r>
          </a:p>
          <a:p>
            <a:pPr>
              <a:spcBef>
                <a:spcPct val="50000"/>
              </a:spcBef>
            </a:pPr>
            <a:r>
              <a:rPr lang="en-US" altLang="en-US" sz="2000" dirty="0"/>
              <a:t>Gini = 1 – P(C1)</a:t>
            </a:r>
            <a:r>
              <a:rPr lang="en-US" altLang="en-US" sz="2000" baseline="30000" dirty="0"/>
              <a:t>2 </a:t>
            </a:r>
            <a:r>
              <a:rPr lang="en-US" altLang="en-US" sz="2000" dirty="0"/>
              <a:t>– P(C2)</a:t>
            </a:r>
            <a:r>
              <a:rPr lang="en-US" altLang="en-US" sz="2000" baseline="30000" dirty="0"/>
              <a:t>2</a:t>
            </a:r>
            <a:r>
              <a:rPr lang="en-US" altLang="en-US" sz="2000" dirty="0"/>
              <a:t> = 1 – 0 – 1 = 0 </a:t>
            </a:r>
          </a:p>
        </p:txBody>
      </p:sp>
      <p:graphicFrame>
        <p:nvGraphicFramePr>
          <p:cNvPr id="860171" name="Object 11"/>
          <p:cNvGraphicFramePr>
            <a:graphicFrameLocks noChangeAspect="1"/>
          </p:cNvGraphicFramePr>
          <p:nvPr>
            <p:extLst/>
          </p:nvPr>
        </p:nvGraphicFramePr>
        <p:xfrm>
          <a:off x="7848600" y="990600"/>
          <a:ext cx="3936312" cy="648766"/>
        </p:xfrm>
        <a:graphic>
          <a:graphicData uri="http://schemas.openxmlformats.org/presentationml/2006/ole">
            <mc:AlternateContent xmlns:mc="http://schemas.openxmlformats.org/markup-compatibility/2006">
              <mc:Choice xmlns:v="urn:schemas-microsoft-com:vml" Requires="v">
                <p:oleObj spid="_x0000_s19557" name="Equation" r:id="rId9" imgW="1612800" imgH="355320" progId="Equation.3">
                  <p:embed/>
                </p:oleObj>
              </mc:Choice>
              <mc:Fallback>
                <p:oleObj name="Equation" r:id="rId9" imgW="1612800" imgH="3553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990600"/>
                        <a:ext cx="3936312" cy="648766"/>
                      </a:xfrm>
                      <a:prstGeom prst="rect">
                        <a:avLst/>
                      </a:prstGeom>
                      <a:solidFill>
                        <a:srgbClr val="FFFFCC"/>
                      </a:solidFill>
                      <a:ln w="9525">
                        <a:solidFill>
                          <a:schemeClr val="tx1"/>
                        </a:solidFill>
                        <a:miter lim="800000"/>
                        <a:headEnd/>
                        <a:tailEnd/>
                      </a:ln>
                    </p:spPr>
                  </p:pic>
                </p:oleObj>
              </mc:Fallback>
            </mc:AlternateContent>
          </a:graphicData>
        </a:graphic>
      </p:graphicFrame>
      <p:sp>
        <p:nvSpPr>
          <p:cNvPr id="860172" name="Text Box 12"/>
          <p:cNvSpPr txBox="1">
            <a:spLocks noChangeArrowheads="1"/>
          </p:cNvSpPr>
          <p:nvPr/>
        </p:nvSpPr>
        <p:spPr bwMode="auto">
          <a:xfrm>
            <a:off x="4166104" y="3817940"/>
            <a:ext cx="6907001"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P(C1) = 1/6          P(C2) = 5/6</a:t>
            </a:r>
          </a:p>
          <a:p>
            <a:pPr>
              <a:spcBef>
                <a:spcPct val="50000"/>
              </a:spcBef>
            </a:pPr>
            <a:r>
              <a:rPr lang="en-US" altLang="en-US" sz="2000" dirty="0"/>
              <a:t>Gini = 1 – (1/6)</a:t>
            </a:r>
            <a:r>
              <a:rPr lang="en-US" altLang="en-US" sz="2000" baseline="30000" dirty="0"/>
              <a:t>2 </a:t>
            </a:r>
            <a:r>
              <a:rPr lang="en-US" altLang="en-US" sz="2000" dirty="0"/>
              <a:t>– (5/6)</a:t>
            </a:r>
            <a:r>
              <a:rPr lang="en-US" altLang="en-US" sz="2000" baseline="30000" dirty="0"/>
              <a:t>2</a:t>
            </a:r>
            <a:r>
              <a:rPr lang="en-US" altLang="en-US" sz="2000" dirty="0"/>
              <a:t> = 0.278</a:t>
            </a:r>
          </a:p>
        </p:txBody>
      </p:sp>
      <p:sp>
        <p:nvSpPr>
          <p:cNvPr id="860173" name="Text Box 13"/>
          <p:cNvSpPr txBox="1">
            <a:spLocks noChangeArrowheads="1"/>
          </p:cNvSpPr>
          <p:nvPr/>
        </p:nvSpPr>
        <p:spPr bwMode="auto">
          <a:xfrm>
            <a:off x="4166104" y="5105402"/>
            <a:ext cx="6907001"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P(C1) = 2/6          P(C2) = 4/6</a:t>
            </a:r>
          </a:p>
          <a:p>
            <a:pPr>
              <a:spcBef>
                <a:spcPct val="50000"/>
              </a:spcBef>
            </a:pPr>
            <a:r>
              <a:rPr lang="en-US" altLang="en-US" sz="2000" dirty="0"/>
              <a:t>Gini = 1 – (2/6)</a:t>
            </a:r>
            <a:r>
              <a:rPr lang="en-US" altLang="en-US" sz="2000" baseline="30000" dirty="0"/>
              <a:t>2 </a:t>
            </a:r>
            <a:r>
              <a:rPr lang="en-US" altLang="en-US" sz="2000" dirty="0"/>
              <a:t>– (4/6)</a:t>
            </a:r>
            <a:r>
              <a:rPr lang="en-US" altLang="en-US" sz="2000" baseline="30000" dirty="0"/>
              <a:t>2</a:t>
            </a:r>
            <a:r>
              <a:rPr lang="en-US" altLang="en-US" sz="2000" dirty="0"/>
              <a:t> = 0.444</a:t>
            </a:r>
          </a:p>
        </p:txBody>
      </p:sp>
    </p:spTree>
    <p:extLst>
      <p:ext uri="{BB962C8B-B14F-4D97-AF65-F5344CB8AC3E}">
        <p14:creationId xmlns:p14="http://schemas.microsoft.com/office/powerpoint/2010/main" val="129575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and Personal Life</a:t>
            </a:r>
            <a:endParaRPr lang="en-US" dirty="0"/>
          </a:p>
        </p:txBody>
      </p:sp>
      <p:sp>
        <p:nvSpPr>
          <p:cNvPr id="3" name="Content Placeholder 2"/>
          <p:cNvSpPr>
            <a:spLocks noGrp="1"/>
          </p:cNvSpPr>
          <p:nvPr>
            <p:ph idx="1"/>
          </p:nvPr>
        </p:nvSpPr>
        <p:spPr>
          <a:xfrm>
            <a:off x="838200" y="1866568"/>
            <a:ext cx="10515600" cy="4351338"/>
          </a:xfrm>
        </p:spPr>
        <p:txBody>
          <a:bodyPr>
            <a:normAutofit lnSpcReduction="10000"/>
          </a:bodyPr>
          <a:lstStyle/>
          <a:p>
            <a:pPr marL="0" indent="0">
              <a:buNone/>
            </a:pPr>
            <a:r>
              <a:rPr lang="en-US" sz="3200" dirty="0" smtClean="0">
                <a:solidFill>
                  <a:srgbClr val="FF6600"/>
                </a:solidFill>
              </a:rPr>
              <a:t>Location: </a:t>
            </a:r>
            <a:r>
              <a:rPr lang="en-US" sz="3200" dirty="0" smtClean="0"/>
              <a:t>Microsoft and Nokia predict future location based on cellular phone and location data.  </a:t>
            </a:r>
          </a:p>
          <a:p>
            <a:pPr marL="0" indent="0">
              <a:buNone/>
            </a:pPr>
            <a:r>
              <a:rPr lang="en-US" sz="3200" dirty="0" smtClean="0">
                <a:solidFill>
                  <a:srgbClr val="FF6600"/>
                </a:solidFill>
              </a:rPr>
              <a:t>Friendship and connection: </a:t>
            </a:r>
            <a:r>
              <a:rPr lang="en-US" sz="3200" dirty="0" smtClean="0"/>
              <a:t>Facebook and LinkedIn</a:t>
            </a:r>
          </a:p>
          <a:p>
            <a:pPr marL="0" indent="0">
              <a:buNone/>
            </a:pPr>
            <a:r>
              <a:rPr lang="en-US" sz="3200" dirty="0" smtClean="0">
                <a:solidFill>
                  <a:srgbClr val="FF6600"/>
                </a:solidFill>
              </a:rPr>
              <a:t>Love: </a:t>
            </a:r>
            <a:endParaRPr lang="en-US" sz="3200" dirty="0">
              <a:solidFill>
                <a:srgbClr val="FF6600"/>
              </a:solidFill>
            </a:endParaRPr>
          </a:p>
          <a:p>
            <a:r>
              <a:rPr lang="en-US" sz="2800" dirty="0" smtClean="0"/>
              <a:t>Match.com: Predict potential matches</a:t>
            </a:r>
          </a:p>
          <a:p>
            <a:r>
              <a:rPr lang="en-US" sz="2800" dirty="0" err="1" smtClean="0"/>
              <a:t>OkCupid</a:t>
            </a:r>
            <a:r>
              <a:rPr lang="en-US" sz="2800" dirty="0" smtClean="0"/>
              <a:t>: Which message content is most likely to elicit a response</a:t>
            </a:r>
          </a:p>
          <a:p>
            <a:pPr marL="0" indent="0">
              <a:buNone/>
            </a:pPr>
            <a:r>
              <a:rPr lang="en-US" sz="3200" dirty="0" smtClean="0">
                <a:solidFill>
                  <a:srgbClr val="FF6600"/>
                </a:solidFill>
              </a:rPr>
              <a:t>Pregnancy: </a:t>
            </a:r>
            <a:r>
              <a:rPr lang="en-US" sz="3200" dirty="0" smtClean="0"/>
              <a:t>Target predicts customer pregnancy</a:t>
            </a:r>
          </a:p>
          <a:p>
            <a:pPr marL="0" indent="0">
              <a:buNone/>
            </a:pPr>
            <a:r>
              <a:rPr lang="en-US" sz="3200" dirty="0" smtClean="0">
                <a:solidFill>
                  <a:srgbClr val="FF6600"/>
                </a:solidFill>
              </a:rPr>
              <a:t>Divorce and infidelity: </a:t>
            </a:r>
            <a:r>
              <a:rPr lang="en-US" sz="3200" dirty="0" smtClean="0"/>
              <a:t>University and clinical researcher can predict this as well!</a:t>
            </a:r>
            <a:endParaRPr lang="en-US" sz="3200" dirty="0"/>
          </a:p>
        </p:txBody>
      </p:sp>
    </p:spTree>
    <p:extLst>
      <p:ext uri="{BB962C8B-B14F-4D97-AF65-F5344CB8AC3E}">
        <p14:creationId xmlns:p14="http://schemas.microsoft.com/office/powerpoint/2010/main" val="41265812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normAutofit/>
          </a:bodyPr>
          <a:lstStyle/>
          <a:p>
            <a:r>
              <a:rPr lang="en-US" altLang="en-US" dirty="0"/>
              <a:t>Splitting </a:t>
            </a:r>
            <a:r>
              <a:rPr lang="en-US" altLang="en-US" dirty="0" smtClean="0"/>
              <a:t>Based </a:t>
            </a:r>
            <a:r>
              <a:rPr lang="en-US" altLang="en-US" dirty="0"/>
              <a:t>on </a:t>
            </a:r>
            <a:r>
              <a:rPr lang="en-US" altLang="en-US" dirty="0" smtClean="0"/>
              <a:t>GINI</a:t>
            </a:r>
            <a:endParaRPr lang="en-US" altLang="en-US" dirty="0"/>
          </a:p>
        </p:txBody>
      </p:sp>
      <p:sp>
        <p:nvSpPr>
          <p:cNvPr id="817155" name="Rectangle 3"/>
          <p:cNvSpPr>
            <a:spLocks noGrp="1" noChangeArrowheads="1"/>
          </p:cNvSpPr>
          <p:nvPr>
            <p:ph idx="1"/>
          </p:nvPr>
        </p:nvSpPr>
        <p:spPr/>
        <p:txBody>
          <a:bodyPr>
            <a:normAutofit/>
          </a:bodyPr>
          <a:lstStyle/>
          <a:p>
            <a:pPr marL="342900" indent="-342900"/>
            <a:r>
              <a:rPr lang="en-US" altLang="en-US" sz="2400" dirty="0"/>
              <a:t>Used in CART, SLIQ, SPRINT.</a:t>
            </a:r>
          </a:p>
          <a:p>
            <a:pPr marL="342900" indent="-342900"/>
            <a:r>
              <a:rPr lang="en-US" altLang="en-US" sz="2400" dirty="0"/>
              <a:t>When a node p is split into k partitions (children), the quality of split is computed as:</a:t>
            </a:r>
          </a:p>
          <a:p>
            <a:pPr marL="342900" indent="-342900"/>
            <a:endParaRPr lang="en-US" altLang="en-US" sz="2400" dirty="0"/>
          </a:p>
          <a:p>
            <a:pPr marL="342900" indent="-342900"/>
            <a:endParaRPr lang="en-US" altLang="en-US" sz="2400" dirty="0"/>
          </a:p>
          <a:p>
            <a:pPr marL="342900" indent="-342900">
              <a:buNone/>
            </a:pPr>
            <a:r>
              <a:rPr lang="en-US" altLang="en-US" sz="2400" dirty="0"/>
              <a:t>	</a:t>
            </a:r>
          </a:p>
          <a:p>
            <a:pPr marL="342900" indent="-342900">
              <a:buNone/>
            </a:pPr>
            <a:endParaRPr lang="en-US" altLang="en-US" sz="2400" dirty="0"/>
          </a:p>
          <a:p>
            <a:pPr marL="342900" indent="-342900">
              <a:buNone/>
            </a:pPr>
            <a:r>
              <a:rPr lang="en-US" altLang="en-US" sz="2400" dirty="0"/>
              <a:t>	where,	n</a:t>
            </a:r>
            <a:r>
              <a:rPr lang="en-US" altLang="en-US" sz="2400" baseline="-25000" dirty="0"/>
              <a:t>i</a:t>
            </a:r>
            <a:r>
              <a:rPr lang="en-US" altLang="en-US" sz="2400" dirty="0"/>
              <a:t> = number of records at child i,</a:t>
            </a:r>
          </a:p>
          <a:p>
            <a:pPr marL="342900" indent="-342900">
              <a:buNone/>
            </a:pPr>
            <a:r>
              <a:rPr lang="en-US" altLang="en-US" sz="2400" dirty="0"/>
              <a:t>    			n</a:t>
            </a:r>
            <a:r>
              <a:rPr lang="en-US" altLang="en-US" sz="2400" baseline="-25000" dirty="0"/>
              <a:t> </a:t>
            </a:r>
            <a:r>
              <a:rPr lang="en-US" altLang="en-US" sz="2400" dirty="0"/>
              <a:t> = number of records at node p.</a:t>
            </a:r>
            <a:endParaRPr lang="en-US" altLang="en-US" sz="3200" dirty="0"/>
          </a:p>
        </p:txBody>
      </p:sp>
      <p:graphicFrame>
        <p:nvGraphicFramePr>
          <p:cNvPr id="817156" name="Object 4"/>
          <p:cNvGraphicFramePr>
            <a:graphicFrameLocks noChangeAspect="1"/>
          </p:cNvGraphicFramePr>
          <p:nvPr>
            <p:extLst>
              <p:ext uri="{D42A27DB-BD31-4B8C-83A1-F6EECF244321}">
                <p14:modId xmlns:p14="http://schemas.microsoft.com/office/powerpoint/2010/main" val="1067984129"/>
              </p:ext>
            </p:extLst>
          </p:nvPr>
        </p:nvGraphicFramePr>
        <p:xfrm>
          <a:off x="3374410" y="3448844"/>
          <a:ext cx="5180251" cy="1104900"/>
        </p:xfrm>
        <a:graphic>
          <a:graphicData uri="http://schemas.openxmlformats.org/presentationml/2006/ole">
            <mc:AlternateContent xmlns:mc="http://schemas.openxmlformats.org/markup-compatibility/2006">
              <mc:Choice xmlns:v="urn:schemas-microsoft-com:vml" Requires="v">
                <p:oleObj spid="_x0000_s20507" name="Equation" r:id="rId3" imgW="1511280" imgH="431640" progId="Equation.3">
                  <p:embed/>
                </p:oleObj>
              </mc:Choice>
              <mc:Fallback>
                <p:oleObj name="Equation" r:id="rId3" imgW="15112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4410" y="3448844"/>
                        <a:ext cx="5180251" cy="1104900"/>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425005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normAutofit/>
          </a:bodyPr>
          <a:lstStyle/>
          <a:p>
            <a:r>
              <a:rPr lang="en-US" altLang="en-US" dirty="0"/>
              <a:t>Binary Attributes: Computing GINI </a:t>
            </a:r>
            <a:r>
              <a:rPr lang="en-US" altLang="en-US" dirty="0" smtClean="0"/>
              <a:t>Index</a:t>
            </a:r>
            <a:endParaRPr lang="en-US" altLang="en-US" dirty="0"/>
          </a:p>
        </p:txBody>
      </p:sp>
      <p:sp>
        <p:nvSpPr>
          <p:cNvPr id="911363" name="Rectangle 3"/>
          <p:cNvSpPr>
            <a:spLocks noChangeArrowheads="1"/>
          </p:cNvSpPr>
          <p:nvPr/>
        </p:nvSpPr>
        <p:spPr bwMode="auto">
          <a:xfrm>
            <a:off x="838200" y="1870077"/>
            <a:ext cx="8322770" cy="1219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charset="0"/>
              </a:defRPr>
            </a:lvl1pPr>
            <a:lvl2pPr marL="800100" indent="-342900">
              <a:spcBef>
                <a:spcPct val="10000"/>
              </a:spcBef>
              <a:spcAft>
                <a:spcPts val="400"/>
              </a:spcAft>
              <a:buClr>
                <a:srgbClr val="0C7B9C"/>
              </a:buClr>
              <a:buSzPct val="100000"/>
              <a:buFont typeface="Arial" charset="0"/>
              <a:buChar char="–"/>
              <a:defRPr sz="2400">
                <a:solidFill>
                  <a:schemeClr val="tx1"/>
                </a:solidFill>
                <a:latin typeface="Arial" charset="0"/>
              </a:defRPr>
            </a:lvl2pPr>
            <a:lvl3pPr>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a:solidFill>
                  <a:schemeClr val="tx1"/>
                </a:solidFill>
                <a:latin typeface="Times New Roman" charset="0"/>
              </a:defRPr>
            </a:lvl4pPr>
            <a:lvl5pPr marL="2057400" indent="-228600">
              <a:spcBef>
                <a:spcPct val="20000"/>
              </a:spcBef>
              <a:buSzPct val="100000"/>
              <a:buChar char="•"/>
              <a:defRPr>
                <a:solidFill>
                  <a:schemeClr val="tx1"/>
                </a:solidFill>
                <a:latin typeface="Times New Roman" charset="0"/>
              </a:defRPr>
            </a:lvl5pPr>
            <a:lvl6pPr marL="2514600" indent="-228600" eaLnBrk="0" fontAlgn="base" hangingPunct="0">
              <a:spcBef>
                <a:spcPct val="20000"/>
              </a:spcBef>
              <a:spcAft>
                <a:spcPct val="0"/>
              </a:spcAft>
              <a:buSzPct val="100000"/>
              <a:buChar char="•"/>
              <a:defRPr>
                <a:solidFill>
                  <a:schemeClr val="tx1"/>
                </a:solidFill>
                <a:latin typeface="Times New Roman" charset="0"/>
              </a:defRPr>
            </a:lvl6pPr>
            <a:lvl7pPr marL="2971800" indent="-228600" eaLnBrk="0" fontAlgn="base" hangingPunct="0">
              <a:spcBef>
                <a:spcPct val="20000"/>
              </a:spcBef>
              <a:spcAft>
                <a:spcPct val="0"/>
              </a:spcAft>
              <a:buSzPct val="100000"/>
              <a:buChar char="•"/>
              <a:defRPr>
                <a:solidFill>
                  <a:schemeClr val="tx1"/>
                </a:solidFill>
                <a:latin typeface="Times New Roman" charset="0"/>
              </a:defRPr>
            </a:lvl7pPr>
            <a:lvl8pPr marL="3429000" indent="-228600" eaLnBrk="0" fontAlgn="base" hangingPunct="0">
              <a:spcBef>
                <a:spcPct val="20000"/>
              </a:spcBef>
              <a:spcAft>
                <a:spcPct val="0"/>
              </a:spcAft>
              <a:buSzPct val="100000"/>
              <a:buChar char="•"/>
              <a:defRPr>
                <a:solidFill>
                  <a:schemeClr val="tx1"/>
                </a:solidFill>
                <a:latin typeface="Times New Roman" charset="0"/>
              </a:defRPr>
            </a:lvl8pPr>
            <a:lvl9pPr marL="3886200" indent="-228600" eaLnBrk="0" fontAlgn="base" hangingPunct="0">
              <a:spcBef>
                <a:spcPct val="20000"/>
              </a:spcBef>
              <a:spcAft>
                <a:spcPct val="0"/>
              </a:spcAft>
              <a:buSzPct val="100000"/>
              <a:buChar char="•"/>
              <a:defRPr>
                <a:solidFill>
                  <a:schemeClr val="tx1"/>
                </a:solidFill>
                <a:latin typeface="Times New Roman" charset="0"/>
              </a:defRPr>
            </a:lvl9pPr>
          </a:lstStyle>
          <a:p>
            <a:r>
              <a:rPr lang="en-US" altLang="en-US" sz="1800" dirty="0">
                <a:latin typeface="+mn-lt"/>
              </a:rPr>
              <a:t>Splits into two partitions</a:t>
            </a:r>
          </a:p>
          <a:p>
            <a:r>
              <a:rPr lang="en-US" altLang="en-US" sz="1800" dirty="0">
                <a:latin typeface="+mn-lt"/>
              </a:rPr>
              <a:t>Effect of Weighing partitions: </a:t>
            </a:r>
          </a:p>
          <a:p>
            <a:pPr lvl="1"/>
            <a:r>
              <a:rPr lang="en-US" altLang="en-US" sz="1800" dirty="0">
                <a:latin typeface="+mn-lt"/>
              </a:rPr>
              <a:t>Larger and Purer Partitions are sought after</a:t>
            </a:r>
          </a:p>
        </p:txBody>
      </p:sp>
      <p:sp>
        <p:nvSpPr>
          <p:cNvPr id="911364" name="Oval 4"/>
          <p:cNvSpPr>
            <a:spLocks noChangeArrowheads="1"/>
          </p:cNvSpPr>
          <p:nvPr/>
        </p:nvSpPr>
        <p:spPr bwMode="auto">
          <a:xfrm>
            <a:off x="4877119" y="3074989"/>
            <a:ext cx="1345849"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latin typeface="Times New Roman" charset="0"/>
              </a:rPr>
              <a:t>B?</a:t>
            </a:r>
            <a:endParaRPr lang="en-US" altLang="en-US" sz="2400" dirty="0">
              <a:latin typeface="Times New Roman" charset="0"/>
            </a:endParaRPr>
          </a:p>
        </p:txBody>
      </p:sp>
      <p:sp>
        <p:nvSpPr>
          <p:cNvPr id="911365" name="Line 5"/>
          <p:cNvSpPr>
            <a:spLocks noChangeShapeType="1"/>
          </p:cNvSpPr>
          <p:nvPr/>
        </p:nvSpPr>
        <p:spPr bwMode="auto">
          <a:xfrm flipH="1">
            <a:off x="4111086" y="3532189"/>
            <a:ext cx="1477049"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11366" name="Line 6"/>
          <p:cNvSpPr>
            <a:spLocks noChangeShapeType="1"/>
          </p:cNvSpPr>
          <p:nvPr/>
        </p:nvSpPr>
        <p:spPr bwMode="auto">
          <a:xfrm>
            <a:off x="5588134" y="3532189"/>
            <a:ext cx="1578622"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11367" name="Text Box 7"/>
          <p:cNvSpPr txBox="1">
            <a:spLocks noChangeArrowheads="1"/>
          </p:cNvSpPr>
          <p:nvPr/>
        </p:nvSpPr>
        <p:spPr bwMode="auto">
          <a:xfrm>
            <a:off x="3846525" y="3646766"/>
            <a:ext cx="5206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dirty="0">
                <a:latin typeface="Times New Roman" charset="0"/>
              </a:rPr>
              <a:t>Yes</a:t>
            </a:r>
          </a:p>
        </p:txBody>
      </p:sp>
      <p:sp>
        <p:nvSpPr>
          <p:cNvPr id="911368" name="Text Box 8"/>
          <p:cNvSpPr txBox="1">
            <a:spLocks noChangeArrowheads="1"/>
          </p:cNvSpPr>
          <p:nvPr/>
        </p:nvSpPr>
        <p:spPr bwMode="auto">
          <a:xfrm>
            <a:off x="7140737" y="3646766"/>
            <a:ext cx="46679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dirty="0">
                <a:latin typeface="Times New Roman" charset="0"/>
              </a:rPr>
              <a:t>No</a:t>
            </a:r>
          </a:p>
        </p:txBody>
      </p:sp>
      <p:sp>
        <p:nvSpPr>
          <p:cNvPr id="911369" name="Rectangle 9"/>
          <p:cNvSpPr>
            <a:spLocks noChangeArrowheads="1"/>
          </p:cNvSpPr>
          <p:nvPr/>
        </p:nvSpPr>
        <p:spPr bwMode="auto">
          <a:xfrm>
            <a:off x="3556663" y="4257676"/>
            <a:ext cx="1248508"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Node N1</a:t>
            </a:r>
          </a:p>
        </p:txBody>
      </p:sp>
      <p:sp>
        <p:nvSpPr>
          <p:cNvPr id="911370" name="Rectangle 10"/>
          <p:cNvSpPr>
            <a:spLocks noChangeArrowheads="1"/>
          </p:cNvSpPr>
          <p:nvPr/>
        </p:nvSpPr>
        <p:spPr bwMode="auto">
          <a:xfrm>
            <a:off x="6472670" y="4257676"/>
            <a:ext cx="1248508"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latin typeface="Times New Roman" charset="0"/>
              </a:rPr>
              <a:t>Node N2</a:t>
            </a:r>
          </a:p>
        </p:txBody>
      </p:sp>
      <p:graphicFrame>
        <p:nvGraphicFramePr>
          <p:cNvPr id="911371" name="Object 11"/>
          <p:cNvGraphicFramePr>
            <a:graphicFrameLocks noChangeAspect="1"/>
          </p:cNvGraphicFramePr>
          <p:nvPr>
            <p:extLst/>
          </p:nvPr>
        </p:nvGraphicFramePr>
        <p:xfrm>
          <a:off x="8736913" y="2803524"/>
          <a:ext cx="2640912" cy="1790700"/>
        </p:xfrm>
        <a:graphic>
          <a:graphicData uri="http://schemas.openxmlformats.org/presentationml/2006/ole">
            <mc:AlternateContent xmlns:mc="http://schemas.openxmlformats.org/markup-compatibility/2006">
              <mc:Choice xmlns:v="urn:schemas-microsoft-com:vml" Requires="v">
                <p:oleObj spid="_x0000_s21554" name="Document" r:id="rId3" imgW="3177000" imgH="3053520" progId="Word.Document.8">
                  <p:embed/>
                </p:oleObj>
              </mc:Choice>
              <mc:Fallback>
                <p:oleObj name="Document" r:id="rId3" imgW="3177000" imgH="30535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6913" y="2803524"/>
                        <a:ext cx="2640912"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372" name="Object 12"/>
          <p:cNvGraphicFramePr>
            <a:graphicFrameLocks noChangeAspect="1"/>
          </p:cNvGraphicFramePr>
          <p:nvPr>
            <p:extLst/>
          </p:nvPr>
        </p:nvGraphicFramePr>
        <p:xfrm>
          <a:off x="4369251" y="4860926"/>
          <a:ext cx="2539339" cy="1471613"/>
        </p:xfrm>
        <a:graphic>
          <a:graphicData uri="http://schemas.openxmlformats.org/presentationml/2006/ole">
            <mc:AlternateContent xmlns:mc="http://schemas.openxmlformats.org/markup-compatibility/2006">
              <mc:Choice xmlns:v="urn:schemas-microsoft-com:vml" Requires="v">
                <p:oleObj spid="_x0000_s21555" name="Document" r:id="rId5" imgW="3265920" imgH="2548080" progId="Word.Document.8">
                  <p:embed/>
                </p:oleObj>
              </mc:Choice>
              <mc:Fallback>
                <p:oleObj name="Document" r:id="rId5" imgW="3265920" imgH="25480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9251" y="4860926"/>
                        <a:ext cx="2539339"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373" name="Text Box 13"/>
          <p:cNvSpPr txBox="1">
            <a:spLocks noChangeArrowheads="1"/>
          </p:cNvSpPr>
          <p:nvPr/>
        </p:nvSpPr>
        <p:spPr bwMode="auto">
          <a:xfrm>
            <a:off x="509457" y="4403726"/>
            <a:ext cx="3250353"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Gini(N1) </a:t>
            </a:r>
            <a:br>
              <a:rPr lang="en-US" altLang="en-US" sz="2000" dirty="0"/>
            </a:br>
            <a:r>
              <a:rPr lang="en-US" altLang="en-US" sz="2000" dirty="0"/>
              <a:t>= 1 – (5/6)</a:t>
            </a:r>
            <a:r>
              <a:rPr lang="en-US" altLang="en-US" sz="2000" baseline="30000" dirty="0"/>
              <a:t>2 </a:t>
            </a:r>
            <a:r>
              <a:rPr lang="en-US" altLang="en-US" sz="2000" dirty="0"/>
              <a:t>– (2/6)</a:t>
            </a:r>
            <a:r>
              <a:rPr lang="en-US" altLang="en-US" sz="2000" baseline="30000" dirty="0"/>
              <a:t>2</a:t>
            </a:r>
            <a:r>
              <a:rPr lang="en-US" altLang="en-US" sz="2000" dirty="0"/>
              <a:t> </a:t>
            </a:r>
            <a:br>
              <a:rPr lang="en-US" altLang="en-US" sz="2000" dirty="0"/>
            </a:br>
            <a:r>
              <a:rPr lang="en-US" altLang="en-US" sz="2000" dirty="0"/>
              <a:t>= 0.194 </a:t>
            </a:r>
          </a:p>
          <a:p>
            <a:pPr>
              <a:spcBef>
                <a:spcPct val="50000"/>
              </a:spcBef>
            </a:pPr>
            <a:r>
              <a:rPr lang="en-US" altLang="en-US" sz="2000" dirty="0"/>
              <a:t>Gini(N2) </a:t>
            </a:r>
            <a:br>
              <a:rPr lang="en-US" altLang="en-US" sz="2000" dirty="0"/>
            </a:br>
            <a:r>
              <a:rPr lang="en-US" altLang="en-US" sz="2000" dirty="0"/>
              <a:t>= 1 – (1/6)</a:t>
            </a:r>
            <a:r>
              <a:rPr lang="en-US" altLang="en-US" sz="2000" baseline="30000" dirty="0"/>
              <a:t>2 </a:t>
            </a:r>
            <a:r>
              <a:rPr lang="en-US" altLang="en-US" sz="2000" dirty="0"/>
              <a:t>– (4/6)</a:t>
            </a:r>
            <a:r>
              <a:rPr lang="en-US" altLang="en-US" sz="2000" baseline="30000" dirty="0"/>
              <a:t>2</a:t>
            </a:r>
            <a:r>
              <a:rPr lang="en-US" altLang="en-US" sz="2000" dirty="0"/>
              <a:t> </a:t>
            </a:r>
            <a:br>
              <a:rPr lang="en-US" altLang="en-US" sz="2000" dirty="0"/>
            </a:br>
            <a:r>
              <a:rPr lang="en-US" altLang="en-US" sz="2000" dirty="0"/>
              <a:t>= 0.528</a:t>
            </a:r>
          </a:p>
        </p:txBody>
      </p:sp>
      <p:sp>
        <p:nvSpPr>
          <p:cNvPr id="911374" name="Text Box 14"/>
          <p:cNvSpPr txBox="1">
            <a:spLocks noChangeArrowheads="1"/>
          </p:cNvSpPr>
          <p:nvPr/>
        </p:nvSpPr>
        <p:spPr bwMode="auto">
          <a:xfrm>
            <a:off x="7924325" y="4860926"/>
            <a:ext cx="325035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Gini(Children) </a:t>
            </a:r>
            <a:br>
              <a:rPr lang="en-US" altLang="en-US" sz="2000" dirty="0"/>
            </a:br>
            <a:r>
              <a:rPr lang="en-US" altLang="en-US" sz="2000" dirty="0"/>
              <a:t>= 7/12 * 0.194 + </a:t>
            </a:r>
            <a:br>
              <a:rPr lang="en-US" altLang="en-US" sz="2000" dirty="0"/>
            </a:br>
            <a:r>
              <a:rPr lang="en-US" altLang="en-US" sz="2000" dirty="0"/>
              <a:t>   5/12 * 0.528</a:t>
            </a:r>
            <a:br>
              <a:rPr lang="en-US" altLang="en-US" sz="2000" dirty="0"/>
            </a:br>
            <a:r>
              <a:rPr lang="en-US" altLang="en-US" sz="2000" dirty="0"/>
              <a:t>= 0.333</a:t>
            </a:r>
          </a:p>
        </p:txBody>
      </p:sp>
    </p:spTree>
    <p:extLst>
      <p:ext uri="{BB962C8B-B14F-4D97-AF65-F5344CB8AC3E}">
        <p14:creationId xmlns:p14="http://schemas.microsoft.com/office/powerpoint/2010/main" val="141915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5400" dirty="0"/>
              <a:t>Alternative Splitting Criteria - Entropy</a:t>
            </a:r>
            <a:endParaRPr lang="en-US" dirty="0"/>
          </a:p>
        </p:txBody>
      </p:sp>
      <p:sp>
        <p:nvSpPr>
          <p:cNvPr id="822275" name="Rectangle 3"/>
          <p:cNvSpPr>
            <a:spLocks noGrp="1" noChangeArrowheads="1"/>
          </p:cNvSpPr>
          <p:nvPr>
            <p:ph idx="1"/>
          </p:nvPr>
        </p:nvSpPr>
        <p:spPr/>
        <p:txBody>
          <a:bodyPr>
            <a:normAutofit/>
          </a:bodyPr>
          <a:lstStyle/>
          <a:p>
            <a:pPr marL="342900" indent="-342900"/>
            <a:r>
              <a:rPr lang="en-US" altLang="en-US" dirty="0"/>
              <a:t>Entropy at a given node t:</a:t>
            </a:r>
          </a:p>
          <a:p>
            <a:pPr marL="742950" lvl="1" indent="-285750"/>
            <a:endParaRPr lang="en-US" altLang="en-US" sz="2000" dirty="0"/>
          </a:p>
          <a:p>
            <a:pPr lvl="4"/>
            <a:endParaRPr lang="en-US" altLang="en-US" dirty="0"/>
          </a:p>
          <a:p>
            <a:pPr marL="1085850" lvl="2">
              <a:buNone/>
            </a:pPr>
            <a:endParaRPr lang="en-US" altLang="en-US" sz="2800" dirty="0"/>
          </a:p>
          <a:p>
            <a:pPr marL="1085850" lvl="2">
              <a:buNone/>
            </a:pPr>
            <a:r>
              <a:rPr lang="en-US" altLang="en-US" sz="2800" dirty="0"/>
              <a:t>(NOTE: </a:t>
            </a:r>
            <a:r>
              <a:rPr lang="en-US" altLang="en-US" sz="2800" i="1" dirty="0">
                <a:latin typeface="Times New Roman" charset="0"/>
              </a:rPr>
              <a:t>p( j | t) </a:t>
            </a:r>
            <a:r>
              <a:rPr lang="en-US" altLang="en-US" sz="2800" dirty="0"/>
              <a:t>is the relative frequency of class j at node t).</a:t>
            </a:r>
            <a:endParaRPr lang="en-US" altLang="en-US" sz="1800" dirty="0"/>
          </a:p>
          <a:p>
            <a:pPr marL="742950" lvl="1" indent="-285750"/>
            <a:r>
              <a:rPr lang="en-US" altLang="en-US" sz="2000" dirty="0"/>
              <a:t>Measures homogeneity of a node. </a:t>
            </a:r>
          </a:p>
          <a:p>
            <a:pPr marL="1085850" lvl="2"/>
            <a:r>
              <a:rPr lang="en-US" altLang="en-US" sz="1800" dirty="0"/>
              <a:t>Maximum (log n</a:t>
            </a:r>
            <a:r>
              <a:rPr lang="en-US" altLang="en-US" sz="1800" baseline="-25000" dirty="0"/>
              <a:t>c</a:t>
            </a:r>
            <a:r>
              <a:rPr lang="en-US" altLang="en-US" sz="1800" dirty="0"/>
              <a:t>) when records are equally distributed among all classes implying least information</a:t>
            </a:r>
          </a:p>
          <a:p>
            <a:pPr marL="1085850" lvl="2"/>
            <a:r>
              <a:rPr lang="en-US" altLang="en-US" sz="1800" dirty="0"/>
              <a:t>Minimum (0.0) when all records belong to one class implying most information</a:t>
            </a:r>
          </a:p>
          <a:p>
            <a:pPr marL="742950" lvl="1" indent="-285750"/>
            <a:r>
              <a:rPr lang="en-US" altLang="en-US" sz="2000" dirty="0"/>
              <a:t>Entropy based computations are similar to the GINI index computations</a:t>
            </a:r>
          </a:p>
        </p:txBody>
      </p:sp>
      <p:graphicFrame>
        <p:nvGraphicFramePr>
          <p:cNvPr id="822276" name="Object 4"/>
          <p:cNvGraphicFramePr>
            <a:graphicFrameLocks noChangeAspect="1"/>
          </p:cNvGraphicFramePr>
          <p:nvPr>
            <p:extLst>
              <p:ext uri="{D42A27DB-BD31-4B8C-83A1-F6EECF244321}">
                <p14:modId xmlns:p14="http://schemas.microsoft.com/office/powerpoint/2010/main" val="2118458350"/>
              </p:ext>
            </p:extLst>
          </p:nvPr>
        </p:nvGraphicFramePr>
        <p:xfrm>
          <a:off x="2070551" y="2460483"/>
          <a:ext cx="7736518" cy="615950"/>
        </p:xfrm>
        <a:graphic>
          <a:graphicData uri="http://schemas.openxmlformats.org/presentationml/2006/ole">
            <mc:AlternateContent xmlns:mc="http://schemas.openxmlformats.org/markup-compatibility/2006">
              <mc:Choice xmlns:v="urn:schemas-microsoft-com:vml" Requires="v">
                <p:oleObj spid="_x0000_s22555" name="Equation" r:id="rId3" imgW="4165560" imgH="444240" progId="Equation.3">
                  <p:embed/>
                </p:oleObj>
              </mc:Choice>
              <mc:Fallback>
                <p:oleObj name="Equation" r:id="rId3" imgW="416556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0551" y="2460483"/>
                        <a:ext cx="7736518" cy="615950"/>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322763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r>
              <a:rPr lang="en-US" altLang="en-US" dirty="0"/>
              <a:t>Examples for computing Entropy</a:t>
            </a:r>
          </a:p>
        </p:txBody>
      </p:sp>
      <p:graphicFrame>
        <p:nvGraphicFramePr>
          <p:cNvPr id="863235" name="Object 3"/>
          <p:cNvGraphicFramePr>
            <a:graphicFrameLocks noChangeAspect="1"/>
          </p:cNvGraphicFramePr>
          <p:nvPr>
            <p:extLst/>
          </p:nvPr>
        </p:nvGraphicFramePr>
        <p:xfrm>
          <a:off x="533400" y="2773362"/>
          <a:ext cx="3048000" cy="936625"/>
        </p:xfrm>
        <a:graphic>
          <a:graphicData uri="http://schemas.openxmlformats.org/presentationml/2006/ole">
            <mc:AlternateContent xmlns:mc="http://schemas.openxmlformats.org/markup-compatibility/2006">
              <mc:Choice xmlns:v="urn:schemas-microsoft-com:vml" Requires="v">
                <p:oleObj spid="_x0000_s23654" name="Document" r:id="rId3" imgW="3239280" imgH="1357560" progId="Word.Document.8">
                  <p:embed/>
                </p:oleObj>
              </mc:Choice>
              <mc:Fallback>
                <p:oleObj name="Document" r:id="rId3" imgW="3239280" imgH="13575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773362"/>
                        <a:ext cx="3048000" cy="936625"/>
                      </a:xfrm>
                      <a:prstGeom prst="rect">
                        <a:avLst/>
                      </a:prstGeom>
                      <a:noFill/>
                      <a:ln>
                        <a:noFill/>
                      </a:ln>
                      <a:effectLst/>
                      <a:extLst/>
                    </p:spPr>
                  </p:pic>
                </p:oleObj>
              </mc:Fallback>
            </mc:AlternateContent>
          </a:graphicData>
        </a:graphic>
      </p:graphicFrame>
      <p:graphicFrame>
        <p:nvGraphicFramePr>
          <p:cNvPr id="863236" name="Object 4"/>
          <p:cNvGraphicFramePr>
            <a:graphicFrameLocks noChangeAspect="1"/>
          </p:cNvGraphicFramePr>
          <p:nvPr>
            <p:extLst/>
          </p:nvPr>
        </p:nvGraphicFramePr>
        <p:xfrm>
          <a:off x="509456" y="5310188"/>
          <a:ext cx="3047206" cy="938213"/>
        </p:xfrm>
        <a:graphic>
          <a:graphicData uri="http://schemas.openxmlformats.org/presentationml/2006/ole">
            <mc:AlternateContent xmlns:mc="http://schemas.openxmlformats.org/markup-compatibility/2006">
              <mc:Choice xmlns:v="urn:schemas-microsoft-com:vml" Requires="v">
                <p:oleObj spid="_x0000_s23655" name="Document" r:id="rId5" imgW="3239280" imgH="1381680" progId="Word.Document.8">
                  <p:embed/>
                </p:oleObj>
              </mc:Choice>
              <mc:Fallback>
                <p:oleObj name="Document" r:id="rId5" imgW="3239280" imgH="13816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456" y="5310188"/>
                        <a:ext cx="3047206"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3237" name="Object 5"/>
          <p:cNvGraphicFramePr>
            <a:graphicFrameLocks noChangeAspect="1"/>
          </p:cNvGraphicFramePr>
          <p:nvPr>
            <p:extLst/>
          </p:nvPr>
        </p:nvGraphicFramePr>
        <p:xfrm>
          <a:off x="509456" y="4098924"/>
          <a:ext cx="3047206" cy="906462"/>
        </p:xfrm>
        <a:graphic>
          <a:graphicData uri="http://schemas.openxmlformats.org/presentationml/2006/ole">
            <mc:AlternateContent xmlns:mc="http://schemas.openxmlformats.org/markup-compatibility/2006">
              <mc:Choice xmlns:v="urn:schemas-microsoft-com:vml" Requires="v">
                <p:oleObj spid="_x0000_s23656" name="Document" r:id="rId7" imgW="3239280" imgH="1357560" progId="Word.Document.8">
                  <p:embed/>
                </p:oleObj>
              </mc:Choice>
              <mc:Fallback>
                <p:oleObj name="Document" r:id="rId7" imgW="3239280" imgH="135756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9456" y="4098924"/>
                        <a:ext cx="3047206"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3238" name="Text Box 6"/>
          <p:cNvSpPr txBox="1">
            <a:spLocks noChangeArrowheads="1"/>
          </p:cNvSpPr>
          <p:nvPr/>
        </p:nvSpPr>
        <p:spPr bwMode="auto">
          <a:xfrm>
            <a:off x="3861383" y="2773362"/>
            <a:ext cx="7922736"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P(C1) = 0/6 = 0     P(C2) = 6/6 = 1</a:t>
            </a:r>
          </a:p>
          <a:p>
            <a:pPr>
              <a:spcBef>
                <a:spcPct val="50000"/>
              </a:spcBef>
            </a:pPr>
            <a:r>
              <a:rPr lang="en-US" altLang="en-US" sz="2000" dirty="0"/>
              <a:t>Entropy = – 0 log 0</a:t>
            </a:r>
            <a:r>
              <a:rPr lang="en-US" altLang="en-US" sz="2000" baseline="30000" dirty="0"/>
              <a:t> </a:t>
            </a:r>
            <a:r>
              <a:rPr lang="en-US" altLang="en-US" sz="2000" dirty="0"/>
              <a:t>– 1 log 1 = – 0 – 0 = 0 </a:t>
            </a:r>
          </a:p>
        </p:txBody>
      </p:sp>
      <p:sp>
        <p:nvSpPr>
          <p:cNvPr id="863240" name="Text Box 8"/>
          <p:cNvSpPr txBox="1">
            <a:spLocks noChangeArrowheads="1"/>
          </p:cNvSpPr>
          <p:nvPr/>
        </p:nvSpPr>
        <p:spPr bwMode="auto">
          <a:xfrm>
            <a:off x="3962957" y="4014788"/>
            <a:ext cx="822745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P(C1) = 1/6          P(C2) = 5/6</a:t>
            </a:r>
          </a:p>
          <a:p>
            <a:pPr>
              <a:spcBef>
                <a:spcPct val="50000"/>
              </a:spcBef>
            </a:pPr>
            <a:r>
              <a:rPr lang="en-US" altLang="en-US" sz="2000" dirty="0"/>
              <a:t>Entropy = – (1/6) log</a:t>
            </a:r>
            <a:r>
              <a:rPr lang="en-US" altLang="en-US" sz="2000" baseline="-25000" dirty="0"/>
              <a:t>2</a:t>
            </a:r>
            <a:r>
              <a:rPr lang="en-US" altLang="en-US" sz="2000" dirty="0"/>
              <a:t> (1/6)</a:t>
            </a:r>
            <a:r>
              <a:rPr lang="en-US" altLang="en-US" sz="2000" baseline="30000" dirty="0"/>
              <a:t> </a:t>
            </a:r>
            <a:r>
              <a:rPr lang="en-US" altLang="en-US" sz="2000" dirty="0"/>
              <a:t>– (5/6) log</a:t>
            </a:r>
            <a:r>
              <a:rPr lang="en-US" altLang="en-US" sz="2000" baseline="-25000" dirty="0"/>
              <a:t>2</a:t>
            </a:r>
            <a:r>
              <a:rPr lang="en-US" altLang="en-US" sz="2000" dirty="0"/>
              <a:t> (1/6) = 0.65</a:t>
            </a:r>
          </a:p>
        </p:txBody>
      </p:sp>
      <p:sp>
        <p:nvSpPr>
          <p:cNvPr id="863241" name="Text Box 9"/>
          <p:cNvSpPr txBox="1">
            <a:spLocks noChangeArrowheads="1"/>
          </p:cNvSpPr>
          <p:nvPr/>
        </p:nvSpPr>
        <p:spPr bwMode="auto">
          <a:xfrm>
            <a:off x="3962957" y="5233988"/>
            <a:ext cx="822745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P(C1) = 2/6          P(C2) = 4/6</a:t>
            </a:r>
          </a:p>
          <a:p>
            <a:pPr>
              <a:spcBef>
                <a:spcPct val="50000"/>
              </a:spcBef>
            </a:pPr>
            <a:r>
              <a:rPr lang="en-US" altLang="en-US" sz="2000" dirty="0"/>
              <a:t>Entropy = – (2/6) log</a:t>
            </a:r>
            <a:r>
              <a:rPr lang="en-US" altLang="en-US" sz="2000" baseline="-25000" dirty="0"/>
              <a:t>2</a:t>
            </a:r>
            <a:r>
              <a:rPr lang="en-US" altLang="en-US" sz="2000" dirty="0"/>
              <a:t> (2/6)</a:t>
            </a:r>
            <a:r>
              <a:rPr lang="en-US" altLang="en-US" sz="2000" baseline="30000" dirty="0"/>
              <a:t> </a:t>
            </a:r>
            <a:r>
              <a:rPr lang="en-US" altLang="en-US" sz="2000" dirty="0"/>
              <a:t>– (4/6) log</a:t>
            </a:r>
            <a:r>
              <a:rPr lang="en-US" altLang="en-US" sz="2000" baseline="-25000" dirty="0"/>
              <a:t>2</a:t>
            </a:r>
            <a:r>
              <a:rPr lang="en-US" altLang="en-US" sz="2000" dirty="0"/>
              <a:t> (4/6) = 0.92</a:t>
            </a:r>
          </a:p>
        </p:txBody>
      </p:sp>
      <p:graphicFrame>
        <p:nvGraphicFramePr>
          <p:cNvPr id="863242" name="Object 10"/>
          <p:cNvGraphicFramePr>
            <a:graphicFrameLocks noChangeAspect="1"/>
          </p:cNvGraphicFramePr>
          <p:nvPr>
            <p:extLst>
              <p:ext uri="{D42A27DB-BD31-4B8C-83A1-F6EECF244321}">
                <p14:modId xmlns:p14="http://schemas.microsoft.com/office/powerpoint/2010/main" val="2813587762"/>
              </p:ext>
            </p:extLst>
          </p:nvPr>
        </p:nvGraphicFramePr>
        <p:xfrm>
          <a:off x="1440976" y="1762125"/>
          <a:ext cx="7557218" cy="587376"/>
        </p:xfrm>
        <a:graphic>
          <a:graphicData uri="http://schemas.openxmlformats.org/presentationml/2006/ole">
            <mc:AlternateContent xmlns:mc="http://schemas.openxmlformats.org/markup-compatibility/2006">
              <mc:Choice xmlns:v="urn:schemas-microsoft-com:vml" Requires="v">
                <p:oleObj spid="_x0000_s23657" name="Equation" r:id="rId9" imgW="4267080" imgH="444240" progId="Equation.3">
                  <p:embed/>
                </p:oleObj>
              </mc:Choice>
              <mc:Fallback>
                <p:oleObj name="Equation" r:id="rId9" imgW="426708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0976" y="1762125"/>
                        <a:ext cx="7557218" cy="587376"/>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329243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normAutofit/>
          </a:bodyPr>
          <a:lstStyle/>
          <a:p>
            <a:r>
              <a:rPr lang="en-US" altLang="en-US" sz="4800" dirty="0"/>
              <a:t>Splitting Based on INFO...</a:t>
            </a:r>
            <a:endParaRPr lang="en-US" altLang="en-US" sz="8000" dirty="0"/>
          </a:p>
        </p:txBody>
      </p:sp>
      <p:sp>
        <p:nvSpPr>
          <p:cNvPr id="823299" name="Rectangle 3"/>
          <p:cNvSpPr>
            <a:spLocks noGrp="1" noChangeArrowheads="1"/>
          </p:cNvSpPr>
          <p:nvPr>
            <p:ph idx="1"/>
          </p:nvPr>
        </p:nvSpPr>
        <p:spPr>
          <a:xfrm>
            <a:off x="1025449" y="1905000"/>
            <a:ext cx="9717540" cy="4404360"/>
          </a:xfrm>
        </p:spPr>
        <p:txBody>
          <a:bodyPr>
            <a:normAutofit/>
          </a:bodyPr>
          <a:lstStyle/>
          <a:p>
            <a:pPr marL="342900" indent="-342900"/>
            <a:r>
              <a:rPr lang="en-US" altLang="en-US" sz="2400" dirty="0"/>
              <a:t>Information Gain: </a:t>
            </a:r>
          </a:p>
          <a:p>
            <a:pPr marL="742950" lvl="1" indent="-285750"/>
            <a:endParaRPr lang="en-US" altLang="en-US" dirty="0"/>
          </a:p>
          <a:p>
            <a:pPr marL="1146175" lvl="2">
              <a:buNone/>
            </a:pPr>
            <a:endParaRPr lang="en-US" altLang="en-US" dirty="0"/>
          </a:p>
          <a:p>
            <a:pPr marL="1146175" lvl="2">
              <a:buNone/>
            </a:pPr>
            <a:endParaRPr lang="en-US" altLang="en-US" dirty="0"/>
          </a:p>
          <a:p>
            <a:pPr marL="1146175" lvl="2">
              <a:buNone/>
            </a:pPr>
            <a:r>
              <a:rPr lang="en-US" altLang="en-US" dirty="0"/>
              <a:t>		Parent Node, p is split into k partitions;</a:t>
            </a:r>
          </a:p>
          <a:p>
            <a:pPr marL="1146175" lvl="2">
              <a:buNone/>
            </a:pPr>
            <a:r>
              <a:rPr lang="en-US" altLang="en-US" dirty="0"/>
              <a:t>		n</a:t>
            </a:r>
            <a:r>
              <a:rPr lang="en-US" altLang="en-US" baseline="-25000" dirty="0"/>
              <a:t>i</a:t>
            </a:r>
            <a:r>
              <a:rPr lang="en-US" altLang="en-US" dirty="0"/>
              <a:t> is number of records in partition i</a:t>
            </a:r>
          </a:p>
          <a:p>
            <a:pPr marL="742950" lvl="1" indent="-285750"/>
            <a:r>
              <a:rPr lang="en-US" altLang="en-US" dirty="0"/>
              <a:t>Measures Reduction in Entropy achieved because of the split. Choose the split that achieves most reduction (maximizes GAIN).</a:t>
            </a:r>
          </a:p>
          <a:p>
            <a:pPr marL="742950" lvl="1" indent="-285750"/>
            <a:r>
              <a:rPr lang="en-US" altLang="en-US" dirty="0"/>
              <a:t>Used in ID3 and C4.5</a:t>
            </a:r>
          </a:p>
          <a:p>
            <a:pPr marL="742950" lvl="1" indent="-285750"/>
            <a:r>
              <a:rPr lang="en-US" altLang="en-US" dirty="0"/>
              <a:t>Disadvantage: Tends to prefer splits that result in large number of partitions, each being small but pure.</a:t>
            </a:r>
          </a:p>
        </p:txBody>
      </p:sp>
      <p:graphicFrame>
        <p:nvGraphicFramePr>
          <p:cNvPr id="823300" name="Object 4"/>
          <p:cNvGraphicFramePr>
            <a:graphicFrameLocks noChangeAspect="1"/>
          </p:cNvGraphicFramePr>
          <p:nvPr>
            <p:extLst/>
          </p:nvPr>
        </p:nvGraphicFramePr>
        <p:xfrm>
          <a:off x="1752600" y="2438400"/>
          <a:ext cx="7696200" cy="901810"/>
        </p:xfrm>
        <a:graphic>
          <a:graphicData uri="http://schemas.openxmlformats.org/presentationml/2006/ole">
            <mc:AlternateContent xmlns:mc="http://schemas.openxmlformats.org/markup-compatibility/2006">
              <mc:Choice xmlns:v="urn:schemas-microsoft-com:vml" Requires="v">
                <p:oleObj spid="_x0000_s24602" name="Equation" r:id="rId3" imgW="5041800" imgH="787320" progId="Equation.3">
                  <p:embed/>
                </p:oleObj>
              </mc:Choice>
              <mc:Fallback>
                <p:oleObj name="Equation" r:id="rId3" imgW="5041800" imgH="787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438400"/>
                        <a:ext cx="7696200" cy="901810"/>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876790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normAutofit/>
          </a:bodyPr>
          <a:lstStyle/>
          <a:p>
            <a:r>
              <a:rPr lang="en-US" altLang="en-US" sz="4800" dirty="0"/>
              <a:t>Splitting Based on INFO...</a:t>
            </a:r>
            <a:endParaRPr lang="en-US" altLang="en-US" sz="8000" dirty="0"/>
          </a:p>
        </p:txBody>
      </p:sp>
      <p:sp>
        <p:nvSpPr>
          <p:cNvPr id="824323" name="Rectangle 3"/>
          <p:cNvSpPr>
            <a:spLocks noGrp="1" noChangeArrowheads="1"/>
          </p:cNvSpPr>
          <p:nvPr>
            <p:ph idx="1"/>
          </p:nvPr>
        </p:nvSpPr>
        <p:spPr/>
        <p:txBody>
          <a:bodyPr>
            <a:normAutofit/>
          </a:bodyPr>
          <a:lstStyle/>
          <a:p>
            <a:pPr marL="342900" indent="-342900"/>
            <a:r>
              <a:rPr lang="en-US" altLang="en-US" sz="2400" dirty="0"/>
              <a:t>Gain Ratio: </a:t>
            </a:r>
          </a:p>
          <a:p>
            <a:pPr marL="742950" lvl="1" indent="-285750"/>
            <a:endParaRPr lang="en-US" altLang="en-US" dirty="0"/>
          </a:p>
          <a:p>
            <a:pPr marL="742950" lvl="1" indent="-285750"/>
            <a:endParaRPr lang="en-US" altLang="en-US" dirty="0"/>
          </a:p>
          <a:p>
            <a:pPr marL="1146175" lvl="2"/>
            <a:endParaRPr lang="en-US" altLang="en-US" dirty="0"/>
          </a:p>
          <a:p>
            <a:pPr marL="1146175" lvl="2"/>
            <a:endParaRPr lang="en-US" altLang="en-US" dirty="0"/>
          </a:p>
          <a:p>
            <a:pPr marL="1146175" lvl="2">
              <a:buNone/>
            </a:pPr>
            <a:r>
              <a:rPr lang="en-US" altLang="en-US" dirty="0"/>
              <a:t>Parent Node, p is split into k partitions</a:t>
            </a:r>
          </a:p>
          <a:p>
            <a:pPr marL="1146175" lvl="2">
              <a:buNone/>
            </a:pPr>
            <a:r>
              <a:rPr lang="en-US" altLang="en-US" dirty="0"/>
              <a:t>n</a:t>
            </a:r>
            <a:r>
              <a:rPr lang="en-US" altLang="en-US" baseline="-25000" dirty="0"/>
              <a:t>i</a:t>
            </a:r>
            <a:r>
              <a:rPr lang="en-US" altLang="en-US" dirty="0"/>
              <a:t> is the number of records in partition i</a:t>
            </a:r>
          </a:p>
          <a:p>
            <a:pPr marL="1146175" lvl="2">
              <a:buNone/>
            </a:pPr>
            <a:endParaRPr lang="en-US" altLang="en-US" sz="800" dirty="0"/>
          </a:p>
          <a:p>
            <a:pPr marL="742950" lvl="1" indent="-285750"/>
            <a:r>
              <a:rPr lang="en-US" altLang="en-US" dirty="0"/>
              <a:t>Adjusts Information Gain by the entropy of the partitioning (SplitINFO). Higher entropy partitioning (large number of small partitions) is penalized!</a:t>
            </a:r>
          </a:p>
          <a:p>
            <a:pPr marL="742950" lvl="1" indent="-285750"/>
            <a:r>
              <a:rPr lang="en-US" altLang="en-US" dirty="0"/>
              <a:t>Used in C4.5</a:t>
            </a:r>
          </a:p>
          <a:p>
            <a:pPr marL="742950" lvl="1" indent="-285750"/>
            <a:r>
              <a:rPr lang="en-US" altLang="en-US" dirty="0"/>
              <a:t>Designed to overcome the disadvantage of Information Gain</a:t>
            </a:r>
          </a:p>
        </p:txBody>
      </p:sp>
      <p:graphicFrame>
        <p:nvGraphicFramePr>
          <p:cNvPr id="824325" name="Object 5"/>
          <p:cNvGraphicFramePr>
            <a:graphicFrameLocks noChangeAspect="1"/>
          </p:cNvGraphicFramePr>
          <p:nvPr>
            <p:extLst/>
          </p:nvPr>
        </p:nvGraphicFramePr>
        <p:xfrm>
          <a:off x="685801" y="2743200"/>
          <a:ext cx="5484971" cy="927100"/>
        </p:xfrm>
        <a:graphic>
          <a:graphicData uri="http://schemas.openxmlformats.org/presentationml/2006/ole">
            <mc:AlternateContent xmlns:mc="http://schemas.openxmlformats.org/markup-compatibility/2006">
              <mc:Choice xmlns:v="urn:schemas-microsoft-com:vml" Requires="v">
                <p:oleObj spid="_x0000_s25650" name="Equation" r:id="rId3" imgW="3340080" imgH="799920" progId="Equation.3">
                  <p:embed/>
                </p:oleObj>
              </mc:Choice>
              <mc:Fallback>
                <p:oleObj name="Equation" r:id="rId3" imgW="3340080" imgH="799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1" y="2743200"/>
                        <a:ext cx="5484971" cy="9271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824326" name="Object 6"/>
          <p:cNvGraphicFramePr>
            <a:graphicFrameLocks noChangeAspect="1"/>
          </p:cNvGraphicFramePr>
          <p:nvPr>
            <p:extLst/>
          </p:nvPr>
        </p:nvGraphicFramePr>
        <p:xfrm>
          <a:off x="6324601" y="2743200"/>
          <a:ext cx="5590777" cy="935038"/>
        </p:xfrm>
        <a:graphic>
          <a:graphicData uri="http://schemas.openxmlformats.org/presentationml/2006/ole">
            <mc:AlternateContent xmlns:mc="http://schemas.openxmlformats.org/markup-compatibility/2006">
              <mc:Choice xmlns:v="urn:schemas-microsoft-com:vml" Requires="v">
                <p:oleObj spid="_x0000_s25651" name="Equation" r:id="rId5" imgW="2958840" imgH="723600" progId="Equation.3">
                  <p:embed/>
                </p:oleObj>
              </mc:Choice>
              <mc:Fallback>
                <p:oleObj name="Equation" r:id="rId5" imgW="2958840" imgH="723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1" y="2743200"/>
                        <a:ext cx="5590777" cy="935038"/>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86997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1025450" y="585216"/>
            <a:ext cx="10937951" cy="1499616"/>
          </a:xfrm>
        </p:spPr>
        <p:txBody>
          <a:bodyPr>
            <a:normAutofit/>
          </a:bodyPr>
          <a:lstStyle/>
          <a:p>
            <a:r>
              <a:rPr lang="en-US" altLang="en-US" sz="4800" dirty="0"/>
              <a:t>Splitting Criteria based on Classification Error</a:t>
            </a:r>
            <a:endParaRPr lang="en-US" altLang="en-US" sz="8000" dirty="0"/>
          </a:p>
        </p:txBody>
      </p:sp>
      <p:sp>
        <p:nvSpPr>
          <p:cNvPr id="831491" name="Rectangle 3"/>
          <p:cNvSpPr>
            <a:spLocks noGrp="1" noChangeArrowheads="1"/>
          </p:cNvSpPr>
          <p:nvPr>
            <p:ph idx="1"/>
          </p:nvPr>
        </p:nvSpPr>
        <p:spPr/>
        <p:txBody>
          <a:bodyPr>
            <a:normAutofit/>
          </a:bodyPr>
          <a:lstStyle/>
          <a:p>
            <a:pPr marL="342900" indent="-342900"/>
            <a:r>
              <a:rPr lang="en-US" altLang="en-US" sz="3200" dirty="0"/>
              <a:t>Classification error at a node t :</a:t>
            </a:r>
          </a:p>
          <a:p>
            <a:pPr marL="342900" indent="-342900"/>
            <a:endParaRPr lang="en-US" altLang="en-US" sz="2400" dirty="0"/>
          </a:p>
          <a:p>
            <a:pPr marL="342900" indent="-342900"/>
            <a:endParaRPr lang="en-US" altLang="en-US" sz="2400" dirty="0"/>
          </a:p>
          <a:p>
            <a:pPr marL="342900" indent="-342900"/>
            <a:endParaRPr lang="en-US" altLang="en-US" sz="2400" dirty="0"/>
          </a:p>
          <a:p>
            <a:pPr marL="342900" indent="-342900"/>
            <a:r>
              <a:rPr lang="en-US" altLang="en-US" dirty="0"/>
              <a:t>Measures misclassification error made by a node</a:t>
            </a:r>
          </a:p>
          <a:p>
            <a:pPr marL="1085850" lvl="2"/>
            <a:r>
              <a:rPr lang="en-US" altLang="en-US" sz="2400" dirty="0"/>
              <a:t>Maximum (1 - 1/n</a:t>
            </a:r>
            <a:r>
              <a:rPr lang="en-US" altLang="en-US" sz="2400" baseline="-25000" dirty="0"/>
              <a:t>c</a:t>
            </a:r>
            <a:r>
              <a:rPr lang="en-US" altLang="en-US" sz="2400" dirty="0"/>
              <a:t>) when records are equally distributed among all classes, implying least interesting information</a:t>
            </a:r>
          </a:p>
          <a:p>
            <a:pPr marL="1085850" lvl="2"/>
            <a:r>
              <a:rPr lang="en-US" altLang="en-US" sz="2400" dirty="0"/>
              <a:t>Minimum (0.0) when all records belong to one class, implying most interesting information</a:t>
            </a:r>
          </a:p>
        </p:txBody>
      </p:sp>
      <p:graphicFrame>
        <p:nvGraphicFramePr>
          <p:cNvPr id="831492" name="Object 4"/>
          <p:cNvGraphicFramePr>
            <a:graphicFrameLocks noChangeAspect="1"/>
          </p:cNvGraphicFramePr>
          <p:nvPr>
            <p:extLst>
              <p:ext uri="{D42A27DB-BD31-4B8C-83A1-F6EECF244321}">
                <p14:modId xmlns:p14="http://schemas.microsoft.com/office/powerpoint/2010/main" val="3962500355"/>
              </p:ext>
            </p:extLst>
          </p:nvPr>
        </p:nvGraphicFramePr>
        <p:xfrm>
          <a:off x="2457734" y="2674366"/>
          <a:ext cx="6602280" cy="650875"/>
        </p:xfrm>
        <a:graphic>
          <a:graphicData uri="http://schemas.openxmlformats.org/presentationml/2006/ole">
            <mc:AlternateContent xmlns:mc="http://schemas.openxmlformats.org/markup-compatibility/2006">
              <mc:Choice xmlns:v="urn:schemas-microsoft-com:vml" Requires="v">
                <p:oleObj spid="_x0000_s26651" name="Equation" r:id="rId3" imgW="3073320" imgH="406080" progId="Equation.3">
                  <p:embed/>
                </p:oleObj>
              </mc:Choice>
              <mc:Fallback>
                <p:oleObj name="Equation" r:id="rId3" imgW="307332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734" y="2674366"/>
                        <a:ext cx="6602280" cy="650875"/>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021175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altLang="en-US" dirty="0"/>
              <a:t>Examples for Computing Error</a:t>
            </a:r>
          </a:p>
        </p:txBody>
      </p:sp>
      <p:graphicFrame>
        <p:nvGraphicFramePr>
          <p:cNvPr id="864259" name="Object 3"/>
          <p:cNvGraphicFramePr>
            <a:graphicFrameLocks noChangeAspect="1"/>
          </p:cNvGraphicFramePr>
          <p:nvPr>
            <p:extLst/>
          </p:nvPr>
        </p:nvGraphicFramePr>
        <p:xfrm>
          <a:off x="862144" y="3001962"/>
          <a:ext cx="3023262" cy="936625"/>
        </p:xfrm>
        <a:graphic>
          <a:graphicData uri="http://schemas.openxmlformats.org/presentationml/2006/ole">
            <mc:AlternateContent xmlns:mc="http://schemas.openxmlformats.org/markup-compatibility/2006">
              <mc:Choice xmlns:v="urn:schemas-microsoft-com:vml" Requires="v">
                <p:oleObj spid="_x0000_s27746" name="Document" r:id="rId3" imgW="3239280" imgH="1357560" progId="Word.Document.8">
                  <p:embed/>
                </p:oleObj>
              </mc:Choice>
              <mc:Fallback>
                <p:oleObj name="Document" r:id="rId3" imgW="3239280" imgH="13575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44" y="3001962"/>
                        <a:ext cx="3023262" cy="936625"/>
                      </a:xfrm>
                      <a:prstGeom prst="rect">
                        <a:avLst/>
                      </a:prstGeom>
                      <a:noFill/>
                      <a:ln>
                        <a:noFill/>
                      </a:ln>
                      <a:effectLst/>
                      <a:extLst/>
                    </p:spPr>
                  </p:pic>
                </p:oleObj>
              </mc:Fallback>
            </mc:AlternateContent>
          </a:graphicData>
        </a:graphic>
      </p:graphicFrame>
      <p:graphicFrame>
        <p:nvGraphicFramePr>
          <p:cNvPr id="864260" name="Object 4"/>
          <p:cNvGraphicFramePr>
            <a:graphicFrameLocks noChangeAspect="1"/>
          </p:cNvGraphicFramePr>
          <p:nvPr>
            <p:extLst/>
          </p:nvPr>
        </p:nvGraphicFramePr>
        <p:xfrm>
          <a:off x="838200" y="5386388"/>
          <a:ext cx="3047206" cy="938213"/>
        </p:xfrm>
        <a:graphic>
          <a:graphicData uri="http://schemas.openxmlformats.org/presentationml/2006/ole">
            <mc:AlternateContent xmlns:mc="http://schemas.openxmlformats.org/markup-compatibility/2006">
              <mc:Choice xmlns:v="urn:schemas-microsoft-com:vml" Requires="v">
                <p:oleObj spid="_x0000_s27747" name="Document" r:id="rId5" imgW="3239280" imgH="1381680" progId="Word.Document.8">
                  <p:embed/>
                </p:oleObj>
              </mc:Choice>
              <mc:Fallback>
                <p:oleObj name="Document" r:id="rId5" imgW="3239280" imgH="13816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386388"/>
                        <a:ext cx="3047206"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4261" name="Object 5"/>
          <p:cNvGraphicFramePr>
            <a:graphicFrameLocks noChangeAspect="1"/>
          </p:cNvGraphicFramePr>
          <p:nvPr>
            <p:extLst/>
          </p:nvPr>
        </p:nvGraphicFramePr>
        <p:xfrm>
          <a:off x="838200" y="4251324"/>
          <a:ext cx="3047206" cy="906462"/>
        </p:xfrm>
        <a:graphic>
          <a:graphicData uri="http://schemas.openxmlformats.org/presentationml/2006/ole">
            <mc:AlternateContent xmlns:mc="http://schemas.openxmlformats.org/markup-compatibility/2006">
              <mc:Choice xmlns:v="urn:schemas-microsoft-com:vml" Requires="v">
                <p:oleObj spid="_x0000_s27748" name="Document" r:id="rId7" imgW="3239280" imgH="1357560" progId="Word.Document.8">
                  <p:embed/>
                </p:oleObj>
              </mc:Choice>
              <mc:Fallback>
                <p:oleObj name="Document" r:id="rId7" imgW="3239280" imgH="135756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251324"/>
                        <a:ext cx="3047206"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4262" name="Text Box 6"/>
          <p:cNvSpPr txBox="1">
            <a:spLocks noChangeArrowheads="1"/>
          </p:cNvSpPr>
          <p:nvPr/>
        </p:nvSpPr>
        <p:spPr bwMode="auto">
          <a:xfrm>
            <a:off x="4165389" y="3001962"/>
            <a:ext cx="7922736"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P(C1) = 0/6 = 0     P(C2) = 6/6 = 1</a:t>
            </a:r>
          </a:p>
          <a:p>
            <a:pPr>
              <a:spcBef>
                <a:spcPct val="50000"/>
              </a:spcBef>
            </a:pPr>
            <a:r>
              <a:rPr lang="en-US" altLang="en-US" sz="2000" dirty="0"/>
              <a:t>Error = 1 – max (0, 1) = 1 – 1 = 0 </a:t>
            </a:r>
          </a:p>
        </p:txBody>
      </p:sp>
      <p:sp>
        <p:nvSpPr>
          <p:cNvPr id="864263" name="Text Box 7"/>
          <p:cNvSpPr txBox="1">
            <a:spLocks noChangeArrowheads="1"/>
          </p:cNvSpPr>
          <p:nvPr/>
        </p:nvSpPr>
        <p:spPr bwMode="auto">
          <a:xfrm>
            <a:off x="4266963" y="4167188"/>
            <a:ext cx="680542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P(C1) = 1/6          P(C2) = 5/6</a:t>
            </a:r>
          </a:p>
          <a:p>
            <a:pPr>
              <a:spcBef>
                <a:spcPct val="50000"/>
              </a:spcBef>
            </a:pPr>
            <a:r>
              <a:rPr lang="en-US" altLang="en-US" sz="2000" dirty="0"/>
              <a:t>Error = 1 – max (1/6, 5/6) = 1 – 5/6 = 1/6</a:t>
            </a:r>
          </a:p>
        </p:txBody>
      </p:sp>
      <p:sp>
        <p:nvSpPr>
          <p:cNvPr id="864264" name="Text Box 8"/>
          <p:cNvSpPr txBox="1">
            <a:spLocks noChangeArrowheads="1"/>
          </p:cNvSpPr>
          <p:nvPr/>
        </p:nvSpPr>
        <p:spPr bwMode="auto">
          <a:xfrm>
            <a:off x="4266963" y="5310188"/>
            <a:ext cx="822745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P(C1) = 2/6          P(C2) = 4/6</a:t>
            </a:r>
          </a:p>
          <a:p>
            <a:pPr>
              <a:spcBef>
                <a:spcPct val="50000"/>
              </a:spcBef>
            </a:pPr>
            <a:r>
              <a:rPr lang="en-US" altLang="en-US" sz="2000" dirty="0"/>
              <a:t>Error = 1 – max (2/6, 4/6) = 1 – 4/6 = 1/3</a:t>
            </a:r>
          </a:p>
        </p:txBody>
      </p:sp>
      <p:graphicFrame>
        <p:nvGraphicFramePr>
          <p:cNvPr id="864266" name="Object 10"/>
          <p:cNvGraphicFramePr>
            <a:graphicFrameLocks noChangeAspect="1"/>
          </p:cNvGraphicFramePr>
          <p:nvPr>
            <p:extLst/>
          </p:nvPr>
        </p:nvGraphicFramePr>
        <p:xfrm>
          <a:off x="990600" y="1905001"/>
          <a:ext cx="6602280" cy="650875"/>
        </p:xfrm>
        <a:graphic>
          <a:graphicData uri="http://schemas.openxmlformats.org/presentationml/2006/ole">
            <mc:AlternateContent xmlns:mc="http://schemas.openxmlformats.org/markup-compatibility/2006">
              <mc:Choice xmlns:v="urn:schemas-microsoft-com:vml" Requires="v">
                <p:oleObj spid="_x0000_s27749" name="Equation" r:id="rId9" imgW="3073320" imgH="406080" progId="Equation.3">
                  <p:embed/>
                </p:oleObj>
              </mc:Choice>
              <mc:Fallback>
                <p:oleObj name="Equation" r:id="rId9" imgW="307332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1905001"/>
                        <a:ext cx="6602280" cy="650875"/>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035236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p:txBody>
          <a:bodyPr/>
          <a:lstStyle/>
          <a:p>
            <a:r>
              <a:rPr lang="en-US" altLang="en-US" dirty="0"/>
              <a:t>Tree Induction</a:t>
            </a:r>
          </a:p>
        </p:txBody>
      </p:sp>
      <p:sp>
        <p:nvSpPr>
          <p:cNvPr id="935939" name="Rectangle 3"/>
          <p:cNvSpPr>
            <a:spLocks noGrp="1" noChangeArrowheads="1"/>
          </p:cNvSpPr>
          <p:nvPr>
            <p:ph type="body" idx="1"/>
          </p:nvPr>
        </p:nvSpPr>
        <p:spPr/>
        <p:txBody>
          <a:bodyPr>
            <a:normAutofit/>
          </a:bodyPr>
          <a:lstStyle/>
          <a:p>
            <a:r>
              <a:rPr lang="en-US" altLang="en-US" dirty="0"/>
              <a:t>Greedy strategy</a:t>
            </a:r>
          </a:p>
          <a:p>
            <a:pPr lvl="1"/>
            <a:r>
              <a:rPr lang="en-US" altLang="en-US" sz="2800" dirty="0"/>
              <a:t>Split the records based on an attribute test that optimizes certain criterion</a:t>
            </a:r>
          </a:p>
          <a:p>
            <a:r>
              <a:rPr lang="en-US" altLang="en-US" dirty="0"/>
              <a:t>Issues</a:t>
            </a:r>
          </a:p>
          <a:p>
            <a:pPr lvl="1"/>
            <a:r>
              <a:rPr lang="en-US" altLang="en-US" sz="2800" dirty="0"/>
              <a:t>Determine how to split the records</a:t>
            </a:r>
          </a:p>
          <a:p>
            <a:pPr lvl="2"/>
            <a:r>
              <a:rPr lang="en-US" altLang="en-US" sz="2800" dirty="0"/>
              <a:t>How to specify the attribute test condition?</a:t>
            </a:r>
          </a:p>
          <a:p>
            <a:pPr lvl="2"/>
            <a:r>
              <a:rPr lang="en-US" altLang="en-US" sz="2800" dirty="0"/>
              <a:t>How to determine the best split?</a:t>
            </a:r>
          </a:p>
          <a:p>
            <a:pPr lvl="2"/>
            <a:r>
              <a:rPr lang="en-US" altLang="en-US" sz="2800" dirty="0">
                <a:solidFill>
                  <a:srgbClr val="FF0000"/>
                </a:solidFill>
              </a:rPr>
              <a:t>Determine when to stop splitting</a:t>
            </a:r>
          </a:p>
          <a:p>
            <a:pPr lvl="1"/>
            <a:endParaRPr lang="en-US" altLang="en-US" sz="2800" dirty="0"/>
          </a:p>
        </p:txBody>
      </p:sp>
    </p:spTree>
    <p:extLst>
      <p:ext uri="{BB962C8B-B14F-4D97-AF65-F5344CB8AC3E}">
        <p14:creationId xmlns:p14="http://schemas.microsoft.com/office/powerpoint/2010/main" val="1465139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p:txBody>
          <a:bodyPr/>
          <a:lstStyle/>
          <a:p>
            <a:r>
              <a:rPr lang="en-US" altLang="en-US" dirty="0"/>
              <a:t>Stopping Criteria for Tree </a:t>
            </a:r>
            <a:r>
              <a:rPr lang="en-US" altLang="en-US" dirty="0" smtClean="0"/>
              <a:t>Induction</a:t>
            </a:r>
            <a:endParaRPr lang="en-US" altLang="en-US" dirty="0"/>
          </a:p>
        </p:txBody>
      </p:sp>
      <p:sp>
        <p:nvSpPr>
          <p:cNvPr id="934915" name="Rectangle 3"/>
          <p:cNvSpPr>
            <a:spLocks noGrp="1" noChangeArrowheads="1"/>
          </p:cNvSpPr>
          <p:nvPr>
            <p:ph type="body" idx="1"/>
          </p:nvPr>
        </p:nvSpPr>
        <p:spPr/>
        <p:txBody>
          <a:bodyPr>
            <a:normAutofit/>
          </a:bodyPr>
          <a:lstStyle/>
          <a:p>
            <a:r>
              <a:rPr lang="en-US" altLang="en-US" sz="3200" dirty="0"/>
              <a:t>Stop expanding a node when all the records belong to the same class</a:t>
            </a:r>
          </a:p>
          <a:p>
            <a:r>
              <a:rPr lang="en-US" altLang="en-US" sz="3200" dirty="0"/>
              <a:t>Stop expanding a node when all the records have similar attribute values</a:t>
            </a:r>
          </a:p>
          <a:p>
            <a:r>
              <a:rPr lang="en-US" altLang="en-US" sz="3200" dirty="0"/>
              <a:t>Early termination</a:t>
            </a:r>
          </a:p>
        </p:txBody>
      </p:sp>
    </p:spTree>
    <p:extLst>
      <p:ext uri="{BB962C8B-B14F-4D97-AF65-F5344CB8AC3E}">
        <p14:creationId xmlns:p14="http://schemas.microsoft.com/office/powerpoint/2010/main" val="2907144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Marketing </a:t>
            </a:r>
            <a:endParaRPr lang="en-US" dirty="0"/>
          </a:p>
        </p:txBody>
      </p:sp>
      <p:sp>
        <p:nvSpPr>
          <p:cNvPr id="3" name="Content Placeholder 2"/>
          <p:cNvSpPr>
            <a:spLocks noGrp="1"/>
          </p:cNvSpPr>
          <p:nvPr>
            <p:ph idx="1"/>
          </p:nvPr>
        </p:nvSpPr>
        <p:spPr/>
        <p:txBody>
          <a:bodyPr>
            <a:noAutofit/>
          </a:bodyPr>
          <a:lstStyle/>
          <a:p>
            <a:pPr marL="0" indent="0">
              <a:buNone/>
            </a:pPr>
            <a:r>
              <a:rPr lang="en-US" sz="3600" dirty="0" smtClean="0">
                <a:solidFill>
                  <a:srgbClr val="FF6600"/>
                </a:solidFill>
              </a:rPr>
              <a:t>Cox Communication: </a:t>
            </a:r>
            <a:r>
              <a:rPr lang="en-US" sz="3600" dirty="0" smtClean="0"/>
              <a:t>Tripled direct mail responses by predicting propensity to buy</a:t>
            </a:r>
          </a:p>
          <a:p>
            <a:pPr marL="0" indent="0">
              <a:buNone/>
            </a:pPr>
            <a:r>
              <a:rPr lang="en-US" sz="3600" dirty="0" smtClean="0">
                <a:solidFill>
                  <a:srgbClr val="FF6600"/>
                </a:solidFill>
              </a:rPr>
              <a:t>Harrah’s Las Vegas: </a:t>
            </a:r>
            <a:r>
              <a:rPr lang="en-US" sz="3600" dirty="0" smtClean="0"/>
              <a:t>The casino predicts how much a customer will spend over the long term</a:t>
            </a:r>
          </a:p>
          <a:p>
            <a:pPr marL="0" indent="0">
              <a:buNone/>
            </a:pPr>
            <a:r>
              <a:rPr lang="en-US" sz="3600" dirty="0" smtClean="0">
                <a:solidFill>
                  <a:srgbClr val="FF6600"/>
                </a:solidFill>
              </a:rPr>
              <a:t>Target: </a:t>
            </a:r>
            <a:r>
              <a:rPr lang="en-US" sz="3600" dirty="0" smtClean="0"/>
              <a:t>Increased revenue 15-30 percent with predictive models</a:t>
            </a:r>
          </a:p>
          <a:p>
            <a:pPr marL="0" indent="0">
              <a:buNone/>
            </a:pPr>
            <a:r>
              <a:rPr lang="en-US" sz="3600" dirty="0" smtClean="0">
                <a:solidFill>
                  <a:srgbClr val="FF6600"/>
                </a:solidFill>
              </a:rPr>
              <a:t>PREMIER Bankcard: </a:t>
            </a:r>
            <a:r>
              <a:rPr lang="en-US" sz="3600" dirty="0" smtClean="0"/>
              <a:t>Reduced mailing cost by $12 million</a:t>
            </a:r>
            <a:endParaRPr lang="en-US" sz="3600" dirty="0"/>
          </a:p>
          <a:p>
            <a:pPr marL="0" indent="0">
              <a:buNone/>
            </a:pPr>
            <a:endParaRPr lang="en-US" sz="3600" dirty="0"/>
          </a:p>
        </p:txBody>
      </p:sp>
    </p:spTree>
    <p:extLst>
      <p:ext uri="{BB962C8B-B14F-4D97-AF65-F5344CB8AC3E}">
        <p14:creationId xmlns:p14="http://schemas.microsoft.com/office/powerpoint/2010/main" val="36087518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Decision Trees - PROS	</a:t>
            </a:r>
            <a:endParaRPr lang="en-US" dirty="0"/>
          </a:p>
        </p:txBody>
      </p:sp>
      <p:sp>
        <p:nvSpPr>
          <p:cNvPr id="3" name="Content Placeholder 2"/>
          <p:cNvSpPr>
            <a:spLocks noGrp="1"/>
          </p:cNvSpPr>
          <p:nvPr>
            <p:ph sz="half" idx="1"/>
          </p:nvPr>
        </p:nvSpPr>
        <p:spPr>
          <a:xfrm>
            <a:off x="1025448" y="2286000"/>
            <a:ext cx="5265815" cy="4267200"/>
          </a:xfrm>
        </p:spPr>
        <p:txBody>
          <a:bodyPr>
            <a:normAutofit fontScale="92500"/>
          </a:bodyPr>
          <a:lstStyle/>
          <a:p>
            <a:r>
              <a:rPr lang="en-US" dirty="0">
                <a:solidFill>
                  <a:srgbClr val="F16022"/>
                </a:solidFill>
              </a:rPr>
              <a:t>Intuitive:</a:t>
            </a:r>
            <a:r>
              <a:rPr lang="en-US" dirty="0">
                <a:solidFill>
                  <a:srgbClr val="00B050"/>
                </a:solidFill>
              </a:rPr>
              <a:t> </a:t>
            </a:r>
            <a:r>
              <a:rPr lang="en-US" dirty="0"/>
              <a:t>Easy interpretation for small trees</a:t>
            </a:r>
            <a:endParaRPr lang="en-US" dirty="0">
              <a:solidFill>
                <a:srgbClr val="00B050"/>
              </a:solidFill>
            </a:endParaRPr>
          </a:p>
          <a:p>
            <a:r>
              <a:rPr lang="en-US" dirty="0">
                <a:solidFill>
                  <a:srgbClr val="F16022"/>
                </a:solidFill>
              </a:rPr>
              <a:t>Non parametric: </a:t>
            </a:r>
            <a:r>
              <a:rPr lang="en-US" dirty="0"/>
              <a:t>Easy to incorporate both numeric and categorical data</a:t>
            </a:r>
          </a:p>
          <a:p>
            <a:r>
              <a:rPr lang="en-US" dirty="0">
                <a:solidFill>
                  <a:srgbClr val="F16022"/>
                </a:solidFill>
              </a:rPr>
              <a:t>Fast: </a:t>
            </a:r>
            <a:r>
              <a:rPr lang="en-US" dirty="0"/>
              <a:t>Once the rules are developed, prediction (classification or regression) is fast</a:t>
            </a:r>
          </a:p>
          <a:p>
            <a:r>
              <a:rPr lang="en-US" dirty="0">
                <a:solidFill>
                  <a:srgbClr val="F16022"/>
                </a:solidFill>
              </a:rPr>
              <a:t>Robust to outliers: </a:t>
            </a:r>
            <a:r>
              <a:rPr lang="en-US" dirty="0"/>
              <a:t>The technique is largely robust to outliers</a:t>
            </a:r>
          </a:p>
          <a:p>
            <a:endParaRPr lang="en-US" sz="2400" dirty="0"/>
          </a:p>
        </p:txBody>
      </p:sp>
      <p:pic>
        <p:nvPicPr>
          <p:cNvPr id="5" name="Picture 4"/>
          <p:cNvPicPr>
            <a:picLocks noChangeAspect="1"/>
          </p:cNvPicPr>
          <p:nvPr/>
        </p:nvPicPr>
        <p:blipFill>
          <a:blip r:embed="rId3"/>
          <a:stretch>
            <a:fillRect/>
          </a:stretch>
        </p:blipFill>
        <p:spPr>
          <a:xfrm>
            <a:off x="6291263" y="2084833"/>
            <a:ext cx="5688061" cy="3316511"/>
          </a:xfrm>
          <a:prstGeom prst="rect">
            <a:avLst/>
          </a:prstGeom>
        </p:spPr>
      </p:pic>
    </p:spTree>
    <p:extLst>
      <p:ext uri="{BB962C8B-B14F-4D97-AF65-F5344CB8AC3E}">
        <p14:creationId xmlns:p14="http://schemas.microsoft.com/office/powerpoint/2010/main" val="1298738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Decision Trees - CONS	</a:t>
            </a:r>
            <a:endParaRPr lang="en-US" dirty="0"/>
          </a:p>
        </p:txBody>
      </p:sp>
      <p:sp>
        <p:nvSpPr>
          <p:cNvPr id="8" name="Content Placeholder 7"/>
          <p:cNvSpPr>
            <a:spLocks noGrp="1"/>
          </p:cNvSpPr>
          <p:nvPr>
            <p:ph sz="half" idx="1"/>
          </p:nvPr>
        </p:nvSpPr>
        <p:spPr/>
        <p:txBody>
          <a:bodyPr>
            <a:noAutofit/>
          </a:bodyPr>
          <a:lstStyle/>
          <a:p>
            <a:r>
              <a:rPr lang="en-US" dirty="0">
                <a:solidFill>
                  <a:srgbClr val="F16022"/>
                </a:solidFill>
              </a:rPr>
              <a:t>Overfitting: </a:t>
            </a:r>
            <a:r>
              <a:rPr lang="en-US" dirty="0"/>
              <a:t>Tend to over fit if not trained with care</a:t>
            </a:r>
          </a:p>
          <a:p>
            <a:r>
              <a:rPr lang="en-US" dirty="0">
                <a:solidFill>
                  <a:srgbClr val="F16022"/>
                </a:solidFill>
              </a:rPr>
              <a:t>Rectangular Classification: </a:t>
            </a:r>
            <a:r>
              <a:rPr lang="en-US" dirty="0"/>
              <a:t>One field at a time; recursive partitioning of data</a:t>
            </a:r>
          </a:p>
          <a:p>
            <a:r>
              <a:rPr lang="en-US" dirty="0">
                <a:solidFill>
                  <a:srgbClr val="F16022"/>
                </a:solidFill>
              </a:rPr>
              <a:t>Tree replication: </a:t>
            </a:r>
            <a:r>
              <a:rPr lang="en-US" dirty="0"/>
              <a:t>A tree may be replicated again</a:t>
            </a:r>
          </a:p>
        </p:txBody>
      </p:sp>
      <p:pic>
        <p:nvPicPr>
          <p:cNvPr id="11" name="Picture 10"/>
          <p:cNvPicPr>
            <a:picLocks noChangeAspect="1"/>
          </p:cNvPicPr>
          <p:nvPr/>
        </p:nvPicPr>
        <p:blipFill>
          <a:blip r:embed="rId2"/>
          <a:stretch>
            <a:fillRect/>
          </a:stretch>
        </p:blipFill>
        <p:spPr>
          <a:xfrm>
            <a:off x="6096001" y="2121119"/>
            <a:ext cx="5545781" cy="2277253"/>
          </a:xfrm>
          <a:prstGeom prst="rect">
            <a:avLst/>
          </a:prstGeom>
        </p:spPr>
      </p:pic>
    </p:spTree>
    <p:extLst>
      <p:ext uri="{BB962C8B-B14F-4D97-AF65-F5344CB8AC3E}">
        <p14:creationId xmlns:p14="http://schemas.microsoft.com/office/powerpoint/2010/main" val="470459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RPART – Kyphosis Data</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smtClean="0"/>
              <a:t>81 </a:t>
            </a:r>
            <a:r>
              <a:rPr lang="en-US" dirty="0"/>
              <a:t>rows and 4 </a:t>
            </a:r>
            <a:r>
              <a:rPr lang="en-US" dirty="0" smtClean="0"/>
              <a:t>columns</a:t>
            </a:r>
          </a:p>
          <a:p>
            <a:pPr marL="0" indent="0">
              <a:buNone/>
            </a:pPr>
            <a:r>
              <a:rPr lang="en-US" dirty="0" smtClean="0"/>
              <a:t>Representing </a:t>
            </a:r>
            <a:r>
              <a:rPr lang="en-US" dirty="0"/>
              <a:t>data on children who have </a:t>
            </a:r>
            <a:r>
              <a:rPr lang="en-US" dirty="0" smtClean="0"/>
              <a:t>had corrective </a:t>
            </a:r>
            <a:r>
              <a:rPr lang="en-US" dirty="0"/>
              <a:t>spinal </a:t>
            </a:r>
            <a:r>
              <a:rPr lang="en-US" dirty="0" smtClean="0"/>
              <a:t>surgery</a:t>
            </a:r>
            <a:endParaRPr lang="en-US" dirty="0"/>
          </a:p>
          <a:p>
            <a:pPr marL="0" indent="0">
              <a:buNone/>
            </a:pPr>
            <a:r>
              <a:rPr lang="en-US" dirty="0"/>
              <a:t>Kyphosis a factor with levels </a:t>
            </a:r>
            <a:r>
              <a:rPr lang="en-US" dirty="0" smtClean="0"/>
              <a:t>absent/present </a:t>
            </a:r>
            <a:r>
              <a:rPr lang="en-US" dirty="0"/>
              <a:t>indicating if a kyphosis (a type of deformation) </a:t>
            </a:r>
            <a:r>
              <a:rPr lang="en-US" dirty="0" smtClean="0"/>
              <a:t>was present </a:t>
            </a:r>
            <a:r>
              <a:rPr lang="en-US" dirty="0"/>
              <a:t>after the </a:t>
            </a:r>
            <a:r>
              <a:rPr lang="en-US" dirty="0" smtClean="0"/>
              <a:t>surgery</a:t>
            </a:r>
            <a:endParaRPr lang="en-US" dirty="0"/>
          </a:p>
          <a:p>
            <a:pPr marL="0" indent="0">
              <a:buNone/>
            </a:pPr>
            <a:r>
              <a:rPr lang="en-US" dirty="0" smtClean="0"/>
              <a:t>Age (in months)</a:t>
            </a:r>
            <a:endParaRPr lang="en-US" dirty="0"/>
          </a:p>
          <a:p>
            <a:pPr marL="0" indent="0">
              <a:buNone/>
            </a:pPr>
            <a:r>
              <a:rPr lang="en-US" dirty="0"/>
              <a:t>Number the number of vertebrae involved</a:t>
            </a:r>
          </a:p>
          <a:p>
            <a:pPr marL="0" indent="0">
              <a:buNone/>
            </a:pPr>
            <a:r>
              <a:rPr lang="en-US" dirty="0"/>
              <a:t>Start the number of the ﬁrst (topmost) vertebra operated </a:t>
            </a:r>
            <a:r>
              <a:rPr lang="en-US" dirty="0" smtClean="0"/>
              <a:t>on</a:t>
            </a:r>
            <a:endParaRPr lang="en-US" dirty="0"/>
          </a:p>
        </p:txBody>
      </p:sp>
      <p:sp>
        <p:nvSpPr>
          <p:cNvPr id="4" name="Content Placeholder 3"/>
          <p:cNvSpPr>
            <a:spLocks noGrp="1"/>
          </p:cNvSpPr>
          <p:nvPr>
            <p:ph sz="half" idx="2"/>
          </p:nvPr>
        </p:nvSpPr>
        <p:spPr>
          <a:xfrm>
            <a:off x="6447758" y="2209800"/>
            <a:ext cx="4753642" cy="4023360"/>
          </a:xfrm>
        </p:spPr>
        <p:txBody>
          <a:bodyPr>
            <a:normAutofit fontScale="77500" lnSpcReduction="20000"/>
          </a:bodyPr>
          <a:lstStyle/>
          <a:p>
            <a:pPr marL="0" indent="0">
              <a:buNone/>
            </a:pPr>
            <a:r>
              <a:rPr lang="en-US" b="1" dirty="0"/>
              <a:t>Kyphosis </a:t>
            </a:r>
            <a:r>
              <a:rPr lang="en-US" b="1" dirty="0" smtClean="0"/>
              <a:t> 	Age 	Number    Start </a:t>
            </a:r>
            <a:endParaRPr lang="en-US" b="1" dirty="0"/>
          </a:p>
          <a:p>
            <a:pPr marL="0" indent="0">
              <a:buNone/>
            </a:pPr>
            <a:r>
              <a:rPr lang="en-US" dirty="0"/>
              <a:t>   absent  </a:t>
            </a:r>
            <a:r>
              <a:rPr lang="en-US" dirty="0" smtClean="0"/>
              <a:t>	 71      	     3    	     5</a:t>
            </a:r>
            <a:endParaRPr lang="en-US" dirty="0"/>
          </a:p>
          <a:p>
            <a:pPr marL="0" indent="0">
              <a:buNone/>
            </a:pPr>
            <a:r>
              <a:rPr lang="en-US" dirty="0"/>
              <a:t>   absent </a:t>
            </a:r>
            <a:r>
              <a:rPr lang="en-US" dirty="0" smtClean="0"/>
              <a:t>	158            3    	    14</a:t>
            </a:r>
            <a:endParaRPr lang="en-US" dirty="0"/>
          </a:p>
          <a:p>
            <a:pPr marL="0" indent="0">
              <a:buNone/>
            </a:pPr>
            <a:r>
              <a:rPr lang="en-US" dirty="0"/>
              <a:t>  present </a:t>
            </a:r>
            <a:r>
              <a:rPr lang="en-US" dirty="0" smtClean="0"/>
              <a:t>	128      	     4    	     </a:t>
            </a:r>
            <a:r>
              <a:rPr lang="en-US" dirty="0"/>
              <a:t>5</a:t>
            </a:r>
          </a:p>
          <a:p>
            <a:pPr marL="0" indent="0">
              <a:buNone/>
            </a:pPr>
            <a:r>
              <a:rPr lang="en-US" dirty="0"/>
              <a:t>   absent   </a:t>
            </a:r>
            <a:r>
              <a:rPr lang="en-US" dirty="0" smtClean="0"/>
              <a:t>	  2      	     5     	     1</a:t>
            </a:r>
            <a:endParaRPr lang="en-US" dirty="0"/>
          </a:p>
          <a:p>
            <a:pPr marL="0" indent="0">
              <a:buNone/>
            </a:pPr>
            <a:r>
              <a:rPr lang="en-US" dirty="0"/>
              <a:t>   absent   </a:t>
            </a:r>
            <a:r>
              <a:rPr lang="en-US" dirty="0" smtClean="0"/>
              <a:t>	  1      	     4    	    15</a:t>
            </a:r>
            <a:endParaRPr lang="en-US" dirty="0"/>
          </a:p>
          <a:p>
            <a:pPr marL="0" indent="0">
              <a:buNone/>
            </a:pPr>
            <a:r>
              <a:rPr lang="en-US" dirty="0"/>
              <a:t>   absent  </a:t>
            </a:r>
            <a:r>
              <a:rPr lang="en-US" dirty="0" smtClean="0"/>
              <a:t>	  1      	     2    	    16</a:t>
            </a:r>
            <a:endParaRPr lang="en-US" dirty="0"/>
          </a:p>
          <a:p>
            <a:pPr marL="0" indent="0">
              <a:buNone/>
            </a:pPr>
            <a:r>
              <a:rPr lang="en-US" dirty="0"/>
              <a:t>   absent  </a:t>
            </a:r>
            <a:r>
              <a:rPr lang="en-US" dirty="0" smtClean="0"/>
              <a:t>	 61             2    	    17</a:t>
            </a:r>
            <a:endParaRPr lang="en-US" dirty="0"/>
          </a:p>
          <a:p>
            <a:pPr marL="0" indent="0">
              <a:buNone/>
            </a:pPr>
            <a:r>
              <a:rPr lang="en-US" dirty="0"/>
              <a:t>   absent  </a:t>
            </a:r>
            <a:r>
              <a:rPr lang="en-US" dirty="0" smtClean="0"/>
              <a:t>	 37      	     3    	    16</a:t>
            </a:r>
            <a:endParaRPr lang="en-US" dirty="0"/>
          </a:p>
        </p:txBody>
      </p:sp>
    </p:spTree>
    <p:extLst>
      <p:ext uri="{BB962C8B-B14F-4D97-AF65-F5344CB8AC3E}">
        <p14:creationId xmlns:p14="http://schemas.microsoft.com/office/powerpoint/2010/main" val="1289957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RPART ON IRIS DATA – Test TRAIN SPLIT</a:t>
            </a:r>
            <a:endParaRPr lang="en-US" dirty="0"/>
          </a:p>
        </p:txBody>
      </p:sp>
      <p:sp>
        <p:nvSpPr>
          <p:cNvPr id="3" name="Content Placeholder 2"/>
          <p:cNvSpPr>
            <a:spLocks noGrp="1"/>
          </p:cNvSpPr>
          <p:nvPr>
            <p:ph idx="1"/>
          </p:nvPr>
        </p:nvSpPr>
        <p:spPr/>
        <p:txBody>
          <a:bodyPr>
            <a:normAutofit/>
          </a:bodyPr>
          <a:lstStyle/>
          <a:p>
            <a:r>
              <a:rPr lang="en-US" sz="4000" dirty="0"/>
              <a:t>sub &lt;- c(sample(1:50, 25), sample(51:100, 25), sample(101:150, 25))</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1681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RPART ON IRIS DATA – training the model</a:t>
            </a:r>
            <a:endParaRPr lang="en-US" dirty="0"/>
          </a:p>
        </p:txBody>
      </p:sp>
      <p:sp>
        <p:nvSpPr>
          <p:cNvPr id="3" name="Content Placeholder 2"/>
          <p:cNvSpPr>
            <a:spLocks noGrp="1"/>
          </p:cNvSpPr>
          <p:nvPr>
            <p:ph idx="1"/>
          </p:nvPr>
        </p:nvSpPr>
        <p:spPr/>
        <p:txBody>
          <a:bodyPr>
            <a:normAutofit/>
          </a:bodyPr>
          <a:lstStyle/>
          <a:p>
            <a:r>
              <a:rPr lang="en-US" sz="3600" dirty="0"/>
              <a:t>fit &lt;- </a:t>
            </a:r>
            <a:r>
              <a:rPr lang="en-US" sz="3600" dirty="0" err="1"/>
              <a:t>rpart</a:t>
            </a:r>
            <a:r>
              <a:rPr lang="en-US" sz="3600" dirty="0"/>
              <a:t>(Species ~ ., data = iris, subset = sub)</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8918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RPART ON IRIS DATA – PREDICTING</a:t>
            </a:r>
            <a:endParaRPr lang="en-US" dirty="0"/>
          </a:p>
        </p:txBody>
      </p:sp>
      <p:sp>
        <p:nvSpPr>
          <p:cNvPr id="3" name="Content Placeholder 2"/>
          <p:cNvSpPr>
            <a:spLocks noGrp="1"/>
          </p:cNvSpPr>
          <p:nvPr>
            <p:ph idx="1"/>
          </p:nvPr>
        </p:nvSpPr>
        <p:spPr/>
        <p:txBody>
          <a:bodyPr>
            <a:normAutofit/>
          </a:bodyPr>
          <a:lstStyle/>
          <a:p>
            <a:r>
              <a:rPr lang="en-US" sz="3600" dirty="0"/>
              <a:t>predict(fit, iris[-sub,])</a:t>
            </a:r>
          </a:p>
          <a:p>
            <a:r>
              <a:rPr lang="en-US" sz="3600" dirty="0"/>
              <a:t>predict(fit, iris[-sub,], type = "class")</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82656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RPART ON IRIS DATA – Confusion Matrix</a:t>
            </a:r>
            <a:endParaRPr lang="en-US" dirty="0"/>
          </a:p>
        </p:txBody>
      </p:sp>
      <p:sp>
        <p:nvSpPr>
          <p:cNvPr id="3" name="Content Placeholder 2"/>
          <p:cNvSpPr>
            <a:spLocks noGrp="1"/>
          </p:cNvSpPr>
          <p:nvPr>
            <p:ph idx="1"/>
          </p:nvPr>
        </p:nvSpPr>
        <p:spPr/>
        <p:txBody>
          <a:bodyPr>
            <a:normAutofit/>
          </a:bodyPr>
          <a:lstStyle/>
          <a:p>
            <a:r>
              <a:rPr lang="en-US" sz="3600" dirty="0"/>
              <a:t>table(predict(fit, iris[-sub,], type = "class"), iris[-sub, "Species"])</a:t>
            </a:r>
          </a:p>
          <a:p>
            <a:endParaRPr lang="en-US" sz="3600" dirty="0"/>
          </a:p>
          <a:p>
            <a:r>
              <a:rPr lang="en-US" sz="3600" dirty="0"/>
              <a:t>                  </a:t>
            </a:r>
            <a:r>
              <a:rPr lang="en-US" sz="3600" dirty="0" err="1"/>
              <a:t>setosa</a:t>
            </a:r>
            <a:r>
              <a:rPr lang="en-US" sz="3600" dirty="0"/>
              <a:t> </a:t>
            </a:r>
            <a:r>
              <a:rPr lang="en-US" sz="3600" dirty="0" err="1"/>
              <a:t>versicolor</a:t>
            </a:r>
            <a:r>
              <a:rPr lang="en-US" sz="3600" dirty="0"/>
              <a:t> </a:t>
            </a:r>
            <a:r>
              <a:rPr lang="en-US" sz="3600" dirty="0" err="1"/>
              <a:t>virginica</a:t>
            </a:r>
            <a:endParaRPr lang="en-US" sz="3600" dirty="0"/>
          </a:p>
          <a:p>
            <a:r>
              <a:rPr lang="en-US" sz="3600" dirty="0"/>
              <a:t>  </a:t>
            </a:r>
            <a:r>
              <a:rPr lang="en-US" sz="3600" dirty="0" err="1"/>
              <a:t>setosa</a:t>
            </a:r>
            <a:r>
              <a:rPr lang="en-US" sz="3600" dirty="0"/>
              <a:t>         25          0            0</a:t>
            </a:r>
          </a:p>
          <a:p>
            <a:r>
              <a:rPr lang="en-US" sz="3600" dirty="0"/>
              <a:t>  </a:t>
            </a:r>
            <a:r>
              <a:rPr lang="en-US" sz="3600" dirty="0" err="1"/>
              <a:t>versicolor</a:t>
            </a:r>
            <a:r>
              <a:rPr lang="en-US" sz="3600" dirty="0"/>
              <a:t>      0         24           4</a:t>
            </a:r>
          </a:p>
          <a:p>
            <a:r>
              <a:rPr lang="en-US" sz="3600" dirty="0"/>
              <a:t>  </a:t>
            </a:r>
            <a:r>
              <a:rPr lang="en-US" sz="3600" dirty="0" err="1"/>
              <a:t>virginica</a:t>
            </a:r>
            <a:r>
              <a:rPr lang="en-US" sz="3600" dirty="0"/>
              <a:t>       0           1           21</a:t>
            </a:r>
          </a:p>
          <a:p>
            <a:endParaRPr lang="en-US" sz="36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05229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INTO TRAIN AND TEST RANDOMLY</a:t>
            </a:r>
            <a:endParaRPr lang="en-US" dirty="0"/>
          </a:p>
        </p:txBody>
      </p:sp>
      <p:sp>
        <p:nvSpPr>
          <p:cNvPr id="3" name="Content Placeholder 2"/>
          <p:cNvSpPr>
            <a:spLocks noGrp="1"/>
          </p:cNvSpPr>
          <p:nvPr>
            <p:ph idx="1"/>
          </p:nvPr>
        </p:nvSpPr>
        <p:spPr/>
        <p:txBody>
          <a:bodyPr>
            <a:normAutofit/>
          </a:bodyPr>
          <a:lstStyle/>
          <a:p>
            <a:r>
              <a:rPr lang="en-US" sz="2400" dirty="0" err="1"/>
              <a:t>splitdf</a:t>
            </a:r>
            <a:r>
              <a:rPr lang="en-US" sz="2400" dirty="0"/>
              <a:t> &lt;- function(</a:t>
            </a:r>
            <a:r>
              <a:rPr lang="en-US" sz="2400" dirty="0" err="1"/>
              <a:t>dataframe</a:t>
            </a:r>
            <a:r>
              <a:rPr lang="en-US" sz="2400" dirty="0"/>
              <a:t>, seed=NULL) </a:t>
            </a:r>
          </a:p>
          <a:p>
            <a:r>
              <a:rPr lang="en-US" sz="2400" dirty="0"/>
              <a:t>{    </a:t>
            </a:r>
          </a:p>
          <a:p>
            <a:r>
              <a:rPr lang="en-US" sz="2400" dirty="0"/>
              <a:t>if (!</a:t>
            </a:r>
            <a:r>
              <a:rPr lang="en-US" sz="2400" dirty="0" err="1"/>
              <a:t>is.null</a:t>
            </a:r>
            <a:r>
              <a:rPr lang="en-US" sz="2400" dirty="0"/>
              <a:t>(seed)) </a:t>
            </a:r>
            <a:r>
              <a:rPr lang="en-US" sz="2400" dirty="0" err="1"/>
              <a:t>set.seed</a:t>
            </a:r>
            <a:r>
              <a:rPr lang="en-US" sz="2400" dirty="0"/>
              <a:t>(seed)    </a:t>
            </a:r>
          </a:p>
          <a:p>
            <a:r>
              <a:rPr lang="en-US" sz="2400" dirty="0"/>
              <a:t>index &lt;- 1:nrow(</a:t>
            </a:r>
            <a:r>
              <a:rPr lang="en-US" sz="2400" dirty="0" err="1"/>
              <a:t>dataframe</a:t>
            </a:r>
            <a:r>
              <a:rPr lang="en-US" sz="2400" dirty="0"/>
              <a:t>)     </a:t>
            </a:r>
          </a:p>
          <a:p>
            <a:r>
              <a:rPr lang="en-US" sz="2400" dirty="0" err="1"/>
              <a:t>trainindex</a:t>
            </a:r>
            <a:r>
              <a:rPr lang="en-US" sz="2400" dirty="0"/>
              <a:t> &lt;- sample(index, </a:t>
            </a:r>
            <a:r>
              <a:rPr lang="en-US" sz="2400" dirty="0" err="1"/>
              <a:t>trunc</a:t>
            </a:r>
            <a:r>
              <a:rPr lang="en-US" sz="2400" dirty="0"/>
              <a:t>(length(index)/2))     </a:t>
            </a:r>
          </a:p>
          <a:p>
            <a:r>
              <a:rPr lang="en-US" sz="2400" dirty="0" err="1"/>
              <a:t>trainset</a:t>
            </a:r>
            <a:r>
              <a:rPr lang="en-US" sz="2400" dirty="0"/>
              <a:t> &lt;- </a:t>
            </a:r>
            <a:r>
              <a:rPr lang="en-US" sz="2400" dirty="0" err="1"/>
              <a:t>dataframe</a:t>
            </a:r>
            <a:r>
              <a:rPr lang="en-US" sz="2400" dirty="0"/>
              <a:t>[</a:t>
            </a:r>
            <a:r>
              <a:rPr lang="en-US" sz="2400" dirty="0" err="1"/>
              <a:t>trainindex</a:t>
            </a:r>
            <a:r>
              <a:rPr lang="en-US" sz="2400" dirty="0"/>
              <a:t>, ]     </a:t>
            </a:r>
          </a:p>
          <a:p>
            <a:r>
              <a:rPr lang="en-US" sz="2400" dirty="0" err="1"/>
              <a:t>testset</a:t>
            </a:r>
            <a:r>
              <a:rPr lang="en-US" sz="2400" dirty="0"/>
              <a:t> &lt;- </a:t>
            </a:r>
            <a:r>
              <a:rPr lang="en-US" sz="2400" dirty="0" err="1"/>
              <a:t>dataframe</a:t>
            </a:r>
            <a:r>
              <a:rPr lang="en-US" sz="2400" dirty="0"/>
              <a:t>[-</a:t>
            </a:r>
            <a:r>
              <a:rPr lang="en-US" sz="2400" dirty="0" err="1"/>
              <a:t>trainindex</a:t>
            </a:r>
            <a:r>
              <a:rPr lang="en-US" sz="2400" dirty="0"/>
              <a:t>, ]     </a:t>
            </a:r>
          </a:p>
          <a:p>
            <a:r>
              <a:rPr lang="en-US" sz="2400" dirty="0"/>
              <a:t>list(</a:t>
            </a:r>
            <a:r>
              <a:rPr lang="en-US" sz="2400" dirty="0" err="1"/>
              <a:t>trainset</a:t>
            </a:r>
            <a:r>
              <a:rPr lang="en-US" sz="2400" dirty="0"/>
              <a:t>=</a:t>
            </a:r>
            <a:r>
              <a:rPr lang="en-US" sz="2400" dirty="0" err="1"/>
              <a:t>trainset,testset</a:t>
            </a:r>
            <a:r>
              <a:rPr lang="en-US" sz="2400" dirty="0"/>
              <a:t>=</a:t>
            </a:r>
            <a:r>
              <a:rPr lang="en-US" sz="2400" dirty="0" err="1"/>
              <a:t>testset</a:t>
            </a:r>
            <a:r>
              <a:rPr lang="en-US" sz="2400" dirty="0"/>
              <a:t>) </a:t>
            </a:r>
          </a:p>
          <a:p>
            <a:r>
              <a:rPr lang="en-US" sz="2400" dirty="0"/>
              <a:t>} </a:t>
            </a:r>
            <a:r>
              <a:rPr lang="en-US" sz="1600" dirty="0"/>
              <a:t/>
            </a:r>
            <a:br>
              <a:rPr lang="en-US" sz="1600" dirty="0"/>
            </a:br>
            <a:endParaRPr lang="en-US" sz="16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62501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RPART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fit &lt;- </a:t>
            </a:r>
            <a:r>
              <a:rPr lang="en-US" dirty="0" err="1"/>
              <a:t>rpart</a:t>
            </a:r>
            <a:r>
              <a:rPr lang="en-US" dirty="0"/>
              <a:t>(Kyphosis ~ Age + Number + Start, data = kyphosis)</a:t>
            </a:r>
          </a:p>
          <a:p>
            <a:pPr marL="0" indent="0">
              <a:buNone/>
            </a:pPr>
            <a:r>
              <a:rPr lang="en-US" dirty="0"/>
              <a:t>fit2 &lt;- </a:t>
            </a:r>
            <a:r>
              <a:rPr lang="en-US" dirty="0" err="1"/>
              <a:t>rpart</a:t>
            </a:r>
            <a:r>
              <a:rPr lang="en-US" dirty="0"/>
              <a:t>(Kyphosis ~ Age + Number + Start, data = kyphosis,</a:t>
            </a:r>
          </a:p>
          <a:p>
            <a:pPr marL="0" indent="0">
              <a:buNone/>
            </a:pPr>
            <a:r>
              <a:rPr lang="en-US" dirty="0" err="1"/>
              <a:t>parms</a:t>
            </a:r>
            <a:r>
              <a:rPr lang="en-US" dirty="0"/>
              <a:t> = list(prior = c(0.65, 0.35), split = "information"))</a:t>
            </a:r>
          </a:p>
          <a:p>
            <a:pPr marL="0" indent="0">
              <a:buNone/>
            </a:pPr>
            <a:r>
              <a:rPr lang="en-US" dirty="0"/>
              <a:t>fit3 &lt;- </a:t>
            </a:r>
            <a:r>
              <a:rPr lang="en-US" dirty="0" err="1"/>
              <a:t>rpart</a:t>
            </a:r>
            <a:r>
              <a:rPr lang="en-US" dirty="0"/>
              <a:t>(Kyphosis ~ Age + Number + Start, data=kyphosis,</a:t>
            </a:r>
          </a:p>
          <a:p>
            <a:pPr marL="0" indent="0">
              <a:buNone/>
            </a:pPr>
            <a:r>
              <a:rPr lang="en-US" dirty="0"/>
              <a:t>control = </a:t>
            </a:r>
            <a:r>
              <a:rPr lang="en-US" dirty="0" err="1"/>
              <a:t>rpart.control</a:t>
            </a:r>
            <a:r>
              <a:rPr lang="en-US" dirty="0"/>
              <a:t>(</a:t>
            </a:r>
            <a:r>
              <a:rPr lang="en-US" dirty="0" err="1"/>
              <a:t>cp</a:t>
            </a:r>
            <a:r>
              <a:rPr lang="en-US" dirty="0"/>
              <a:t> = 0.05))</a:t>
            </a:r>
          </a:p>
          <a:p>
            <a:pPr marL="0" indent="0">
              <a:buNone/>
            </a:pPr>
            <a:r>
              <a:rPr lang="en-US" dirty="0"/>
              <a:t>par(</a:t>
            </a:r>
            <a:r>
              <a:rPr lang="en-US" dirty="0" err="1"/>
              <a:t>mfrow</a:t>
            </a:r>
            <a:r>
              <a:rPr lang="en-US" dirty="0"/>
              <a:t> = c(1,2), </a:t>
            </a:r>
            <a:r>
              <a:rPr lang="en-US" dirty="0" err="1"/>
              <a:t>xpd</a:t>
            </a:r>
            <a:r>
              <a:rPr lang="en-US" dirty="0"/>
              <a:t> = TRUE)</a:t>
            </a:r>
          </a:p>
          <a:p>
            <a:pPr marL="0" indent="0">
              <a:buNone/>
            </a:pPr>
            <a:r>
              <a:rPr lang="en-US" dirty="0"/>
              <a:t>plot(fit)</a:t>
            </a:r>
          </a:p>
          <a:p>
            <a:pPr marL="0" indent="0">
              <a:buNone/>
            </a:pPr>
            <a:r>
              <a:rPr lang="en-US" dirty="0"/>
              <a:t>text(fit, </a:t>
            </a:r>
            <a:r>
              <a:rPr lang="en-US" dirty="0" err="1"/>
              <a:t>use.n</a:t>
            </a:r>
            <a:r>
              <a:rPr lang="en-US" dirty="0"/>
              <a:t> = TRUE)</a:t>
            </a:r>
          </a:p>
          <a:p>
            <a:pPr marL="0" indent="0">
              <a:buNone/>
            </a:pPr>
            <a:r>
              <a:rPr lang="en-US" dirty="0"/>
              <a:t>plot(fit2)</a:t>
            </a:r>
          </a:p>
          <a:p>
            <a:pPr marL="0" indent="0">
              <a:buNone/>
            </a:pPr>
            <a:r>
              <a:rPr lang="en-US" dirty="0"/>
              <a:t>text(fit2, </a:t>
            </a:r>
            <a:r>
              <a:rPr lang="en-US" dirty="0" err="1"/>
              <a:t>use.n</a:t>
            </a:r>
            <a:r>
              <a:rPr lang="en-US" dirty="0"/>
              <a:t> = TRUE)</a:t>
            </a:r>
          </a:p>
        </p:txBody>
      </p:sp>
    </p:spTree>
    <p:extLst>
      <p:ext uri="{BB962C8B-B14F-4D97-AF65-F5344CB8AC3E}">
        <p14:creationId xmlns:p14="http://schemas.microsoft.com/office/powerpoint/2010/main" val="106951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Rpart</a:t>
            </a:r>
            <a:r>
              <a:rPr lang="en-US" dirty="0" smtClean="0"/>
              <a:t> package</a:t>
            </a:r>
            <a:endParaRPr lang="en-US" dirty="0"/>
          </a:p>
        </p:txBody>
      </p:sp>
      <p:sp>
        <p:nvSpPr>
          <p:cNvPr id="3" name="Content Placeholder 2"/>
          <p:cNvSpPr>
            <a:spLocks noGrp="1"/>
          </p:cNvSpPr>
          <p:nvPr>
            <p:ph idx="1"/>
          </p:nvPr>
        </p:nvSpPr>
        <p:spPr>
          <a:xfrm>
            <a:off x="1025450" y="2057400"/>
            <a:ext cx="9717542" cy="4023360"/>
          </a:xfrm>
        </p:spPr>
        <p:txBody>
          <a:bodyPr>
            <a:normAutofit lnSpcReduction="10000"/>
          </a:bodyPr>
          <a:lstStyle/>
          <a:p>
            <a:endParaRPr lang="en-US" dirty="0" smtClean="0">
              <a:hlinkClick r:id="rId3"/>
            </a:endParaRPr>
          </a:p>
          <a:p>
            <a:pPr marL="0" indent="0">
              <a:buNone/>
            </a:pPr>
            <a:r>
              <a:rPr lang="en-US" smtClean="0">
                <a:hlinkClick r:id="rId3"/>
              </a:rPr>
              <a:t>http</a:t>
            </a:r>
            <a:r>
              <a:rPr lang="en-US" dirty="0">
                <a:hlinkClick r:id="rId3"/>
              </a:rPr>
              <a:t>://</a:t>
            </a:r>
            <a:r>
              <a:rPr lang="en-US" dirty="0" smtClean="0">
                <a:hlinkClick r:id="rId3"/>
              </a:rPr>
              <a:t>www.statmethods.net/advstats/cart.html</a:t>
            </a:r>
            <a:endParaRPr lang="en-US" dirty="0"/>
          </a:p>
          <a:p>
            <a:endParaRPr lang="it-IT" sz="1600" dirty="0"/>
          </a:p>
          <a:p>
            <a:r>
              <a:rPr lang="it-IT" sz="1600" dirty="0"/>
              <a:t>&gt;rpartFormula = paste("V15~",paste(paste("V",1:14, sep=""),collapse="+"),sep="")</a:t>
            </a:r>
          </a:p>
          <a:p>
            <a:r>
              <a:rPr lang="it-IT" sz="1600" dirty="0"/>
              <a:t>&gt;str(adult)</a:t>
            </a:r>
          </a:p>
          <a:p>
            <a:r>
              <a:rPr lang="it-IT" sz="1600" dirty="0"/>
              <a:t>&gt; model = rpart(rpartFormula,data=adult,method="class")</a:t>
            </a:r>
          </a:p>
          <a:p>
            <a:r>
              <a:rPr lang="it-IT" sz="1600" dirty="0"/>
              <a:t>&gt; str(model)</a:t>
            </a:r>
          </a:p>
          <a:p>
            <a:r>
              <a:rPr lang="en-US" sz="1600" dirty="0"/>
              <a:t>&gt; plot(model)</a:t>
            </a:r>
          </a:p>
          <a:p>
            <a:r>
              <a:rPr lang="en-US" sz="1600" dirty="0"/>
              <a:t>&gt; text(model)</a:t>
            </a:r>
          </a:p>
          <a:p>
            <a:r>
              <a:rPr lang="en-US" sz="1600" dirty="0"/>
              <a:t>Prettier plots with </a:t>
            </a:r>
            <a:r>
              <a:rPr lang="en-US" sz="1600" dirty="0" err="1"/>
              <a:t>Rpart</a:t>
            </a:r>
            <a:endParaRPr lang="en-US" sz="1600" dirty="0"/>
          </a:p>
          <a:p>
            <a:r>
              <a:rPr lang="en-US" sz="1600" dirty="0">
                <a:hlinkClick r:id="rId4"/>
              </a:rPr>
              <a:t>http://tagteam.harvard.edu/hub_feeds/1981/feed_items/207424</a:t>
            </a:r>
            <a:endParaRPr lang="en-US" sz="1600" dirty="0"/>
          </a:p>
          <a:p>
            <a:endParaRPr lang="en-US" dirty="0"/>
          </a:p>
        </p:txBody>
      </p:sp>
      <p:sp>
        <p:nvSpPr>
          <p:cNvPr id="4" name="Footer Placeholder 3"/>
          <p:cNvSpPr>
            <a:spLocks noGrp="1"/>
          </p:cNvSpPr>
          <p:nvPr>
            <p:ph type="ftr" sz="quarter" idx="11"/>
          </p:nvPr>
        </p:nvSpPr>
        <p:spPr/>
        <p:txBody>
          <a:bodyPr/>
          <a:lstStyle/>
          <a:p>
            <a:r>
              <a:rPr lang="en-US" smtClean="0"/>
              <a:t>WWW.YOTTANEXT.COM</a:t>
            </a:r>
            <a:endParaRPr lang="en-US" dirty="0"/>
          </a:p>
        </p:txBody>
      </p:sp>
    </p:spTree>
    <p:extLst>
      <p:ext uri="{BB962C8B-B14F-4D97-AF65-F5344CB8AC3E}">
        <p14:creationId xmlns:p14="http://schemas.microsoft.com/office/powerpoint/2010/main" val="3749332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Telcos</a:t>
            </a:r>
            <a:r>
              <a:rPr lang="en-US" dirty="0" smtClean="0"/>
              <a:t>, Retail and More</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err="1" smtClean="0">
                <a:solidFill>
                  <a:srgbClr val="FF6600"/>
                </a:solidFill>
              </a:rPr>
              <a:t>Fedex</a:t>
            </a:r>
            <a:r>
              <a:rPr lang="en-US" sz="4000" dirty="0" smtClean="0">
                <a:solidFill>
                  <a:srgbClr val="FF6600"/>
                </a:solidFill>
              </a:rPr>
              <a:t>: </a:t>
            </a:r>
            <a:r>
              <a:rPr lang="en-US" sz="4000" dirty="0" smtClean="0"/>
              <a:t>predicts defection to a competitor with 65-90% accuracy</a:t>
            </a:r>
            <a:endParaRPr lang="en-US" sz="4000" dirty="0"/>
          </a:p>
          <a:p>
            <a:pPr marL="0" indent="0">
              <a:buNone/>
            </a:pPr>
            <a:r>
              <a:rPr lang="en-US" sz="4000" dirty="0" err="1" smtClean="0">
                <a:solidFill>
                  <a:srgbClr val="FF6600"/>
                </a:solidFill>
              </a:rPr>
              <a:t>Telcos</a:t>
            </a:r>
            <a:r>
              <a:rPr lang="en-US" sz="4000" dirty="0" smtClean="0">
                <a:solidFill>
                  <a:srgbClr val="FF6600"/>
                </a:solidFill>
              </a:rPr>
              <a:t>: </a:t>
            </a:r>
            <a:r>
              <a:rPr lang="en-US" sz="4000" dirty="0" smtClean="0"/>
              <a:t>Optus (Australia), Sprint, Telenor(Norway), 2degrees (New Zealand)</a:t>
            </a:r>
          </a:p>
          <a:p>
            <a:pPr marL="0" indent="0">
              <a:buNone/>
            </a:pPr>
            <a:r>
              <a:rPr lang="en-US" sz="4000" dirty="0" smtClean="0">
                <a:solidFill>
                  <a:srgbClr val="FF6600"/>
                </a:solidFill>
              </a:rPr>
              <a:t>Amazon: </a:t>
            </a:r>
            <a:r>
              <a:rPr lang="en-US" sz="4000" dirty="0" smtClean="0"/>
              <a:t>35% sales come from product recommendation</a:t>
            </a:r>
            <a:endParaRPr lang="en-US" sz="4000" dirty="0"/>
          </a:p>
          <a:p>
            <a:pPr marL="0" indent="0">
              <a:buNone/>
            </a:pPr>
            <a:endParaRPr lang="en-US" sz="4000" dirty="0"/>
          </a:p>
        </p:txBody>
      </p:sp>
    </p:spTree>
    <p:extLst>
      <p:ext uri="{BB962C8B-B14F-4D97-AF65-F5344CB8AC3E}">
        <p14:creationId xmlns:p14="http://schemas.microsoft.com/office/powerpoint/2010/main" val="144033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In Law Enforcement….</a:t>
            </a:r>
            <a:endParaRPr lang="en-US" dirty="0"/>
          </a:p>
        </p:txBody>
      </p:sp>
      <p:pic>
        <p:nvPicPr>
          <p:cNvPr id="9" name="Predictive Analytics - Police Use Analytics to Reduce Crime - YouTube">
            <a:hlinkClick r:id="" action="ppaction://media"/>
          </p:cNvPr>
          <p:cNvPicPr>
            <a:picLocks noGrp="1" noChangeAspect="1"/>
          </p:cNvPicPr>
          <p:nvPr>
            <p:ph sz="quarter" idx="1"/>
            <a:videoFile r:link="rId2"/>
            <p:extLst>
              <p:ext uri="{DAA4B4D4-6D71-4841-9C94-3DE7FCFB9230}">
                <p14:media xmlns:p14="http://schemas.microsoft.com/office/powerpoint/2010/main" r:embed="rId1"/>
              </p:ext>
            </p:extLst>
          </p:nvPr>
        </p:nvPicPr>
        <p:blipFill>
          <a:blip r:embed="rId5"/>
          <a:stretch>
            <a:fillRect/>
          </a:stretch>
        </p:blipFill>
        <p:spPr>
          <a:xfrm>
            <a:off x="1708151" y="1219201"/>
            <a:ext cx="8775700" cy="4937125"/>
          </a:xfrm>
        </p:spPr>
      </p:pic>
    </p:spTree>
    <p:extLst>
      <p:ext uri="{BB962C8B-B14F-4D97-AF65-F5344CB8AC3E}">
        <p14:creationId xmlns:p14="http://schemas.microsoft.com/office/powerpoint/2010/main" val="904826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vol="80000">
                <p:cTn id="7" fill="hold" display="0">
                  <p:stCondLst>
                    <p:cond delay="indefinite"/>
                  </p:stCondLst>
                </p:cTn>
                <p:tgtEl>
                  <p:spTgt spid="9"/>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Decision trees</a:t>
            </a:r>
            <a:endParaRPr lang="en-US" dirty="0"/>
          </a:p>
        </p:txBody>
      </p:sp>
      <p:sp>
        <p:nvSpPr>
          <p:cNvPr id="2" name="Subtitle 1"/>
          <p:cNvSpPr>
            <a:spLocks noGrp="1"/>
          </p:cNvSpPr>
          <p:nvPr>
            <p:ph type="subTitle" idx="1"/>
          </p:nvPr>
        </p:nvSpPr>
        <p:spPr/>
        <p:txBody>
          <a:bodyPr>
            <a:normAutofit/>
          </a:bodyPr>
          <a:lstStyle/>
          <a:p>
            <a:endParaRPr lang="en-US" sz="2000" dirty="0"/>
          </a:p>
        </p:txBody>
      </p:sp>
    </p:spTree>
    <p:extLst>
      <p:ext uri="{BB962C8B-B14F-4D97-AF65-F5344CB8AC3E}">
        <p14:creationId xmlns:p14="http://schemas.microsoft.com/office/powerpoint/2010/main" val="3133274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altLang="en-US" dirty="0"/>
              <a:t>Classification: </a:t>
            </a:r>
            <a:r>
              <a:rPr lang="en-US" altLang="en-US" dirty="0" smtClean="0"/>
              <a:t>Definition</a:t>
            </a:r>
            <a:endParaRPr lang="en-US" altLang="en-US" dirty="0"/>
          </a:p>
        </p:txBody>
      </p:sp>
      <p:sp>
        <p:nvSpPr>
          <p:cNvPr id="826371" name="Rectangle 3"/>
          <p:cNvSpPr>
            <a:spLocks noGrp="1" noChangeArrowheads="1"/>
          </p:cNvSpPr>
          <p:nvPr>
            <p:ph idx="1"/>
          </p:nvPr>
        </p:nvSpPr>
        <p:spPr/>
        <p:txBody>
          <a:bodyPr>
            <a:noAutofit/>
          </a:bodyPr>
          <a:lstStyle/>
          <a:p>
            <a:pPr marL="342900" indent="-342900"/>
            <a:r>
              <a:rPr lang="en-US" altLang="en-US" dirty="0"/>
              <a:t>Given a collection of records (</a:t>
            </a:r>
            <a:r>
              <a:rPr lang="en-US" altLang="en-US" i="1" dirty="0">
                <a:solidFill>
                  <a:srgbClr val="F16022"/>
                </a:solidFill>
              </a:rPr>
              <a:t>training set</a:t>
            </a:r>
            <a:r>
              <a:rPr lang="en-US" altLang="en-US" dirty="0"/>
              <a:t>)</a:t>
            </a:r>
          </a:p>
          <a:p>
            <a:pPr marL="742950" lvl="1" indent="-285750"/>
            <a:r>
              <a:rPr lang="en-US" altLang="en-US" dirty="0"/>
              <a:t>Each record contains a set of </a:t>
            </a:r>
            <a:r>
              <a:rPr lang="en-US" altLang="en-US" i="1" dirty="0">
                <a:solidFill>
                  <a:srgbClr val="F16022"/>
                </a:solidFill>
              </a:rPr>
              <a:t>attributes</a:t>
            </a:r>
            <a:r>
              <a:rPr lang="en-US" altLang="en-US" dirty="0"/>
              <a:t>, one of the attributes is the </a:t>
            </a:r>
            <a:r>
              <a:rPr lang="en-US" altLang="en-US" i="1" dirty="0">
                <a:solidFill>
                  <a:srgbClr val="F16022"/>
                </a:solidFill>
              </a:rPr>
              <a:t>class</a:t>
            </a:r>
            <a:r>
              <a:rPr lang="en-US" altLang="en-US" dirty="0"/>
              <a:t>. </a:t>
            </a:r>
          </a:p>
          <a:p>
            <a:pPr marL="742950" lvl="1" indent="-285750"/>
            <a:r>
              <a:rPr lang="en-US" altLang="en-US" dirty="0"/>
              <a:t>Find a </a:t>
            </a:r>
            <a:r>
              <a:rPr lang="en-US" altLang="en-US" i="1" dirty="0">
                <a:solidFill>
                  <a:srgbClr val="F16022"/>
                </a:solidFill>
              </a:rPr>
              <a:t>model</a:t>
            </a:r>
            <a:r>
              <a:rPr lang="en-US" altLang="en-US" dirty="0"/>
              <a:t> for one of the class attributes as a function of the values of other attributes.</a:t>
            </a:r>
          </a:p>
          <a:p>
            <a:pPr marL="342900" indent="-342900"/>
            <a:r>
              <a:rPr lang="en-US" altLang="en-US" dirty="0"/>
              <a:t>Goal: </a:t>
            </a:r>
            <a:r>
              <a:rPr lang="en-US" altLang="en-US" i="1" dirty="0">
                <a:solidFill>
                  <a:srgbClr val="F16022"/>
                </a:solidFill>
              </a:rPr>
              <a:t>previously unseen </a:t>
            </a:r>
            <a:r>
              <a:rPr lang="en-US" altLang="en-US" dirty="0"/>
              <a:t>records should be assigned a class as accurately as possible.</a:t>
            </a:r>
          </a:p>
          <a:p>
            <a:pPr marL="742950" lvl="1" indent="-285750"/>
            <a:r>
              <a:rPr lang="en-US" altLang="en-US" dirty="0"/>
              <a:t>A </a:t>
            </a:r>
            <a:r>
              <a:rPr lang="en-US" altLang="en-US" i="1" dirty="0">
                <a:solidFill>
                  <a:srgbClr val="F16022"/>
                </a:solidFill>
              </a:rPr>
              <a:t>test set</a:t>
            </a:r>
            <a:r>
              <a:rPr lang="en-US" altLang="en-US" dirty="0">
                <a:solidFill>
                  <a:srgbClr val="F16022"/>
                </a:solidFill>
              </a:rPr>
              <a:t> </a:t>
            </a:r>
            <a:r>
              <a:rPr lang="en-US" altLang="en-US" dirty="0"/>
              <a:t>is used to determine the accuracy of the model. Usually, the given data set is divided into training and test sets, with training set used to build the model and test set used to validate it.</a:t>
            </a:r>
          </a:p>
        </p:txBody>
      </p:sp>
    </p:spTree>
    <p:extLst>
      <p:ext uri="{BB962C8B-B14F-4D97-AF65-F5344CB8AC3E}">
        <p14:creationId xmlns:p14="http://schemas.microsoft.com/office/powerpoint/2010/main" val="2189945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AD6F867801D42AA3200361841A587" ma:contentTypeVersion="3" ma:contentTypeDescription="Create a new document." ma:contentTypeScope="" ma:versionID="2162d3ccf5de108aa569b43fe22a3af3">
  <xsd:schema xmlns:xsd="http://www.w3.org/2001/XMLSchema" xmlns:xs="http://www.w3.org/2001/XMLSchema" xmlns:p="http://schemas.microsoft.com/office/2006/metadata/properties" xmlns:ns2="7c4b9303-b423-4062-abae-c0834ec5a1d5" targetNamespace="http://schemas.microsoft.com/office/2006/metadata/properties" ma:root="true" ma:fieldsID="e73483dcb6baaded34114a48b17fb221" ns2:_="">
    <xsd:import namespace="7c4b9303-b423-4062-abae-c0834ec5a1d5"/>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4b9303-b423-4062-abae-c0834ec5a1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c4b9303-b423-4062-abae-c0834ec5a1d5">
      <UserInfo>
        <DisplayName/>
        <AccountId xsi:nil="true"/>
        <AccountType/>
      </UserInfo>
    </SharedWithUsers>
  </documentManagement>
</p:properties>
</file>

<file path=customXml/itemProps1.xml><?xml version="1.0" encoding="utf-8"?>
<ds:datastoreItem xmlns:ds="http://schemas.openxmlformats.org/officeDocument/2006/customXml" ds:itemID="{8F29A84F-4ED5-4A5A-9D84-577DAA0D6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4b9303-b423-4062-abae-c0834ec5a1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6ED7CB-31E8-44CD-9935-004DE057E916}">
  <ds:schemaRefs>
    <ds:schemaRef ds:uri="http://schemas.microsoft.com/sharepoint/v3/contenttype/forms"/>
  </ds:schemaRefs>
</ds:datastoreItem>
</file>

<file path=customXml/itemProps3.xml><?xml version="1.0" encoding="utf-8"?>
<ds:datastoreItem xmlns:ds="http://schemas.openxmlformats.org/officeDocument/2006/customXml" ds:itemID="{FF46393C-CD44-4890-8C7E-025AE9441D26}">
  <ds:schemaRefs>
    <ds:schemaRef ds:uri="http://purl.org/dc/elements/1.1/"/>
    <ds:schemaRef ds:uri="7c4b9303-b423-4062-abae-c0834ec5a1d5"/>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3759</TotalTime>
  <Words>2408</Words>
  <Application>Microsoft Office PowerPoint</Application>
  <PresentationFormat>Widescreen</PresentationFormat>
  <Paragraphs>549</Paragraphs>
  <Slides>59</Slides>
  <Notes>13</Notes>
  <HiddenSlides>0</HiddenSlides>
  <MMClips>1</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59</vt:i4>
      </vt:variant>
    </vt:vector>
  </HeadingPairs>
  <TitlesOfParts>
    <vt:vector size="70" baseType="lpstr">
      <vt:lpstr>Arial</vt:lpstr>
      <vt:lpstr>Calibri</vt:lpstr>
      <vt:lpstr>Monotype Sorts</vt:lpstr>
      <vt:lpstr>Segoe UI Light</vt:lpstr>
      <vt:lpstr>Symbol</vt:lpstr>
      <vt:lpstr>Times New Roman</vt:lpstr>
      <vt:lpstr>Wingdings</vt:lpstr>
      <vt:lpstr>Office Theme</vt:lpstr>
      <vt:lpstr>Visio</vt:lpstr>
      <vt:lpstr>Document</vt:lpstr>
      <vt:lpstr>Equation</vt:lpstr>
      <vt:lpstr>Predictive Analytics</vt:lpstr>
      <vt:lpstr>Session Objectives</vt:lpstr>
      <vt:lpstr>Some Applications</vt:lpstr>
      <vt:lpstr>Family and Personal Life</vt:lpstr>
      <vt:lpstr>Direct Marketing </vt:lpstr>
      <vt:lpstr>Telcos, Retail and More</vt:lpstr>
      <vt:lpstr>Even In Law Enforcement….</vt:lpstr>
      <vt:lpstr>Decision trees</vt:lpstr>
      <vt:lpstr>Classification: Definition</vt:lpstr>
      <vt:lpstr>Illustrating Classification Task</vt:lpstr>
      <vt:lpstr>Examples of Classification Task</vt:lpstr>
      <vt:lpstr>Decision Tree classification</vt:lpstr>
      <vt:lpstr>A different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How do we get a tree</vt:lpstr>
      <vt:lpstr>Decision Tree Induction</vt:lpstr>
      <vt:lpstr>Hunt’s Algorithm</vt:lpstr>
      <vt:lpstr>Hunt’s Algorithm</vt:lpstr>
      <vt:lpstr>Tree Induction</vt:lpstr>
      <vt:lpstr>Tree Induction</vt:lpstr>
      <vt:lpstr>How to Specify Test Condition?</vt:lpstr>
      <vt:lpstr>Splitting on Nominal Attributes</vt:lpstr>
      <vt:lpstr>Splitting on Ordinal Attributes</vt:lpstr>
      <vt:lpstr>Splitting on Continuous Attributes</vt:lpstr>
      <vt:lpstr>Splitting on Continuous Attributes</vt:lpstr>
      <vt:lpstr>Tree Induction</vt:lpstr>
      <vt:lpstr>How to determine the Best Split</vt:lpstr>
      <vt:lpstr>How to determine the Best Split</vt:lpstr>
      <vt:lpstr>Measures of Node Impurity</vt:lpstr>
      <vt:lpstr>How to Find the Best Split</vt:lpstr>
      <vt:lpstr>Measure of Impurity: GINI</vt:lpstr>
      <vt:lpstr>Examples for computing GINI</vt:lpstr>
      <vt:lpstr>Splitting Based on GINI</vt:lpstr>
      <vt:lpstr>Binary Attributes: Computing GINI Index</vt:lpstr>
      <vt:lpstr>Alternative Splitting Criteria - Entropy</vt:lpstr>
      <vt:lpstr>Examples for computing Entropy</vt:lpstr>
      <vt:lpstr>Splitting Based on INFO...</vt:lpstr>
      <vt:lpstr>Splitting Based on INFO...</vt:lpstr>
      <vt:lpstr>Splitting Criteria based on Classification Error</vt:lpstr>
      <vt:lpstr>Examples for Computing Error</vt:lpstr>
      <vt:lpstr>Tree Induction</vt:lpstr>
      <vt:lpstr>Stopping Criteria for Tree Induction</vt:lpstr>
      <vt:lpstr>Decision Trees - PROS </vt:lpstr>
      <vt:lpstr>Decision Trees - CONS </vt:lpstr>
      <vt:lpstr>RPART – Kyphosis Data</vt:lpstr>
      <vt:lpstr>RPART ON IRIS DATA – Test TRAIN SPLIT</vt:lpstr>
      <vt:lpstr>RPART ON IRIS DATA – training the model</vt:lpstr>
      <vt:lpstr>RPART ON IRIS DATA – PREDICTING</vt:lpstr>
      <vt:lpstr>RPART ON IRIS DATA – Confusion Matrix</vt:lpstr>
      <vt:lpstr>SPLITTING INTO TRAIN AND TEST RANDOMLY</vt:lpstr>
      <vt:lpstr>RPART</vt:lpstr>
      <vt:lpstr>Rpart package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Tanveer Iqbal</dc:creator>
  <cp:lastModifiedBy>riqbal</cp:lastModifiedBy>
  <cp:revision>67</cp:revision>
  <dcterms:created xsi:type="dcterms:W3CDTF">2015-03-27T21:05:40Z</dcterms:created>
  <dcterms:modified xsi:type="dcterms:W3CDTF">2015-03-31T02:05:13Z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0x010100192AD6F867801D42AA3200361841A587</vt:lpwstr>
  </property>
</Properties>
</file>