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4"/>
  </p:sldMasterIdLst>
  <p:notesMasterIdLst>
    <p:notesMasterId r:id="rId34"/>
  </p:notesMasterIdLst>
  <p:handoutMasterIdLst>
    <p:handoutMasterId r:id="rId35"/>
  </p:handout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3A66-D3E8-412E-9A62-005AB8B792DA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4EB1C-20DB-4D99-8401-A8FB5611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29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EFBCC-332A-4984-8F4F-83A6E87E137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0C0B1-CB0D-4414-B9D7-4352D88B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4850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7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00B0F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Data Science Doj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023" y="6130212"/>
            <a:ext cx="2141777" cy="7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14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0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528FC5F6-F338-4AE4-BB23-26385BCFC423}" type="datetimeFigureOut">
              <a:rPr lang="en-US" smtClean="0"/>
              <a:pPr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4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rgbClr val="00B0F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20EBB0C4-6273-4C6E-B9BD-2EDC30F1CD52}" type="datetimeFigureOut">
              <a:rPr lang="en-US" smtClean="0"/>
              <a:pPr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FF6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FF6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7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8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8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9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Data Science Doj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023" y="6130212"/>
            <a:ext cx="2141777" cy="7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4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F0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Document1.doc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spc="-95" dirty="0">
                <a:cs typeface="Arial"/>
              </a:rPr>
              <a:t>Model Evaluation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Cost-Sensitive Measures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5450" y="4114800"/>
            <a:ext cx="9717542" cy="219456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/>
              <a:t>Precision is biased towards C(</a:t>
            </a:r>
            <a:r>
              <a:rPr lang="en-US" altLang="en-US" dirty="0" err="1"/>
              <a:t>Yes|Yes</a:t>
            </a:r>
            <a:r>
              <a:rPr lang="en-US" altLang="en-US" dirty="0"/>
              <a:t>) &amp; C(</a:t>
            </a:r>
            <a:r>
              <a:rPr lang="en-US" altLang="en-US" dirty="0" err="1"/>
              <a:t>Yes|No</a:t>
            </a:r>
            <a:r>
              <a:rPr lang="en-US" altLang="en-US" dirty="0"/>
              <a:t>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/>
              <a:t>Recall is biased towards C(</a:t>
            </a:r>
            <a:r>
              <a:rPr lang="en-US" altLang="en-US" dirty="0" err="1"/>
              <a:t>Yes|Yes</a:t>
            </a:r>
            <a:r>
              <a:rPr lang="en-US" altLang="en-US" dirty="0"/>
              <a:t>) &amp; C(</a:t>
            </a:r>
            <a:r>
              <a:rPr lang="en-US" altLang="en-US" dirty="0" err="1"/>
              <a:t>No|Yes</a:t>
            </a:r>
            <a:r>
              <a:rPr lang="en-US" altLang="en-US" dirty="0"/>
              <a:t>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/>
              <a:t>F-measure is biased towards all except C(</a:t>
            </a:r>
            <a:r>
              <a:rPr lang="en-US" altLang="en-US" dirty="0" err="1"/>
              <a:t>No|No</a:t>
            </a:r>
            <a:r>
              <a:rPr lang="en-US" alt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69731" name="Object 3"/>
          <p:cNvGraphicFramePr>
            <a:graphicFrameLocks noChangeAspect="1"/>
          </p:cNvGraphicFramePr>
          <p:nvPr>
            <p:extLst/>
          </p:nvPr>
        </p:nvGraphicFramePr>
        <p:xfrm>
          <a:off x="1143001" y="1939020"/>
          <a:ext cx="4407849" cy="187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4241520" imgH="2400120" progId="Equation.3">
                  <p:embed/>
                </p:oleObj>
              </mc:Choice>
              <mc:Fallback>
                <p:oleObj name="Equation" r:id="rId3" imgW="4241520" imgH="240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1939020"/>
                        <a:ext cx="4407849" cy="1870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9732" name="Rectangle 4"/>
          <p:cNvSpPr>
            <a:spLocks noChangeArrowheads="1"/>
          </p:cNvSpPr>
          <p:nvPr/>
        </p:nvSpPr>
        <p:spPr bwMode="auto">
          <a:xfrm>
            <a:off x="204736" y="3962400"/>
            <a:ext cx="1178253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endParaRPr lang="en-US" altLang="en-US" dirty="0">
              <a:latin typeface="Arial" charset="0"/>
            </a:endParaRPr>
          </a:p>
        </p:txBody>
      </p:sp>
      <p:graphicFrame>
        <p:nvGraphicFramePr>
          <p:cNvPr id="969733" name="Object 5"/>
          <p:cNvGraphicFramePr>
            <a:graphicFrameLocks noChangeAspect="1"/>
          </p:cNvGraphicFramePr>
          <p:nvPr>
            <p:extLst/>
          </p:nvPr>
        </p:nvGraphicFramePr>
        <p:xfrm>
          <a:off x="1066800" y="5486400"/>
          <a:ext cx="706989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2730240" imgH="431640" progId="Equation.3">
                  <p:embed/>
                </p:oleObj>
              </mc:Choice>
              <mc:Fallback>
                <p:oleObj name="Equation" r:id="rId5" imgW="2730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86400"/>
                        <a:ext cx="7069899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788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Evaluation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16022"/>
                </a:solidFill>
              </a:rPr>
              <a:t>Metrics for Performance Evaluation</a:t>
            </a:r>
          </a:p>
          <a:p>
            <a:pPr marL="127977" lvl="1" indent="0">
              <a:buNone/>
            </a:pPr>
            <a:r>
              <a:rPr lang="en-US" altLang="en-US" dirty="0"/>
              <a:t>How </a:t>
            </a:r>
            <a:r>
              <a:rPr lang="en-US" altLang="en-US" dirty="0"/>
              <a:t>to evaluate the performance of a model?</a:t>
            </a:r>
          </a:p>
          <a:p>
            <a:pPr lvl="1">
              <a:buFont typeface="Arial" charset="0"/>
              <a:buNone/>
            </a:pPr>
            <a:endParaRPr lang="en-US" altLang="en-US" sz="2000" dirty="0"/>
          </a:p>
          <a:p>
            <a:r>
              <a:rPr lang="en-US" altLang="en-US" b="1" dirty="0">
                <a:solidFill>
                  <a:srgbClr val="2D86C1"/>
                </a:solidFill>
              </a:rPr>
              <a:t>Methods for Performance Evaluation</a:t>
            </a:r>
          </a:p>
          <a:p>
            <a:pPr marL="127977" lvl="1" indent="0">
              <a:buNone/>
            </a:pPr>
            <a:r>
              <a:rPr lang="en-US" altLang="en-US" b="1" dirty="0"/>
              <a:t>How to obtain reliable estimates?</a:t>
            </a:r>
          </a:p>
          <a:p>
            <a:pPr lvl="1"/>
            <a:endParaRPr lang="en-US" altLang="en-US" sz="2000" dirty="0"/>
          </a:p>
          <a:p>
            <a:r>
              <a:rPr lang="en-US" altLang="en-US" dirty="0">
                <a:solidFill>
                  <a:srgbClr val="F16022"/>
                </a:solidFill>
              </a:rPr>
              <a:t>Methods for Model Comparison</a:t>
            </a:r>
          </a:p>
          <a:p>
            <a:pPr marL="127977" lvl="1" indent="0">
              <a:buNone/>
            </a:pPr>
            <a:r>
              <a:rPr lang="en-US" altLang="en-US" dirty="0"/>
              <a:t>How to compare the relative performance among competing models?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199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for Performance Evaluation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F16022"/>
                </a:solidFill>
              </a:rPr>
              <a:t>How to obtain a reliable </a:t>
            </a:r>
            <a:r>
              <a:rPr lang="en-US" altLang="en-US" sz="3600" dirty="0">
                <a:solidFill>
                  <a:srgbClr val="F16022"/>
                </a:solidFill>
              </a:rPr>
              <a:t>estimate </a:t>
            </a:r>
            <a:r>
              <a:rPr lang="en-US" altLang="en-US" sz="3600" dirty="0">
                <a:solidFill>
                  <a:srgbClr val="F16022"/>
                </a:solidFill>
              </a:rPr>
              <a:t>of performance?</a:t>
            </a:r>
          </a:p>
          <a:p>
            <a:endParaRPr lang="en-US" altLang="en-US" sz="400" dirty="0"/>
          </a:p>
          <a:p>
            <a:r>
              <a:rPr lang="en-US" altLang="en-US" sz="3200" dirty="0">
                <a:solidFill>
                  <a:srgbClr val="2D86C1"/>
                </a:solidFill>
              </a:rPr>
              <a:t>Performance of a model may depend on other factors besides the learning algorithm:</a:t>
            </a:r>
          </a:p>
          <a:p>
            <a:pPr lvl="1"/>
            <a:r>
              <a:rPr lang="en-US" altLang="en-US" sz="2800" dirty="0"/>
              <a:t>Class distribution</a:t>
            </a:r>
          </a:p>
          <a:p>
            <a:pPr lvl="1"/>
            <a:r>
              <a:rPr lang="en-US" altLang="en-US" sz="2800" dirty="0"/>
              <a:t>Cost of misclassification</a:t>
            </a:r>
          </a:p>
          <a:p>
            <a:pPr lvl="1"/>
            <a:r>
              <a:rPr lang="en-US" altLang="en-US" sz="2800" dirty="0"/>
              <a:t>Size of training and test sets</a:t>
            </a:r>
          </a:p>
          <a:p>
            <a:endParaRPr lang="en-US" altLang="en-US" sz="3200" dirty="0"/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026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Curve</a:t>
            </a:r>
          </a:p>
        </p:txBody>
      </p:sp>
      <p:grpSp>
        <p:nvGrpSpPr>
          <p:cNvPr id="972803" name="Group 3"/>
          <p:cNvGrpSpPr>
            <a:grpSpLocks/>
          </p:cNvGrpSpPr>
          <p:nvPr/>
        </p:nvGrpSpPr>
        <p:grpSpPr bwMode="auto">
          <a:xfrm>
            <a:off x="685801" y="2093630"/>
            <a:ext cx="5637609" cy="3392770"/>
            <a:chOff x="48" y="768"/>
            <a:chExt cx="3600" cy="3060"/>
          </a:xfrm>
        </p:grpSpPr>
        <p:pic>
          <p:nvPicPr>
            <p:cNvPr id="97280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2" r="5882"/>
            <a:stretch>
              <a:fillRect/>
            </a:stretch>
          </p:blipFill>
          <p:spPr bwMode="auto">
            <a:xfrm>
              <a:off x="48" y="768"/>
              <a:ext cx="3600" cy="3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2805" name="Line 5"/>
            <p:cNvSpPr>
              <a:spLocks noChangeShapeType="1"/>
            </p:cNvSpPr>
            <p:nvPr/>
          </p:nvSpPr>
          <p:spPr bwMode="auto">
            <a:xfrm>
              <a:off x="336" y="1214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2806" name="Rectangle 6"/>
          <p:cNvSpPr>
            <a:spLocks noChangeArrowheads="1"/>
          </p:cNvSpPr>
          <p:nvPr/>
        </p:nvSpPr>
        <p:spPr bwMode="auto">
          <a:xfrm>
            <a:off x="6400800" y="1999827"/>
            <a:ext cx="5586466" cy="364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92100" indent="-2921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Learning curve shows how accuracy changes with varying sample size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Requires a sampling schedule for </a:t>
            </a:r>
            <a:r>
              <a:rPr lang="en-US" altLang="en-US" sz="2200" dirty="0">
                <a:latin typeface="+mn-lt"/>
              </a:rPr>
              <a:t>creating a </a:t>
            </a:r>
            <a:r>
              <a:rPr lang="en-US" altLang="en-US" sz="2200" dirty="0">
                <a:latin typeface="+mn-lt"/>
              </a:rPr>
              <a:t>learning curve: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Arithmetic </a:t>
            </a:r>
            <a:r>
              <a:rPr lang="en-US" altLang="en-US" sz="2200" dirty="0">
                <a:latin typeface="+mn-lt"/>
              </a:rPr>
              <a:t>sampling (Langley</a:t>
            </a:r>
            <a:r>
              <a:rPr lang="en-US" altLang="en-US" sz="2200" dirty="0">
                <a:latin typeface="+mn-lt"/>
              </a:rPr>
              <a:t>, et al)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Geometric </a:t>
            </a:r>
            <a:r>
              <a:rPr lang="en-US" altLang="en-US" sz="2200" dirty="0">
                <a:latin typeface="+mn-lt"/>
              </a:rPr>
              <a:t>sampling (Provost </a:t>
            </a:r>
            <a:r>
              <a:rPr lang="en-US" altLang="en-US" sz="2200" dirty="0">
                <a:latin typeface="+mn-lt"/>
              </a:rPr>
              <a:t>et al</a:t>
            </a:r>
            <a:r>
              <a:rPr lang="en-US" altLang="en-US" sz="2200" dirty="0">
                <a:latin typeface="+mn-lt"/>
              </a:rPr>
              <a:t>)</a:t>
            </a:r>
            <a:endParaRPr lang="en-US" altLang="en-US" sz="2200" dirty="0">
              <a:latin typeface="+mn-lt"/>
            </a:endParaRP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Effect of small sample size: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Bias in the estimate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Variance of estimate</a:t>
            </a:r>
          </a:p>
        </p:txBody>
      </p:sp>
    </p:spTree>
    <p:extLst>
      <p:ext uri="{BB962C8B-B14F-4D97-AF65-F5344CB8AC3E}">
        <p14:creationId xmlns:p14="http://schemas.microsoft.com/office/powerpoint/2010/main" val="60007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 of Estimation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2D86C1"/>
                </a:solidFill>
              </a:rPr>
              <a:t>Holdout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2D86C1"/>
                </a:solidFill>
              </a:rPr>
              <a:t>Cross </a:t>
            </a:r>
            <a:r>
              <a:rPr lang="en-US" altLang="en-US" dirty="0">
                <a:solidFill>
                  <a:srgbClr val="2D86C1"/>
                </a:solidFill>
              </a:rPr>
              <a:t>validation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Leave-one-out:   </a:t>
            </a:r>
            <a:r>
              <a:rPr lang="en-US" altLang="en-US" dirty="0"/>
              <a:t>k = 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2D86C1"/>
                </a:solidFill>
              </a:rPr>
              <a:t>Random subsampling</a:t>
            </a:r>
          </a:p>
          <a:p>
            <a:pPr lvl="1"/>
            <a:r>
              <a:rPr lang="en-US" altLang="en-US" dirty="0"/>
              <a:t>Repeated holdout</a:t>
            </a:r>
          </a:p>
          <a:p>
            <a:r>
              <a:rPr lang="en-US" altLang="en-US" dirty="0">
                <a:solidFill>
                  <a:srgbClr val="2D86C1"/>
                </a:solidFill>
              </a:rPr>
              <a:t>Stratified </a:t>
            </a:r>
            <a:r>
              <a:rPr lang="en-US" altLang="en-US" dirty="0">
                <a:solidFill>
                  <a:srgbClr val="2D86C1"/>
                </a:solidFill>
              </a:rPr>
              <a:t>sampling </a:t>
            </a:r>
          </a:p>
          <a:p>
            <a:pPr lvl="1"/>
            <a:r>
              <a:rPr lang="en-US" altLang="en-US" dirty="0"/>
              <a:t>Oversampling </a:t>
            </a:r>
            <a:r>
              <a:rPr lang="en-US" altLang="en-US" dirty="0"/>
              <a:t>vs </a:t>
            </a:r>
            <a:r>
              <a:rPr lang="en-US" altLang="en-US" dirty="0" err="1"/>
              <a:t>undersampling</a:t>
            </a:r>
            <a:endParaRPr lang="en-US" altLang="en-US" dirty="0"/>
          </a:p>
          <a:p>
            <a:r>
              <a:rPr lang="en-US" altLang="en-US" dirty="0">
                <a:solidFill>
                  <a:srgbClr val="2D86C1"/>
                </a:solidFill>
              </a:rPr>
              <a:t>Bootstrap</a:t>
            </a:r>
          </a:p>
          <a:p>
            <a:pPr lvl="1"/>
            <a:r>
              <a:rPr lang="en-US" altLang="en-US" dirty="0"/>
              <a:t>Sampling with replacement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Evaluation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16022"/>
                </a:solidFill>
              </a:rPr>
              <a:t>Metrics for Performance Evaluation</a:t>
            </a:r>
          </a:p>
          <a:p>
            <a:pPr marL="127977" lvl="1" indent="0">
              <a:buNone/>
            </a:pPr>
            <a:r>
              <a:rPr lang="en-US" altLang="en-US" dirty="0"/>
              <a:t>How </a:t>
            </a:r>
            <a:r>
              <a:rPr lang="en-US" altLang="en-US" dirty="0"/>
              <a:t>to evaluate the performance of a model?</a:t>
            </a:r>
          </a:p>
          <a:p>
            <a:pPr lvl="1">
              <a:buFont typeface="Arial" charset="0"/>
              <a:buNone/>
            </a:pPr>
            <a:endParaRPr lang="en-US" altLang="en-US" sz="2000" dirty="0"/>
          </a:p>
          <a:p>
            <a:r>
              <a:rPr lang="en-US" altLang="en-US" dirty="0">
                <a:solidFill>
                  <a:srgbClr val="F16022"/>
                </a:solidFill>
              </a:rPr>
              <a:t>Methods for Performance Evaluation</a:t>
            </a:r>
          </a:p>
          <a:p>
            <a:pPr marL="127977" lvl="1" indent="0">
              <a:buNone/>
            </a:pPr>
            <a:r>
              <a:rPr lang="en-US" altLang="en-US" dirty="0"/>
              <a:t>How to obtain reliable estimates?</a:t>
            </a:r>
          </a:p>
          <a:p>
            <a:pPr lvl="1"/>
            <a:endParaRPr lang="en-US" altLang="en-US" sz="2000" dirty="0"/>
          </a:p>
          <a:p>
            <a:r>
              <a:rPr lang="en-US" altLang="en-US" b="1" dirty="0">
                <a:solidFill>
                  <a:srgbClr val="2D86C1"/>
                </a:solidFill>
              </a:rPr>
              <a:t>Methods for Model Comparison</a:t>
            </a:r>
          </a:p>
          <a:p>
            <a:pPr marL="127977" lvl="1" indent="0">
              <a:buNone/>
            </a:pPr>
            <a:r>
              <a:rPr lang="en-US" altLang="en-US" b="1" dirty="0"/>
              <a:t>How to compare the relative performance among competing models?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042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ROC (Receiver Operating Characteristic)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2D86C1"/>
                </a:solidFill>
              </a:rPr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Characterize the trade-off between positive hits and false alarms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</a:t>
            </a:r>
            <a:r>
              <a:rPr lang="en-US" altLang="en-US" dirty="0"/>
              <a:t>hanging </a:t>
            </a:r>
            <a:r>
              <a:rPr lang="en-US" altLang="en-US" dirty="0"/>
              <a:t>the threshold </a:t>
            </a:r>
            <a:r>
              <a:rPr lang="en-US" altLang="en-US" dirty="0"/>
              <a:t>of the </a:t>
            </a:r>
            <a:r>
              <a:rPr lang="en-US" altLang="en-US" dirty="0"/>
              <a:t>algorithm, sample </a:t>
            </a:r>
            <a:r>
              <a:rPr lang="en-US" altLang="en-US" dirty="0"/>
              <a:t>distribution, </a:t>
            </a:r>
            <a:r>
              <a:rPr lang="en-US" altLang="en-US" dirty="0"/>
              <a:t>or cost matrix changes the location of the point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027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5450" y="1905000"/>
            <a:ext cx="9717542" cy="4404360"/>
          </a:xfrm>
        </p:spPr>
        <p:txBody>
          <a:bodyPr/>
          <a:lstStyle/>
          <a:p>
            <a:pPr marL="285750" indent="-285750">
              <a:spcBef>
                <a:spcPct val="50000"/>
              </a:spcBef>
            </a:pPr>
            <a:r>
              <a:rPr lang="en-US" altLang="en-US" sz="2400" dirty="0"/>
              <a:t>1-dimensional </a:t>
            </a:r>
            <a:r>
              <a:rPr lang="en-US" altLang="en-US" sz="2400" dirty="0"/>
              <a:t>data set containing 2 classes (positive and negative)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en-US" sz="2400" dirty="0"/>
              <a:t>Any </a:t>
            </a:r>
            <a:r>
              <a:rPr lang="en-US" altLang="en-US" sz="2400" dirty="0"/>
              <a:t>points located at x &gt; t </a:t>
            </a:r>
            <a:r>
              <a:rPr lang="en-US" altLang="en-US" sz="2400" dirty="0"/>
              <a:t>are </a:t>
            </a:r>
            <a:r>
              <a:rPr lang="en-US" altLang="en-US" sz="2400" dirty="0"/>
              <a:t>classified as positive</a:t>
            </a:r>
          </a:p>
          <a:p>
            <a:endParaRPr lang="en-US" dirty="0"/>
          </a:p>
        </p:txBody>
      </p:sp>
      <p:pic>
        <p:nvPicPr>
          <p:cNvPr id="976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5714"/>
          <a:stretch>
            <a:fillRect/>
          </a:stretch>
        </p:blipFill>
        <p:spPr bwMode="auto">
          <a:xfrm>
            <a:off x="977733" y="2945809"/>
            <a:ext cx="4814586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6901" name="Group 5"/>
          <p:cNvGrpSpPr>
            <a:grpSpLocks/>
          </p:cNvGrpSpPr>
          <p:nvPr/>
        </p:nvGrpSpPr>
        <p:grpSpPr bwMode="auto">
          <a:xfrm>
            <a:off x="1207886" y="2898464"/>
            <a:ext cx="9460114" cy="3731249"/>
            <a:chOff x="288" y="1037"/>
            <a:chExt cx="5215" cy="2926"/>
          </a:xfrm>
        </p:grpSpPr>
        <p:pic>
          <p:nvPicPr>
            <p:cNvPr id="9769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" r="6557"/>
            <a:stretch>
              <a:fillRect/>
            </a:stretch>
          </p:blipFill>
          <p:spPr bwMode="auto">
            <a:xfrm>
              <a:off x="2892" y="1037"/>
              <a:ext cx="2611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6903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/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 dirty="0"/>
                <a:t>TP=0.5, FN=0.5, FP=0.12, FN=0.88</a:t>
              </a:r>
            </a:p>
          </p:txBody>
        </p:sp>
        <p:sp>
          <p:nvSpPr>
            <p:cNvPr id="976904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800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1025450" y="1828800"/>
            <a:ext cx="9717542" cy="4480560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(TP,FP):</a:t>
            </a:r>
          </a:p>
          <a:p>
            <a:r>
              <a:rPr lang="en-US" altLang="en-US" sz="2400" dirty="0"/>
              <a:t>(0,0): declare </a:t>
            </a:r>
            <a:r>
              <a:rPr lang="en-US" altLang="en-US" sz="2400" dirty="0"/>
              <a:t>everything</a:t>
            </a:r>
            <a:br>
              <a:rPr lang="en-US" altLang="en-US" sz="2400" dirty="0"/>
            </a:br>
            <a:r>
              <a:rPr lang="en-US" altLang="en-US" sz="2400" dirty="0"/>
              <a:t>         to </a:t>
            </a:r>
            <a:r>
              <a:rPr lang="en-US" altLang="en-US" sz="2400" dirty="0"/>
              <a:t>be negative class</a:t>
            </a:r>
          </a:p>
          <a:p>
            <a:r>
              <a:rPr lang="en-US" altLang="en-US" sz="2400" dirty="0"/>
              <a:t>(1,1): declare </a:t>
            </a:r>
            <a:r>
              <a:rPr lang="en-US" altLang="en-US" sz="2400" dirty="0"/>
              <a:t>everything</a:t>
            </a:r>
            <a:br>
              <a:rPr lang="en-US" altLang="en-US" sz="2400" dirty="0"/>
            </a:br>
            <a:r>
              <a:rPr lang="en-US" altLang="en-US" sz="2400" dirty="0"/>
              <a:t>         to </a:t>
            </a:r>
            <a:r>
              <a:rPr lang="en-US" altLang="en-US" sz="2400" dirty="0"/>
              <a:t>be positive class</a:t>
            </a:r>
          </a:p>
          <a:p>
            <a:r>
              <a:rPr lang="en-US" altLang="en-US" sz="2400" dirty="0"/>
              <a:t>(1,0): </a:t>
            </a:r>
            <a:r>
              <a:rPr lang="en-US" altLang="en-US" sz="2400" dirty="0"/>
              <a:t>ideal</a:t>
            </a:r>
          </a:p>
          <a:p>
            <a:endParaRPr lang="en-US" altLang="en-US" sz="900" dirty="0"/>
          </a:p>
          <a:p>
            <a:r>
              <a:rPr lang="en-US" altLang="en-US" sz="2400" dirty="0"/>
              <a:t>Diagonal </a:t>
            </a:r>
            <a:r>
              <a:rPr lang="en-US" altLang="en-US" sz="2400" dirty="0"/>
              <a:t>line:</a:t>
            </a:r>
          </a:p>
          <a:p>
            <a:pPr lvl="1"/>
            <a:r>
              <a:rPr lang="en-US" altLang="en-US" dirty="0"/>
              <a:t>Random guessing</a:t>
            </a:r>
          </a:p>
          <a:p>
            <a:pPr lvl="1"/>
            <a:r>
              <a:rPr lang="en-US" altLang="en-US" dirty="0"/>
              <a:t>Below diagonal line:</a:t>
            </a:r>
          </a:p>
          <a:p>
            <a:pPr lvl="2"/>
            <a:r>
              <a:rPr lang="en-US" altLang="en-US" dirty="0"/>
              <a:t> P</a:t>
            </a:r>
            <a:r>
              <a:rPr lang="en-US" altLang="en-US" dirty="0"/>
              <a:t>rediction </a:t>
            </a:r>
            <a:r>
              <a:rPr lang="en-US" altLang="en-US" dirty="0"/>
              <a:t>is opposite of the true class</a:t>
            </a:r>
          </a:p>
        </p:txBody>
      </p:sp>
      <p:pic>
        <p:nvPicPr>
          <p:cNvPr id="9779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 b="2792"/>
          <a:stretch/>
        </p:blipFill>
        <p:spPr bwMode="auto">
          <a:xfrm>
            <a:off x="5488068" y="1581808"/>
            <a:ext cx="6399133" cy="466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307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ROC for Model Comparison</a:t>
            </a:r>
          </a:p>
        </p:txBody>
      </p:sp>
      <p:pic>
        <p:nvPicPr>
          <p:cNvPr id="978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914400" y="2066926"/>
            <a:ext cx="583804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8948" name="Rectangle 4"/>
          <p:cNvSpPr>
            <a:spLocks noChangeArrowheads="1"/>
          </p:cNvSpPr>
          <p:nvPr/>
        </p:nvSpPr>
        <p:spPr bwMode="auto">
          <a:xfrm>
            <a:off x="7213310" y="1905000"/>
            <a:ext cx="4369090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No model consistently outperforms the other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M</a:t>
            </a:r>
            <a:r>
              <a:rPr lang="en-US" altLang="en-US" baseline="-25000" dirty="0">
                <a:latin typeface="+mn-lt"/>
              </a:rPr>
              <a:t>1</a:t>
            </a:r>
            <a:r>
              <a:rPr lang="en-US" altLang="en-US" dirty="0">
                <a:latin typeface="+mn-lt"/>
              </a:rPr>
              <a:t> is better for small FPR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M</a:t>
            </a:r>
            <a:r>
              <a:rPr lang="en-US" altLang="en-US" baseline="-25000" dirty="0">
                <a:latin typeface="+mn-lt"/>
              </a:rPr>
              <a:t>2</a:t>
            </a:r>
            <a:r>
              <a:rPr lang="en-US" altLang="en-US" dirty="0">
                <a:latin typeface="+mn-lt"/>
              </a:rPr>
              <a:t> is better for large FPR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1000" dirty="0">
              <a:latin typeface="+mn-lt"/>
            </a:endParaRP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Area under the ROC curve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Ideal: </a:t>
            </a:r>
          </a:p>
          <a:p>
            <a:pPr marL="1200150" lvl="2" indent="-285750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 Area = 1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Random guess:</a:t>
            </a:r>
          </a:p>
          <a:p>
            <a:pPr marL="1200150" lvl="2" indent="-285750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 Area = 0.5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3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Evaluation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16022"/>
                </a:solidFill>
              </a:rPr>
              <a:t>Metrics for Performance Evaluation</a:t>
            </a:r>
          </a:p>
          <a:p>
            <a:pPr marL="127977" lvl="1" indent="0">
              <a:buNone/>
            </a:pPr>
            <a:r>
              <a:rPr lang="en-US" altLang="en-US" dirty="0"/>
              <a:t>How </a:t>
            </a:r>
            <a:r>
              <a:rPr lang="en-US" altLang="en-US" dirty="0"/>
              <a:t>to evaluate the performance of a model?</a:t>
            </a:r>
          </a:p>
          <a:p>
            <a:pPr lvl="1">
              <a:buFont typeface="Arial" charset="0"/>
              <a:buNone/>
            </a:pPr>
            <a:endParaRPr lang="en-US" altLang="en-US" sz="2000" dirty="0"/>
          </a:p>
          <a:p>
            <a:r>
              <a:rPr lang="en-US" altLang="en-US" dirty="0">
                <a:solidFill>
                  <a:srgbClr val="F16022"/>
                </a:solidFill>
              </a:rPr>
              <a:t>Methods for Performance Evaluation</a:t>
            </a:r>
          </a:p>
          <a:p>
            <a:pPr marL="127977" lvl="1" indent="0">
              <a:buNone/>
            </a:pPr>
            <a:r>
              <a:rPr lang="en-US" altLang="en-US" dirty="0"/>
              <a:t>How to obtain reliable estimates?</a:t>
            </a:r>
          </a:p>
          <a:p>
            <a:pPr lvl="1"/>
            <a:endParaRPr lang="en-US" altLang="en-US" sz="2000" dirty="0"/>
          </a:p>
          <a:p>
            <a:r>
              <a:rPr lang="en-US" altLang="en-US" dirty="0">
                <a:solidFill>
                  <a:srgbClr val="F16022"/>
                </a:solidFill>
              </a:rPr>
              <a:t>Methods for Model Comparison</a:t>
            </a:r>
          </a:p>
          <a:p>
            <a:pPr marL="127977" lvl="1" indent="0">
              <a:buNone/>
            </a:pPr>
            <a:r>
              <a:rPr lang="en-US" altLang="en-US" dirty="0"/>
              <a:t>How to compare the relative performance among competing models?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286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Construct an 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89348" y="1981200"/>
            <a:ext cx="5516852" cy="432816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Use classifier that produces posterior probability for each test instance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Sort the instances according to P(+|A) in decreasing order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Apply threshold at each unique value of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Count the number of TP, FP, TN, FN at each threshold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200" dirty="0"/>
              <a:t> FP rate, FPR = FP/(FP + TN)</a:t>
            </a:r>
          </a:p>
          <a:p>
            <a:endParaRPr lang="en-US" dirty="0"/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>
            <p:extLst/>
          </p:nvPr>
        </p:nvGraphicFramePr>
        <p:xfrm>
          <a:off x="1068150" y="1981200"/>
          <a:ext cx="4646850" cy="43586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22650"/>
                <a:gridCol w="1600200"/>
                <a:gridCol w="1524000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Instance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>
                    <a:solidFill>
                      <a:srgbClr val="98C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P(+|A)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>
                    <a:solidFill>
                      <a:srgbClr val="98C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Class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>
                    <a:solidFill>
                      <a:srgbClr val="98C8E8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0.93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0.87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0.76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0.53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0.43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0.25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01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construct an ROC curve</a:t>
            </a:r>
          </a:p>
        </p:txBody>
      </p:sp>
      <p:pic>
        <p:nvPicPr>
          <p:cNvPr id="9809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5128" r="3847" b="5128"/>
          <a:stretch>
            <a:fillRect/>
          </a:stretch>
        </p:blipFill>
        <p:spPr bwMode="auto">
          <a:xfrm>
            <a:off x="1760028" y="4114800"/>
            <a:ext cx="4488373" cy="250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0997" name="Text Box 5"/>
          <p:cNvSpPr txBox="1">
            <a:spLocks noChangeArrowheads="1"/>
          </p:cNvSpPr>
          <p:nvPr/>
        </p:nvSpPr>
        <p:spPr bwMode="auto">
          <a:xfrm>
            <a:off x="990600" y="2057400"/>
            <a:ext cx="17267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Threshold &gt;= </a:t>
            </a:r>
          </a:p>
        </p:txBody>
      </p:sp>
      <p:sp>
        <p:nvSpPr>
          <p:cNvPr id="980998" name="Text Box 6"/>
          <p:cNvSpPr txBox="1">
            <a:spLocks noChangeArrowheads="1"/>
          </p:cNvSpPr>
          <p:nvPr/>
        </p:nvSpPr>
        <p:spPr bwMode="auto">
          <a:xfrm>
            <a:off x="3319050" y="5867400"/>
            <a:ext cx="24377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000" dirty="0"/>
              <a:t>ROC </a:t>
            </a:r>
            <a:r>
              <a:rPr lang="en-US" altLang="en-US" sz="2000" dirty="0"/>
              <a:t>Curve</a:t>
            </a:r>
            <a:endParaRPr lang="en-US" alt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50828" y="1733550"/>
            <a:ext cx="8912398" cy="2381250"/>
            <a:chOff x="1625177" y="1066801"/>
            <a:chExt cx="8912398" cy="2381251"/>
          </a:xfrm>
        </p:grpSpPr>
        <p:graphicFrame>
          <p:nvGraphicFramePr>
            <p:cNvPr id="980995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1930150" y="1066801"/>
            <a:ext cx="8607425" cy="2381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Document" r:id="rId4" imgW="10594440" imgH="3913200" progId="Word.Document.8">
                    <p:embed/>
                  </p:oleObj>
                </mc:Choice>
                <mc:Fallback>
                  <p:oleObj name="Document" r:id="rId4" imgW="10594440" imgH="39132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150" y="1066801"/>
                          <a:ext cx="8607425" cy="2381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0999" name="Line 7"/>
            <p:cNvSpPr>
              <a:spLocks noChangeShapeType="1"/>
            </p:cNvSpPr>
            <p:nvPr/>
          </p:nvSpPr>
          <p:spPr bwMode="auto">
            <a:xfrm>
              <a:off x="1625177" y="2895600"/>
              <a:ext cx="4062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1000" name="Line 8"/>
            <p:cNvSpPr>
              <a:spLocks noChangeShapeType="1"/>
            </p:cNvSpPr>
            <p:nvPr/>
          </p:nvSpPr>
          <p:spPr bwMode="auto">
            <a:xfrm>
              <a:off x="1625177" y="3200400"/>
              <a:ext cx="4062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59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of Significance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16022"/>
                </a:solidFill>
              </a:rPr>
              <a:t>Given two models:</a:t>
            </a:r>
          </a:p>
          <a:p>
            <a:pPr lvl="1"/>
            <a:r>
              <a:rPr lang="en-US" altLang="en-US" dirty="0"/>
              <a:t>Model M1: accuracy = 85%, tested on 30 instances</a:t>
            </a:r>
          </a:p>
          <a:p>
            <a:pPr lvl="1"/>
            <a:r>
              <a:rPr lang="en-US" altLang="en-US" dirty="0"/>
              <a:t>Model M2: accuracy = 75%, tested on 5000 </a:t>
            </a:r>
            <a:r>
              <a:rPr lang="en-US" altLang="en-US" dirty="0"/>
              <a:t>instances</a:t>
            </a:r>
            <a:endParaRPr lang="en-US" altLang="en-US" sz="3200" dirty="0">
              <a:solidFill>
                <a:srgbClr val="F16022"/>
              </a:solidFill>
            </a:endParaRPr>
          </a:p>
          <a:p>
            <a:r>
              <a:rPr lang="en-US" altLang="en-US" dirty="0">
                <a:solidFill>
                  <a:srgbClr val="F16022"/>
                </a:solidFill>
              </a:rPr>
              <a:t>Can we say M1 is better than M2?</a:t>
            </a:r>
          </a:p>
          <a:p>
            <a:pPr lvl="1"/>
            <a:r>
              <a:rPr lang="en-US" altLang="en-US" dirty="0"/>
              <a:t>How much confidence can we place on accuracy of M1 and M2?</a:t>
            </a:r>
          </a:p>
          <a:p>
            <a:pPr lvl="1"/>
            <a:r>
              <a:rPr lang="en-US" altLang="en-US" dirty="0"/>
              <a:t>Can the difference in performance measure be explained as a result of random fluctuations in the test set?</a:t>
            </a:r>
          </a:p>
        </p:txBody>
      </p:sp>
    </p:spTree>
    <p:extLst>
      <p:ext uri="{BB962C8B-B14F-4D97-AF65-F5344CB8AC3E}">
        <p14:creationId xmlns:p14="http://schemas.microsoft.com/office/powerpoint/2010/main" val="306695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Confidence Interval for Accuracy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2D86C1"/>
                </a:solidFill>
              </a:rPr>
              <a:t>Prediction can be regarded as a Bernoulli trial</a:t>
            </a:r>
          </a:p>
          <a:p>
            <a:pPr lvl="1"/>
            <a:r>
              <a:rPr lang="en-US" altLang="en-US" dirty="0"/>
              <a:t>A Bernoulli trial has 2 possible outcomes</a:t>
            </a:r>
          </a:p>
          <a:p>
            <a:pPr lvl="1"/>
            <a:r>
              <a:rPr lang="en-US" altLang="en-US" dirty="0"/>
              <a:t>Possible outcomes for prediction: correct or </a:t>
            </a:r>
            <a:r>
              <a:rPr lang="en-US" altLang="en-US" dirty="0"/>
              <a:t>incorrect</a:t>
            </a:r>
            <a:endParaRPr lang="en-US" altLang="en-US" dirty="0"/>
          </a:p>
          <a:p>
            <a:pPr lvl="1"/>
            <a:r>
              <a:rPr lang="en-US" altLang="en-US" dirty="0"/>
              <a:t>Collection of Bernoulli trials has a Binomial distribution:</a:t>
            </a:r>
          </a:p>
          <a:p>
            <a:pPr lvl="2"/>
            <a:r>
              <a:rPr lang="en-US" altLang="en-US" sz="2400" dirty="0"/>
              <a:t> x </a:t>
            </a:r>
            <a:r>
              <a:rPr lang="en-US" altLang="en-US" sz="2400" dirty="0">
                <a:sym typeface="Symbol" pitchFamily="18" charset="2"/>
              </a:rPr>
              <a:t> Bin(N, p)      x: number of correct predictions</a:t>
            </a:r>
          </a:p>
          <a:p>
            <a:pPr lvl="2"/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e.g.:  Toss </a:t>
            </a:r>
            <a:r>
              <a:rPr lang="en-US" altLang="en-US" sz="2400" dirty="0">
                <a:sym typeface="Symbol" pitchFamily="18" charset="2"/>
              </a:rPr>
              <a:t>a fair coin 50 times, how many heads would turn up?</a:t>
            </a:r>
            <a:br>
              <a:rPr lang="en-US" altLang="en-US" sz="2400" dirty="0">
                <a:sym typeface="Symbol" pitchFamily="18" charset="2"/>
              </a:rPr>
            </a:br>
            <a:r>
              <a:rPr lang="en-US" altLang="en-US" sz="2400" dirty="0">
                <a:sym typeface="Symbol" pitchFamily="18" charset="2"/>
              </a:rPr>
              <a:t>  	   </a:t>
            </a:r>
            <a:r>
              <a:rPr lang="en-US" altLang="en-US" sz="2400" dirty="0"/>
              <a:t>Expected number of heads = </a:t>
            </a:r>
            <a:r>
              <a:rPr lang="en-US" altLang="en-US" sz="2400" dirty="0" err="1"/>
              <a:t>N</a:t>
            </a:r>
            <a:r>
              <a:rPr lang="en-US" altLang="en-US" sz="2400" dirty="0" err="1">
                <a:sym typeface="Symbol" pitchFamily="18" charset="2"/>
              </a:rPr>
              <a:t></a:t>
            </a:r>
            <a:r>
              <a:rPr lang="en-US" altLang="en-US" sz="2400" dirty="0" err="1"/>
              <a:t>p</a:t>
            </a:r>
            <a:r>
              <a:rPr lang="en-US" altLang="en-US" sz="2400" dirty="0"/>
              <a:t> = 50 </a:t>
            </a:r>
            <a:r>
              <a:rPr lang="en-US" altLang="en-US" sz="2400" dirty="0">
                <a:sym typeface="Symbol" pitchFamily="18" charset="2"/>
              </a:rPr>
              <a:t> 0.5 = 25</a:t>
            </a:r>
            <a:endParaRPr lang="en-US" altLang="en-US" sz="2400" dirty="0"/>
          </a:p>
          <a:p>
            <a:pPr lvl="3">
              <a:buFontTx/>
              <a:buNone/>
            </a:pPr>
            <a:endParaRPr lang="en-US" altLang="en-US" sz="200" dirty="0"/>
          </a:p>
          <a:p>
            <a:r>
              <a:rPr lang="en-US" altLang="en-US" sz="2400" dirty="0">
                <a:solidFill>
                  <a:srgbClr val="2D86C1"/>
                </a:solidFill>
              </a:rPr>
              <a:t>Given x (# of correct predictions) or equivalently, </a:t>
            </a:r>
            <a:r>
              <a:rPr lang="en-US" altLang="en-US" sz="2400" dirty="0" err="1">
                <a:solidFill>
                  <a:srgbClr val="2D86C1"/>
                </a:solidFill>
              </a:rPr>
              <a:t>acc</a:t>
            </a:r>
            <a:r>
              <a:rPr lang="en-US" altLang="en-US" sz="2400" dirty="0">
                <a:solidFill>
                  <a:srgbClr val="2D86C1"/>
                </a:solidFill>
              </a:rPr>
              <a:t>=x/N, and N (# of test instances</a:t>
            </a:r>
            <a:r>
              <a:rPr lang="en-US" altLang="en-US" sz="2400" dirty="0">
                <a:solidFill>
                  <a:srgbClr val="2D86C1"/>
                </a:solidFill>
              </a:rPr>
              <a:t>), </a:t>
            </a:r>
            <a:r>
              <a:rPr lang="en-US" altLang="en-US" sz="2400" dirty="0">
                <a:solidFill>
                  <a:srgbClr val="F16022"/>
                </a:solidFill>
              </a:rPr>
              <a:t>can </a:t>
            </a:r>
            <a:r>
              <a:rPr lang="en-US" altLang="en-US" sz="2400" dirty="0">
                <a:solidFill>
                  <a:srgbClr val="F16022"/>
                </a:solidFill>
              </a:rPr>
              <a:t>we predict p (true accuracy of model)?</a:t>
            </a:r>
          </a:p>
        </p:txBody>
      </p:sp>
    </p:spTree>
    <p:extLst>
      <p:ext uri="{BB962C8B-B14F-4D97-AF65-F5344CB8AC3E}">
        <p14:creationId xmlns:p14="http://schemas.microsoft.com/office/powerpoint/2010/main" val="70265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Confidence Interval for Accuracy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F16022"/>
                </a:solidFill>
              </a:rPr>
              <a:t>For large test sets (N &gt; 30), </a:t>
            </a:r>
          </a:p>
          <a:p>
            <a:pPr lvl="1"/>
            <a:r>
              <a:rPr lang="en-US" altLang="en-US" i="1" dirty="0" err="1"/>
              <a:t>a</a:t>
            </a:r>
            <a:r>
              <a:rPr lang="en-US" altLang="en-US" i="1" dirty="0" err="1"/>
              <a:t>cc</a:t>
            </a:r>
            <a:r>
              <a:rPr lang="en-US" altLang="en-US" dirty="0"/>
              <a:t> </a:t>
            </a:r>
            <a:r>
              <a:rPr lang="en-US" altLang="en-US" dirty="0"/>
              <a:t>has a normal </a:t>
            </a:r>
            <a:r>
              <a:rPr lang="en-US" altLang="en-US" dirty="0"/>
              <a:t>distribution with </a:t>
            </a:r>
            <a:r>
              <a:rPr lang="en-US" altLang="en-US" dirty="0"/>
              <a:t>mean p </a:t>
            </a:r>
            <a:endParaRPr lang="en-US" altLang="en-US" dirty="0"/>
          </a:p>
          <a:p>
            <a:pPr marL="127977" lvl="1" indent="0">
              <a:buNone/>
            </a:pPr>
            <a:r>
              <a:rPr lang="en-US" altLang="en-US" dirty="0"/>
              <a:t> </a:t>
            </a:r>
            <a:r>
              <a:rPr lang="en-US" altLang="en-US" dirty="0"/>
              <a:t>and </a:t>
            </a:r>
            <a:r>
              <a:rPr lang="en-US" altLang="en-US" dirty="0"/>
              <a:t>variance </a:t>
            </a:r>
            <a:r>
              <a:rPr lang="en-US" altLang="en-US" dirty="0"/>
              <a:t>p(1-p</a:t>
            </a:r>
            <a:r>
              <a:rPr lang="en-US" altLang="en-US" dirty="0"/>
              <a:t>)/N</a:t>
            </a:r>
            <a:endParaRPr lang="en-US" altLang="en-US" dirty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  <a:p>
            <a:pPr lvl="3"/>
            <a:endParaRPr lang="en-US" altLang="en-US" dirty="0">
              <a:sym typeface="Symbol" pitchFamily="18" charset="2"/>
            </a:endParaRPr>
          </a:p>
          <a:p>
            <a:r>
              <a:rPr lang="en-US" altLang="en-US" sz="2400" dirty="0">
                <a:solidFill>
                  <a:srgbClr val="F16022"/>
                </a:solidFill>
                <a:sym typeface="Symbol" pitchFamily="18" charset="2"/>
              </a:rPr>
              <a:t>Confidence Interval for p:</a:t>
            </a:r>
            <a:endParaRPr lang="en-US" altLang="en-US" sz="2400" dirty="0">
              <a:solidFill>
                <a:srgbClr val="F16022"/>
              </a:solidFill>
            </a:endParaRP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</p:txBody>
      </p:sp>
      <p:graphicFrame>
        <p:nvGraphicFramePr>
          <p:cNvPr id="984068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3668870"/>
          <a:ext cx="4215024" cy="104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3619440" imgH="1193760" progId="Equation.3">
                  <p:embed/>
                </p:oleObj>
              </mc:Choice>
              <mc:Fallback>
                <p:oleObj name="Equation" r:id="rId3" imgW="36194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68870"/>
                        <a:ext cx="4215024" cy="1044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4069" name="Picture 5" descr="norm_conf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78" t="6569" b="12234"/>
          <a:stretch>
            <a:fillRect/>
          </a:stretch>
        </p:blipFill>
        <p:spPr bwMode="auto">
          <a:xfrm>
            <a:off x="6706950" y="2133802"/>
            <a:ext cx="5180251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4070" name="Line 6"/>
          <p:cNvSpPr>
            <a:spLocks noChangeShapeType="1"/>
          </p:cNvSpPr>
          <p:nvPr/>
        </p:nvSpPr>
        <p:spPr bwMode="auto">
          <a:xfrm flipH="1">
            <a:off x="9449436" y="1981402"/>
            <a:ext cx="1015735" cy="1066800"/>
          </a:xfrm>
          <a:prstGeom prst="line">
            <a:avLst/>
          </a:prstGeom>
          <a:noFill/>
          <a:ln w="38100">
            <a:solidFill>
              <a:srgbClr val="F1602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71" name="Text Box 7"/>
          <p:cNvSpPr txBox="1">
            <a:spLocks noChangeArrowheads="1"/>
          </p:cNvSpPr>
          <p:nvPr/>
        </p:nvSpPr>
        <p:spPr bwMode="auto">
          <a:xfrm>
            <a:off x="9043141" y="1600404"/>
            <a:ext cx="223461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000" dirty="0"/>
              <a:t>Area = 1 - </a:t>
            </a:r>
            <a:r>
              <a:rPr lang="en-US" altLang="en-US" sz="2000" dirty="0">
                <a:sym typeface="Symbol" pitchFamily="18" charset="2"/>
              </a:rPr>
              <a:t></a:t>
            </a:r>
            <a:endParaRPr lang="en-US" altLang="en-US" sz="2000" dirty="0"/>
          </a:p>
        </p:txBody>
      </p:sp>
      <p:sp>
        <p:nvSpPr>
          <p:cNvPr id="984072" name="Line 8"/>
          <p:cNvSpPr>
            <a:spLocks noChangeShapeType="1"/>
          </p:cNvSpPr>
          <p:nvPr/>
        </p:nvSpPr>
        <p:spPr bwMode="auto">
          <a:xfrm flipV="1">
            <a:off x="8128980" y="4038802"/>
            <a:ext cx="304721" cy="762000"/>
          </a:xfrm>
          <a:prstGeom prst="line">
            <a:avLst/>
          </a:prstGeom>
          <a:noFill/>
          <a:ln w="38100">
            <a:solidFill>
              <a:srgbClr val="F1602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73" name="Text Box 9"/>
          <p:cNvSpPr txBox="1">
            <a:spLocks noChangeArrowheads="1"/>
          </p:cNvSpPr>
          <p:nvPr/>
        </p:nvSpPr>
        <p:spPr bwMode="auto">
          <a:xfrm>
            <a:off x="7621112" y="4572202"/>
            <a:ext cx="101573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US" sz="2400" dirty="0"/>
              <a:t>Z</a:t>
            </a:r>
            <a:r>
              <a:rPr lang="en-US" altLang="en-US" sz="2400" baseline="-25000" dirty="0">
                <a:sym typeface="Symbol" pitchFamily="18" charset="2"/>
              </a:rPr>
              <a:t>/2</a:t>
            </a:r>
            <a:endParaRPr lang="en-US" altLang="en-US" sz="2400" dirty="0"/>
          </a:p>
        </p:txBody>
      </p:sp>
      <p:sp>
        <p:nvSpPr>
          <p:cNvPr id="984074" name="Text Box 10"/>
          <p:cNvSpPr txBox="1">
            <a:spLocks noChangeArrowheads="1"/>
          </p:cNvSpPr>
          <p:nvPr/>
        </p:nvSpPr>
        <p:spPr bwMode="auto">
          <a:xfrm>
            <a:off x="10058400" y="4495800"/>
            <a:ext cx="142203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US" sz="2400" dirty="0"/>
              <a:t>Z</a:t>
            </a:r>
            <a:r>
              <a:rPr lang="en-US" altLang="en-US" sz="2400" baseline="-25000" dirty="0">
                <a:sym typeface="Symbol" pitchFamily="18" charset="2"/>
              </a:rPr>
              <a:t>1-  /2</a:t>
            </a:r>
          </a:p>
        </p:txBody>
      </p:sp>
      <p:sp>
        <p:nvSpPr>
          <p:cNvPr id="984075" name="Line 11"/>
          <p:cNvSpPr>
            <a:spLocks noChangeShapeType="1"/>
          </p:cNvSpPr>
          <p:nvPr/>
        </p:nvSpPr>
        <p:spPr bwMode="auto">
          <a:xfrm flipH="1" flipV="1">
            <a:off x="10262024" y="4038802"/>
            <a:ext cx="203147" cy="685800"/>
          </a:xfrm>
          <a:prstGeom prst="line">
            <a:avLst/>
          </a:prstGeom>
          <a:noFill/>
          <a:ln w="38100">
            <a:solidFill>
              <a:srgbClr val="F1602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84076" name="Object 12"/>
          <p:cNvGraphicFramePr>
            <a:graphicFrameLocks noChangeAspect="1"/>
          </p:cNvGraphicFramePr>
          <p:nvPr>
            <p:extLst/>
          </p:nvPr>
        </p:nvGraphicFramePr>
        <p:xfrm>
          <a:off x="1066800" y="5334000"/>
          <a:ext cx="9751060" cy="91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7" imgW="6717960" imgH="838080" progId="Equation.3">
                  <p:embed/>
                </p:oleObj>
              </mc:Choice>
              <mc:Fallback>
                <p:oleObj name="Equation" r:id="rId7" imgW="67179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0"/>
                        <a:ext cx="9751060" cy="912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9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Confidence Interval for Accuracy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16022"/>
                </a:solidFill>
              </a:rPr>
              <a:t>Consider a model that produces an accuracy of 80% when evaluated on 100 test instances:</a:t>
            </a:r>
          </a:p>
          <a:p>
            <a:pPr lvl="1"/>
            <a:r>
              <a:rPr lang="en-US" altLang="en-US" dirty="0"/>
              <a:t>N=100, </a:t>
            </a:r>
            <a:r>
              <a:rPr lang="en-US" altLang="en-US" dirty="0" err="1"/>
              <a:t>acc</a:t>
            </a:r>
            <a:r>
              <a:rPr lang="en-US" altLang="en-US" dirty="0"/>
              <a:t> = 0.8</a:t>
            </a:r>
          </a:p>
          <a:p>
            <a:pPr lvl="1"/>
            <a:r>
              <a:rPr lang="en-US" altLang="en-US" dirty="0"/>
              <a:t>Let 1-</a:t>
            </a:r>
            <a:r>
              <a:rPr lang="en-US" altLang="en-US" dirty="0">
                <a:sym typeface="Symbol" pitchFamily="18" charset="2"/>
              </a:rPr>
              <a:t> = 0.95 (95% confidence)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From probability table, Z</a:t>
            </a:r>
            <a:r>
              <a:rPr lang="en-US" altLang="en-US" baseline="-25000" dirty="0">
                <a:sym typeface="Symbol" pitchFamily="18" charset="2"/>
              </a:rPr>
              <a:t>/2</a:t>
            </a:r>
            <a:r>
              <a:rPr lang="en-US" altLang="en-US" dirty="0">
                <a:sym typeface="Symbol" pitchFamily="18" charset="2"/>
              </a:rPr>
              <a:t>=1.96</a:t>
            </a:r>
            <a:r>
              <a:rPr lang="en-US" altLang="en-US" dirty="0">
                <a:sym typeface="Symbol" pitchFamily="18" charset="2"/>
              </a:rPr>
              <a:t> </a:t>
            </a:r>
          </a:p>
          <a:p>
            <a:pPr lvl="1">
              <a:buFont typeface="Arial" charset="0"/>
              <a:buNone/>
            </a:pPr>
            <a:endParaRPr lang="en-US" altLang="en-US" dirty="0"/>
          </a:p>
        </p:txBody>
      </p:sp>
      <p:graphicFrame>
        <p:nvGraphicFramePr>
          <p:cNvPr id="985092" name="Group 4"/>
          <p:cNvGraphicFramePr>
            <a:graphicFrameLocks noGrp="1"/>
          </p:cNvGraphicFramePr>
          <p:nvPr>
            <p:extLst/>
          </p:nvPr>
        </p:nvGraphicFramePr>
        <p:xfrm>
          <a:off x="9244780" y="2971800"/>
          <a:ext cx="2133044" cy="26670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66522"/>
                <a:gridCol w="1066522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1-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sym typeface="Symbol" pitchFamily="18" charset="2"/>
                        </a:rPr>
                        <a:t>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Z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0.99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2.58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0.98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2.33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0.95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1.96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0.90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1.65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</a:tbl>
          </a:graphicData>
        </a:graphic>
      </p:graphicFrame>
      <p:graphicFrame>
        <p:nvGraphicFramePr>
          <p:cNvPr id="985113" name="Group 25"/>
          <p:cNvGraphicFramePr>
            <a:graphicFrameLocks noGrp="1"/>
          </p:cNvGraphicFramePr>
          <p:nvPr>
            <p:extLst/>
          </p:nvPr>
        </p:nvGraphicFramePr>
        <p:xfrm>
          <a:off x="1219201" y="4572000"/>
          <a:ext cx="6881945" cy="15494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48830"/>
                <a:gridCol w="1086623"/>
                <a:gridCol w="1086623"/>
                <a:gridCol w="1086623"/>
                <a:gridCol w="1086623"/>
                <a:gridCol w="1086623"/>
              </a:tblGrid>
              <a:tr h="39624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N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500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5000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p(lower)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0.670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0.711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0.763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0.774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0.789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p(upper)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0.888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0.866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0.833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0.824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0.811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horzOverflow="overflow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144000" y="4495800"/>
            <a:ext cx="2362200" cy="685800"/>
          </a:xfrm>
          <a:prstGeom prst="rect">
            <a:avLst/>
          </a:prstGeom>
          <a:solidFill>
            <a:srgbClr val="2D86C1">
              <a:alpha val="28000"/>
            </a:srgbClr>
          </a:solidFill>
          <a:ln w="57150">
            <a:solidFill>
              <a:srgbClr val="F16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4495800"/>
            <a:ext cx="1295400" cy="1752600"/>
          </a:xfrm>
          <a:prstGeom prst="rect">
            <a:avLst/>
          </a:prstGeom>
          <a:solidFill>
            <a:srgbClr val="2D86C1">
              <a:alpha val="28000"/>
            </a:srgbClr>
          </a:solidFill>
          <a:ln w="57150">
            <a:solidFill>
              <a:srgbClr val="F16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Performance of 2 Models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16022"/>
                </a:solidFill>
              </a:rPr>
              <a:t>Given two models, say M1 and M2, which is better?</a:t>
            </a:r>
          </a:p>
          <a:p>
            <a:pPr lvl="1"/>
            <a:r>
              <a:rPr lang="en-US" altLang="en-US" dirty="0"/>
              <a:t>M1 is tested on D1 (size=n1), found error rate = e</a:t>
            </a:r>
            <a:r>
              <a:rPr lang="en-US" altLang="en-US" baseline="-25000" dirty="0"/>
              <a:t>1</a:t>
            </a:r>
          </a:p>
          <a:p>
            <a:pPr lvl="1"/>
            <a:r>
              <a:rPr lang="en-US" altLang="en-US" dirty="0"/>
              <a:t>M2 is tested on D2 (size=n2), found error rate = e</a:t>
            </a:r>
            <a:r>
              <a:rPr lang="en-US" altLang="en-US" baseline="-25000" dirty="0"/>
              <a:t>2</a:t>
            </a:r>
          </a:p>
          <a:p>
            <a:pPr lvl="1"/>
            <a:r>
              <a:rPr lang="en-US" altLang="en-US" dirty="0"/>
              <a:t>Assume D1 and D2 are independent</a:t>
            </a:r>
          </a:p>
          <a:p>
            <a:pPr lvl="1"/>
            <a:r>
              <a:rPr lang="en-US" altLang="en-US" dirty="0"/>
              <a:t>If n1 and n2 are sufficiently large, then</a:t>
            </a:r>
          </a:p>
          <a:p>
            <a:pPr lvl="1"/>
            <a:endParaRPr lang="en-US" altLang="en-US" dirty="0"/>
          </a:p>
          <a:p>
            <a:pPr marL="127977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Approximate</a:t>
            </a:r>
            <a:r>
              <a:rPr lang="en-US" altLang="en-US" dirty="0"/>
              <a:t>:</a:t>
            </a:r>
          </a:p>
        </p:txBody>
      </p:sp>
      <p:graphicFrame>
        <p:nvGraphicFramePr>
          <p:cNvPr id="986116" name="Object 4"/>
          <p:cNvGraphicFramePr>
            <a:graphicFrameLocks noChangeAspect="1"/>
          </p:cNvGraphicFramePr>
          <p:nvPr>
            <p:extLst/>
          </p:nvPr>
        </p:nvGraphicFramePr>
        <p:xfrm>
          <a:off x="3657600" y="4527441"/>
          <a:ext cx="2667000" cy="100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914400" imgH="457200" progId="Equation.3">
                  <p:embed/>
                </p:oleObj>
              </mc:Choice>
              <mc:Fallback>
                <p:oleObj name="Equation" r:id="rId3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27441"/>
                        <a:ext cx="2667000" cy="1001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6117" name="Object 5"/>
          <p:cNvGraphicFramePr>
            <a:graphicFrameLocks noChangeAspect="1"/>
          </p:cNvGraphicFramePr>
          <p:nvPr>
            <p:extLst/>
          </p:nvPr>
        </p:nvGraphicFramePr>
        <p:xfrm>
          <a:off x="3708349" y="5713412"/>
          <a:ext cx="22748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1612800" imgH="799920" progId="Equation.3">
                  <p:embed/>
                </p:oleObj>
              </mc:Choice>
              <mc:Fallback>
                <p:oleObj name="Equation" r:id="rId5" imgW="161280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349" y="5713412"/>
                        <a:ext cx="22748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9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Performance of 2 Models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idx="1"/>
          </p:nvPr>
        </p:nvSpPr>
        <p:spPr>
          <a:xfrm>
            <a:off x="1025450" y="2286000"/>
            <a:ext cx="10861750" cy="4023360"/>
          </a:xfrm>
        </p:spPr>
        <p:txBody>
          <a:bodyPr/>
          <a:lstStyle/>
          <a:p>
            <a:r>
              <a:rPr lang="en-US" altLang="en-US" dirty="0">
                <a:solidFill>
                  <a:srgbClr val="F16022"/>
                </a:solidFill>
              </a:rPr>
              <a:t>To test if performance difference is statistically significant:  </a:t>
            </a:r>
            <a:r>
              <a:rPr lang="en-US" altLang="en-US" dirty="0">
                <a:solidFill>
                  <a:srgbClr val="2D86C1"/>
                </a:solidFill>
              </a:rPr>
              <a:t>d = e1 – e2</a:t>
            </a:r>
          </a:p>
          <a:p>
            <a:pPr lvl="1"/>
            <a:r>
              <a:rPr lang="en-US" altLang="en-US" dirty="0"/>
              <a:t>d ~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t</a:t>
            </a:r>
            <a:r>
              <a:rPr lang="en-US" altLang="en-US" dirty="0"/>
              <a:t>,</a:t>
            </a:r>
            <a:r>
              <a:rPr lang="en-US" altLang="en-US" dirty="0">
                <a:sym typeface="Symbol" pitchFamily="18" charset="2"/>
              </a:rPr>
              <a:t></a:t>
            </a:r>
            <a:r>
              <a:rPr lang="en-US" altLang="en-US" baseline="-25000" dirty="0"/>
              <a:t>t</a:t>
            </a:r>
            <a:r>
              <a:rPr lang="en-US" altLang="en-US" dirty="0"/>
              <a:t>)   where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t</a:t>
            </a:r>
            <a:r>
              <a:rPr lang="en-US" altLang="en-US" dirty="0"/>
              <a:t> is the true difference</a:t>
            </a:r>
          </a:p>
          <a:p>
            <a:pPr lvl="1"/>
            <a:r>
              <a:rPr lang="en-US" altLang="en-US" dirty="0"/>
              <a:t>Since D1 and D2 are independent, their variance adds up:   </a:t>
            </a:r>
          </a:p>
          <a:p>
            <a:pPr lvl="1"/>
            <a:endParaRPr lang="en-US" altLang="en-US" dirty="0"/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pPr marL="127977" lvl="1" indent="0">
              <a:buNone/>
            </a:pPr>
            <a:endParaRPr lang="en-US" altLang="en-US" dirty="0"/>
          </a:p>
          <a:p>
            <a:pPr marL="127977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At (1-</a:t>
            </a:r>
            <a:r>
              <a:rPr lang="en-US" altLang="en-US" dirty="0">
                <a:sym typeface="Symbol" pitchFamily="18" charset="2"/>
              </a:rPr>
              <a:t>) confidence level, </a:t>
            </a:r>
          </a:p>
        </p:txBody>
      </p:sp>
      <p:graphicFrame>
        <p:nvGraphicFramePr>
          <p:cNvPr id="987140" name="Object 4"/>
          <p:cNvGraphicFramePr>
            <a:graphicFrameLocks noChangeAspect="1"/>
          </p:cNvGraphicFramePr>
          <p:nvPr>
            <p:extLst/>
          </p:nvPr>
        </p:nvGraphicFramePr>
        <p:xfrm>
          <a:off x="2209800" y="3702134"/>
          <a:ext cx="4724400" cy="132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3187440" imgH="1193760" progId="Equation.3">
                  <p:embed/>
                </p:oleObj>
              </mc:Choice>
              <mc:Fallback>
                <p:oleObj name="Equation" r:id="rId3" imgW="31874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02134"/>
                        <a:ext cx="4724400" cy="132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7141" name="Object 5"/>
          <p:cNvGraphicFramePr>
            <a:graphicFrameLocks noChangeAspect="1"/>
          </p:cNvGraphicFramePr>
          <p:nvPr>
            <p:extLst/>
          </p:nvPr>
        </p:nvGraphicFramePr>
        <p:xfrm>
          <a:off x="2133600" y="5621338"/>
          <a:ext cx="3673576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1676160" imgH="380880" progId="Equation.3">
                  <p:embed/>
                </p:oleObj>
              </mc:Choice>
              <mc:Fallback>
                <p:oleObj name="Equation" r:id="rId5" imgW="16761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21338"/>
                        <a:ext cx="3673576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59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2D86C1"/>
                </a:solidFill>
              </a:rPr>
              <a:t>Given: </a:t>
            </a:r>
            <a:r>
              <a:rPr lang="en-US" altLang="en-US" dirty="0" smtClean="0"/>
              <a:t>	M1</a:t>
            </a:r>
            <a:r>
              <a:rPr lang="en-US" altLang="en-US" dirty="0"/>
              <a:t>: n1 = 30, e1 = </a:t>
            </a:r>
            <a:r>
              <a:rPr lang="en-US" altLang="en-US" dirty="0" smtClean="0"/>
              <a:t>0.15</a:t>
            </a:r>
            <a:r>
              <a:rPr lang="en-US" altLang="en-US" dirty="0"/>
              <a:t>	</a:t>
            </a:r>
            <a:r>
              <a:rPr lang="en-US" altLang="en-US" dirty="0" smtClean="0"/>
              <a:t>	M2</a:t>
            </a:r>
            <a:r>
              <a:rPr lang="en-US" altLang="en-US" dirty="0"/>
              <a:t>: n2 = 5000, e2 = 0.25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 = |e2 – e1| = 0.1   (2-sided test)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At 95% confidence level, </a:t>
            </a:r>
            <a:r>
              <a:rPr lang="en-US" altLang="en-US" dirty="0">
                <a:sym typeface="Symbol" pitchFamily="18" charset="2"/>
              </a:rPr>
              <a:t>Z</a:t>
            </a:r>
            <a:r>
              <a:rPr lang="en-US" altLang="en-US" baseline="-25000" dirty="0">
                <a:sym typeface="Symbol" pitchFamily="18" charset="2"/>
              </a:rPr>
              <a:t>/2</a:t>
            </a:r>
            <a:r>
              <a:rPr lang="en-US" altLang="en-US" dirty="0">
                <a:sym typeface="Symbol" pitchFamily="18" charset="2"/>
              </a:rPr>
              <a:t>=1.96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/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/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/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=&gt; Interval contains 0 =&gt; </a:t>
            </a:r>
            <a:r>
              <a:rPr lang="en-US" altLang="en-US" dirty="0">
                <a:solidFill>
                  <a:srgbClr val="F16022"/>
                </a:solidFill>
                <a:sym typeface="Symbol" pitchFamily="18" charset="2"/>
              </a:rPr>
              <a:t>difference may not </a:t>
            </a:r>
            <a:r>
              <a:rPr lang="en-US" altLang="en-US" dirty="0" smtClean="0">
                <a:solidFill>
                  <a:srgbClr val="F16022"/>
                </a:solidFill>
                <a:sym typeface="Symbol" pitchFamily="18" charset="2"/>
              </a:rPr>
              <a:t>be</a:t>
            </a:r>
            <a:r>
              <a:rPr lang="en-US" altLang="en-US" dirty="0">
                <a:solidFill>
                  <a:srgbClr val="F16022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olidFill>
                  <a:srgbClr val="F16022"/>
                </a:solidFill>
                <a:sym typeface="Symbol" pitchFamily="18" charset="2"/>
              </a:rPr>
              <a:t>statistically </a:t>
            </a:r>
            <a:r>
              <a:rPr lang="en-US" altLang="en-US" dirty="0">
                <a:solidFill>
                  <a:srgbClr val="F16022"/>
                </a:solidFill>
                <a:sym typeface="Symbol" pitchFamily="18" charset="2"/>
              </a:rPr>
              <a:t>significant</a:t>
            </a:r>
          </a:p>
        </p:txBody>
      </p:sp>
      <p:graphicFrame>
        <p:nvGraphicFramePr>
          <p:cNvPr id="988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15352"/>
              </p:ext>
            </p:extLst>
          </p:nvPr>
        </p:nvGraphicFramePr>
        <p:xfrm>
          <a:off x="1629680" y="2898685"/>
          <a:ext cx="8153400" cy="82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5346360" imgH="723600" progId="Equation.3">
                  <p:embed/>
                </p:oleObj>
              </mc:Choice>
              <mc:Fallback>
                <p:oleObj name="Equation" r:id="rId3" imgW="53463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680" y="2898685"/>
                        <a:ext cx="8153400" cy="828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8165" name="Object 5"/>
          <p:cNvGraphicFramePr>
            <a:graphicFrameLocks noChangeAspect="1"/>
          </p:cNvGraphicFramePr>
          <p:nvPr>
            <p:extLst/>
          </p:nvPr>
        </p:nvGraphicFramePr>
        <p:xfrm>
          <a:off x="1066800" y="4800601"/>
          <a:ext cx="871628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5244840" imgH="406080" progId="Equation.3">
                  <p:embed/>
                </p:oleObj>
              </mc:Choice>
              <mc:Fallback>
                <p:oleObj name="Equation" r:id="rId5" imgW="5244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1"/>
                        <a:ext cx="871628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71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Comparing Performance of 2 Algorithms</a:t>
            </a:r>
          </a:p>
        </p:txBody>
      </p:sp>
      <p:sp>
        <p:nvSpPr>
          <p:cNvPr id="989187" name="Rectangle 3"/>
          <p:cNvSpPr>
            <a:spLocks noGrp="1" noChangeArrowheads="1"/>
          </p:cNvSpPr>
          <p:nvPr>
            <p:ph idx="1"/>
          </p:nvPr>
        </p:nvSpPr>
        <p:spPr>
          <a:xfrm>
            <a:off x="1025450" y="2286000"/>
            <a:ext cx="10861750" cy="4023360"/>
          </a:xfrm>
        </p:spPr>
        <p:txBody>
          <a:bodyPr/>
          <a:lstStyle/>
          <a:p>
            <a:r>
              <a:rPr lang="en-US" altLang="en-US" sz="2400" dirty="0">
                <a:solidFill>
                  <a:srgbClr val="F16022"/>
                </a:solidFill>
              </a:rPr>
              <a:t>Each learning algorithm may produce k models:</a:t>
            </a:r>
          </a:p>
          <a:p>
            <a:pPr lvl="1"/>
            <a:r>
              <a:rPr lang="en-US" altLang="en-US" dirty="0"/>
              <a:t>L1 may produce M11 , M12, …, M1k</a:t>
            </a:r>
          </a:p>
          <a:p>
            <a:pPr lvl="1"/>
            <a:r>
              <a:rPr lang="en-US" altLang="en-US" dirty="0"/>
              <a:t>L2 may produce M21 , M22, …, M2k</a:t>
            </a:r>
          </a:p>
          <a:p>
            <a:r>
              <a:rPr lang="en-US" altLang="en-US" sz="2400" dirty="0">
                <a:solidFill>
                  <a:srgbClr val="2D86C1"/>
                </a:solidFill>
              </a:rPr>
              <a:t>If models are generated on the same test sets D1,D2, …, </a:t>
            </a:r>
            <a:r>
              <a:rPr lang="en-US" altLang="en-US" sz="2400" dirty="0" err="1">
                <a:solidFill>
                  <a:srgbClr val="2D86C1"/>
                </a:solidFill>
              </a:rPr>
              <a:t>Dk</a:t>
            </a:r>
            <a:r>
              <a:rPr lang="en-US" altLang="en-US" sz="2400" dirty="0">
                <a:solidFill>
                  <a:srgbClr val="2D86C1"/>
                </a:solidFill>
              </a:rPr>
              <a:t> (e.g., via cross-validation)</a:t>
            </a:r>
          </a:p>
          <a:p>
            <a:pPr lvl="1"/>
            <a:r>
              <a:rPr lang="en-US" altLang="en-US" dirty="0"/>
              <a:t>For each set: compute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j</a:t>
            </a:r>
            <a:r>
              <a:rPr lang="en-US" altLang="en-US" dirty="0"/>
              <a:t> = e</a:t>
            </a:r>
            <a:r>
              <a:rPr lang="en-US" altLang="en-US" baseline="-25000" dirty="0"/>
              <a:t>1j</a:t>
            </a:r>
            <a:r>
              <a:rPr lang="en-US" altLang="en-US" dirty="0"/>
              <a:t> – e</a:t>
            </a:r>
            <a:r>
              <a:rPr lang="en-US" altLang="en-US" baseline="-25000" dirty="0"/>
              <a:t>2j</a:t>
            </a:r>
          </a:p>
          <a:p>
            <a:pPr lvl="1"/>
            <a:r>
              <a:rPr lang="en-US" altLang="en-US" dirty="0" err="1"/>
              <a:t>d</a:t>
            </a:r>
            <a:r>
              <a:rPr lang="en-US" altLang="en-US" baseline="-25000" dirty="0" err="1"/>
              <a:t>j</a:t>
            </a:r>
            <a:r>
              <a:rPr lang="en-US" altLang="en-US" dirty="0"/>
              <a:t> has mean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t</a:t>
            </a:r>
            <a:r>
              <a:rPr lang="en-US" altLang="en-US" dirty="0"/>
              <a:t> and variance </a:t>
            </a:r>
            <a:r>
              <a:rPr lang="en-US" altLang="en-US" dirty="0">
                <a:sym typeface="Symbol" pitchFamily="18" charset="2"/>
              </a:rPr>
              <a:t></a:t>
            </a:r>
            <a:r>
              <a:rPr lang="en-US" altLang="en-US" baseline="-25000" dirty="0"/>
              <a:t>t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Estimate</a:t>
            </a:r>
            <a:r>
              <a:rPr lang="en-US" altLang="en-US" dirty="0"/>
              <a:t>: </a:t>
            </a:r>
          </a:p>
        </p:txBody>
      </p:sp>
      <p:graphicFrame>
        <p:nvGraphicFramePr>
          <p:cNvPr id="989188" name="Object 4"/>
          <p:cNvGraphicFramePr>
            <a:graphicFrameLocks noChangeAspect="1"/>
          </p:cNvGraphicFramePr>
          <p:nvPr>
            <p:extLst/>
          </p:nvPr>
        </p:nvGraphicFramePr>
        <p:xfrm>
          <a:off x="3285828" y="4876800"/>
          <a:ext cx="32673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1917360" imgH="1371600" progId="Equation.3">
                  <p:embed/>
                </p:oleObj>
              </mc:Choice>
              <mc:Fallback>
                <p:oleObj name="Equation" r:id="rId3" imgW="191736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828" y="4876800"/>
                        <a:ext cx="3267372" cy="1752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1602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27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Evaluation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2D86C1"/>
                </a:solidFill>
              </a:rPr>
              <a:t>Metrics for Performance Evaluation</a:t>
            </a:r>
          </a:p>
          <a:p>
            <a:pPr marL="127977" lvl="1" indent="0">
              <a:buNone/>
            </a:pPr>
            <a:r>
              <a:rPr lang="en-US" altLang="en-US" b="1" dirty="0"/>
              <a:t>How </a:t>
            </a:r>
            <a:r>
              <a:rPr lang="en-US" altLang="en-US" b="1" dirty="0"/>
              <a:t>to evaluate the performance of a model?</a:t>
            </a:r>
          </a:p>
          <a:p>
            <a:pPr lvl="1">
              <a:buFont typeface="Arial" charset="0"/>
              <a:buNone/>
            </a:pPr>
            <a:endParaRPr lang="en-US" altLang="en-US" sz="2000" dirty="0"/>
          </a:p>
          <a:p>
            <a:r>
              <a:rPr lang="en-US" altLang="en-US" dirty="0">
                <a:solidFill>
                  <a:srgbClr val="F16022"/>
                </a:solidFill>
              </a:rPr>
              <a:t>Methods for Performance Evaluation</a:t>
            </a:r>
          </a:p>
          <a:p>
            <a:pPr marL="127977" lvl="1" indent="0">
              <a:buNone/>
            </a:pPr>
            <a:r>
              <a:rPr lang="en-US" altLang="en-US" dirty="0"/>
              <a:t>How to obtain reliable estimates?</a:t>
            </a:r>
          </a:p>
          <a:p>
            <a:pPr lvl="1"/>
            <a:endParaRPr lang="en-US" altLang="en-US" sz="2000" dirty="0"/>
          </a:p>
          <a:p>
            <a:r>
              <a:rPr lang="en-US" altLang="en-US" dirty="0">
                <a:solidFill>
                  <a:srgbClr val="F16022"/>
                </a:solidFill>
              </a:rPr>
              <a:t>Methods for Model Comparison</a:t>
            </a:r>
          </a:p>
          <a:p>
            <a:pPr marL="127977" lvl="1" indent="0">
              <a:buNone/>
            </a:pPr>
            <a:r>
              <a:rPr lang="en-US" altLang="en-US" dirty="0"/>
              <a:t>How to compare the relative performance among competing models?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34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Metrics for Performance Evaluation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16022"/>
                </a:solidFill>
              </a:rPr>
              <a:t>Focus on the predictive capability of a model</a:t>
            </a:r>
          </a:p>
          <a:p>
            <a:pPr marL="127977" lvl="1" indent="0">
              <a:buNone/>
            </a:pPr>
            <a:r>
              <a:rPr lang="en-US" altLang="en-US" dirty="0"/>
              <a:t>Rather than how fast it takes to classify or build models, scalability, etc.</a:t>
            </a:r>
            <a:endParaRPr lang="en-US" altLang="en-US" sz="2000" dirty="0"/>
          </a:p>
          <a:p>
            <a:r>
              <a:rPr lang="en-US" altLang="en-US" dirty="0">
                <a:solidFill>
                  <a:srgbClr val="2D86C1"/>
                </a:solidFill>
              </a:rPr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>
            <p:extLst/>
          </p:nvPr>
        </p:nvGraphicFramePr>
        <p:xfrm>
          <a:off x="1143001" y="3733800"/>
          <a:ext cx="6065647" cy="24384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31239"/>
                <a:gridCol w="1512697"/>
                <a:gridCol w="1512697"/>
                <a:gridCol w="1509014"/>
              </a:tblGrid>
              <a:tr h="57634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516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587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6761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sp>
        <p:nvSpPr>
          <p:cNvPr id="963611" name="Text Box 27"/>
          <p:cNvSpPr txBox="1">
            <a:spLocks noChangeArrowheads="1"/>
          </p:cNvSpPr>
          <p:nvPr/>
        </p:nvSpPr>
        <p:spPr bwMode="auto">
          <a:xfrm>
            <a:off x="7365670" y="4343400"/>
            <a:ext cx="294563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d: TN (true negative)</a:t>
            </a:r>
          </a:p>
        </p:txBody>
      </p:sp>
    </p:spTree>
    <p:extLst>
      <p:ext uri="{BB962C8B-B14F-4D97-AF65-F5344CB8AC3E}">
        <p14:creationId xmlns:p14="http://schemas.microsoft.com/office/powerpoint/2010/main" val="81330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Metrics for Performance </a:t>
            </a:r>
            <a:r>
              <a:rPr lang="en-US" altLang="en-US" dirty="0" smtClean="0"/>
              <a:t>Evaluation</a:t>
            </a:r>
            <a:endParaRPr lang="en-US" altLang="en-US" dirty="0"/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3600" dirty="0"/>
          </a:p>
          <a:p>
            <a:r>
              <a:rPr lang="en-US" altLang="en-US" dirty="0">
                <a:solidFill>
                  <a:srgbClr val="2D86C1"/>
                </a:solidFill>
              </a:rPr>
              <a:t>Most widely-used metric:</a:t>
            </a:r>
          </a:p>
          <a:p>
            <a:endParaRPr lang="en-US" altLang="en-US" dirty="0"/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86948"/>
              </p:ext>
            </p:extLst>
          </p:nvPr>
        </p:nvGraphicFramePr>
        <p:xfrm>
          <a:off x="1020171" y="1690688"/>
          <a:ext cx="5486399" cy="264822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04866"/>
                <a:gridCol w="1387854"/>
                <a:gridCol w="1387854"/>
                <a:gridCol w="1305825"/>
              </a:tblGrid>
              <a:tr h="60630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9627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6436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(TP)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(FN)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711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(FP)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(TN)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graphicFrame>
        <p:nvGraphicFramePr>
          <p:cNvPr id="964635" name="Object 27"/>
          <p:cNvGraphicFramePr>
            <a:graphicFrameLocks noChangeAspect="1"/>
          </p:cNvGraphicFramePr>
          <p:nvPr>
            <p:extLst/>
          </p:nvPr>
        </p:nvGraphicFramePr>
        <p:xfrm>
          <a:off x="1143000" y="5338672"/>
          <a:ext cx="8686800" cy="83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5663880" imgH="723600" progId="Equation.3">
                  <p:embed/>
                </p:oleObj>
              </mc:Choice>
              <mc:Fallback>
                <p:oleObj name="Equation" r:id="rId3" imgW="5663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8672"/>
                        <a:ext cx="8686800" cy="833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47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 of Accuracy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F16022"/>
                </a:solidFill>
              </a:rPr>
              <a:t>Consider a 2-class </a:t>
            </a:r>
            <a:r>
              <a:rPr lang="en-US" altLang="en-US" sz="3200" dirty="0">
                <a:solidFill>
                  <a:srgbClr val="F16022"/>
                </a:solidFill>
              </a:rPr>
              <a:t>problem:</a:t>
            </a:r>
            <a:endParaRPr lang="en-US" altLang="en-US" sz="3200" dirty="0">
              <a:solidFill>
                <a:srgbClr val="F16022"/>
              </a:solidFill>
            </a:endParaRPr>
          </a:p>
          <a:p>
            <a:pPr lvl="1"/>
            <a:r>
              <a:rPr lang="en-US" altLang="en-US" dirty="0"/>
              <a:t>Number of Class 0 examples = 9990</a:t>
            </a:r>
          </a:p>
          <a:p>
            <a:pPr lvl="1"/>
            <a:r>
              <a:rPr lang="en-US" altLang="en-US" dirty="0"/>
              <a:t>Number of Class 1 examples = 10</a:t>
            </a:r>
          </a:p>
          <a:p>
            <a:pPr lvl="1"/>
            <a:endParaRPr lang="en-US" altLang="en-US" dirty="0"/>
          </a:p>
          <a:p>
            <a:r>
              <a:rPr lang="en-US" altLang="en-US" sz="3200" dirty="0"/>
              <a:t>If </a:t>
            </a:r>
            <a:r>
              <a:rPr lang="en-US" altLang="en-US" sz="3200" dirty="0"/>
              <a:t>the model </a:t>
            </a:r>
            <a:r>
              <a:rPr lang="en-US" altLang="en-US" sz="3200" dirty="0"/>
              <a:t>predicts everything to be class 0, accuracy is 9990/10000 = 99.9 %</a:t>
            </a:r>
          </a:p>
          <a:p>
            <a:pPr marL="127977" lvl="1" indent="0">
              <a:buNone/>
            </a:pPr>
            <a:endParaRPr lang="en-US" altLang="en-US" dirty="0"/>
          </a:p>
          <a:p>
            <a:pPr marL="127977" lvl="1" indent="0">
              <a:buNone/>
            </a:pPr>
            <a:r>
              <a:rPr lang="en-US" altLang="en-US" sz="3200" dirty="0">
                <a:solidFill>
                  <a:srgbClr val="2D86C1"/>
                </a:solidFill>
              </a:rPr>
              <a:t>Accuracy </a:t>
            </a:r>
            <a:r>
              <a:rPr lang="en-US" altLang="en-US" sz="3200" dirty="0">
                <a:solidFill>
                  <a:srgbClr val="2D86C1"/>
                </a:solidFill>
              </a:rPr>
              <a:t>is misleading because </a:t>
            </a:r>
            <a:r>
              <a:rPr lang="en-US" altLang="en-US" sz="3200" dirty="0">
                <a:solidFill>
                  <a:srgbClr val="2D86C1"/>
                </a:solidFill>
              </a:rPr>
              <a:t>the model </a:t>
            </a:r>
            <a:r>
              <a:rPr lang="en-US" altLang="en-US" sz="3200" dirty="0">
                <a:solidFill>
                  <a:srgbClr val="2D86C1"/>
                </a:solidFill>
              </a:rPr>
              <a:t>does not detect any class 1 </a:t>
            </a:r>
            <a:r>
              <a:rPr lang="en-US" altLang="en-US" sz="3200" dirty="0">
                <a:solidFill>
                  <a:srgbClr val="2D86C1"/>
                </a:solidFill>
              </a:rPr>
              <a:t>examples</a:t>
            </a:r>
            <a:endParaRPr lang="en-US" altLang="en-US" sz="3200" dirty="0">
              <a:solidFill>
                <a:srgbClr val="2D86C1"/>
              </a:solidFill>
            </a:endParaRPr>
          </a:p>
          <a:p>
            <a:endParaRPr lang="en-US" altLang="en-US" sz="3200" dirty="0"/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130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>
            <p:extLst/>
          </p:nvPr>
        </p:nvGraphicFramePr>
        <p:xfrm>
          <a:off x="1159639" y="2159000"/>
          <a:ext cx="6197345" cy="27940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31239"/>
                <a:gridCol w="1512697"/>
                <a:gridCol w="1562417"/>
                <a:gridCol w="1590992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     PREDICTED CLASS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C(i|j)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C(Yes|Yes)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C(No|Yes)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C(Yes|No)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C(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No|No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sp>
        <p:nvSpPr>
          <p:cNvPr id="966682" name="Rectangle 26"/>
          <p:cNvSpPr>
            <a:spLocks noChangeArrowheads="1"/>
          </p:cNvSpPr>
          <p:nvPr/>
        </p:nvSpPr>
        <p:spPr bwMode="auto">
          <a:xfrm>
            <a:off x="1066800" y="5410200"/>
            <a:ext cx="1015862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C(</a:t>
            </a:r>
            <a:r>
              <a:rPr lang="en-US" altLang="en-US" sz="2800" dirty="0" err="1">
                <a:latin typeface="+mn-lt"/>
              </a:rPr>
              <a:t>i|j</a:t>
            </a:r>
            <a:r>
              <a:rPr lang="en-US" altLang="en-US" sz="2800" dirty="0">
                <a:latin typeface="+mn-lt"/>
              </a:rPr>
              <a:t>): Cost of misclassifying class j example as class </a:t>
            </a:r>
            <a:r>
              <a:rPr lang="en-US" altLang="en-US" sz="2800" dirty="0" err="1">
                <a:latin typeface="+mn-lt"/>
              </a:rPr>
              <a:t>i</a:t>
            </a: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42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>
            <p:extLst/>
          </p:nvPr>
        </p:nvGraphicFramePr>
        <p:xfrm>
          <a:off x="1143000" y="2057400"/>
          <a:ext cx="4133270" cy="19446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39201"/>
                <a:gridCol w="848614"/>
                <a:gridCol w="712716"/>
                <a:gridCol w="832739"/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Cost Matrix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C(i|j)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>
            <p:extLst/>
          </p:nvPr>
        </p:nvGraphicFramePr>
        <p:xfrm>
          <a:off x="1143001" y="4379912"/>
          <a:ext cx="4114800" cy="19446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45018"/>
                <a:gridCol w="860970"/>
                <a:gridCol w="854406"/>
                <a:gridCol w="854406"/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Model M</a:t>
                      </a:r>
                      <a:r>
                        <a:rPr kumimoji="0" lang="en-US" alt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alt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150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>
            <p:extLst/>
          </p:nvPr>
        </p:nvGraphicFramePr>
        <p:xfrm>
          <a:off x="7469539" y="2057400"/>
          <a:ext cx="3808735" cy="19446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05838"/>
                <a:gridCol w="637419"/>
                <a:gridCol w="832739"/>
                <a:gridCol w="832739"/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Model M</a:t>
                      </a:r>
                      <a:r>
                        <a:rPr kumimoji="0" lang="en-US" alt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alt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+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45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-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200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sp>
        <p:nvSpPr>
          <p:cNvPr id="967752" name="Rectangle 1096"/>
          <p:cNvSpPr>
            <a:spLocks noChangeArrowheads="1"/>
          </p:cNvSpPr>
          <p:nvPr/>
        </p:nvSpPr>
        <p:spPr bwMode="auto">
          <a:xfrm>
            <a:off x="4395258" y="4876800"/>
            <a:ext cx="406294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>
                <a:latin typeface="+mn-lt"/>
              </a:rPr>
              <a:t>Accuracy = 80%</a:t>
            </a:r>
          </a:p>
          <a:p>
            <a:pPr algn="ctr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>
                <a:latin typeface="+mn-lt"/>
              </a:rPr>
              <a:t>Cost = 3910</a:t>
            </a:r>
          </a:p>
        </p:txBody>
      </p:sp>
      <p:sp>
        <p:nvSpPr>
          <p:cNvPr id="967753" name="Rectangle 1097"/>
          <p:cNvSpPr>
            <a:spLocks noChangeArrowheads="1"/>
          </p:cNvSpPr>
          <p:nvPr/>
        </p:nvSpPr>
        <p:spPr bwMode="auto">
          <a:xfrm>
            <a:off x="7315200" y="4114800"/>
            <a:ext cx="406294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>
                <a:latin typeface="+mn-lt"/>
              </a:rPr>
              <a:t>Accuracy = 90%</a:t>
            </a:r>
          </a:p>
          <a:p>
            <a:pPr algn="ctr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dirty="0">
                <a:latin typeface="+mn-lt"/>
              </a:rPr>
              <a:t>Cost = 4255</a:t>
            </a:r>
          </a:p>
        </p:txBody>
      </p:sp>
    </p:spTree>
    <p:extLst>
      <p:ext uri="{BB962C8B-B14F-4D97-AF65-F5344CB8AC3E}">
        <p14:creationId xmlns:p14="http://schemas.microsoft.com/office/powerpoint/2010/main" val="169970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Cost vs accuracy</a:t>
            </a:r>
            <a:endParaRPr lang="en-US" alt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066800" y="1981200"/>
          <a:ext cx="4944300" cy="221047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03147"/>
                <a:gridCol w="1224026"/>
                <a:gridCol w="1224026"/>
                <a:gridCol w="1193101"/>
              </a:tblGrid>
              <a:tr h="47631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3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Count</a:t>
                      </a: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20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412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747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/>
          </p:nvPr>
        </p:nvGraphicFramePr>
        <p:xfrm>
          <a:off x="1066800" y="4419600"/>
          <a:ext cx="4944300" cy="219365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03147"/>
                <a:gridCol w="1224026"/>
                <a:gridCol w="1224026"/>
                <a:gridCol w="1193101"/>
              </a:tblGrid>
              <a:tr h="41060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3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6022"/>
                          </a:solidFill>
                          <a:effectLst/>
                          <a:latin typeface="+mn-lt"/>
                        </a:rPr>
                        <a:t>Cost</a:t>
                      </a: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16022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PREDICTED CLASS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7555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ACTUAL</a:t>
                      </a:r>
                      <a:b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507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Class=Yes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q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  <a:tr h="5888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Class=No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q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888" marR="121888" anchor="ctr" horzOverflow="overflow"/>
                </a:tc>
              </a:tr>
            </a:tbl>
          </a:graphicData>
        </a:graphic>
      </p:graphicFrame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477000" y="1893888"/>
            <a:ext cx="4977104" cy="4646613"/>
            <a:chOff x="3216" y="720"/>
            <a:chExt cx="2352" cy="2927"/>
          </a:xfrm>
        </p:grpSpPr>
        <p:sp>
          <p:nvSpPr>
            <p:cNvPr id="9" name="Text Box 50"/>
            <p:cNvSpPr txBox="1">
              <a:spLocks noChangeArrowheads="1"/>
            </p:cNvSpPr>
            <p:nvPr/>
          </p:nvSpPr>
          <p:spPr bwMode="auto">
            <a:xfrm>
              <a:off x="3264" y="1447"/>
              <a:ext cx="2256" cy="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/>
                <a:t>N = a + b + c + d</a:t>
              </a:r>
            </a:p>
            <a:p>
              <a:pPr>
                <a:spcBef>
                  <a:spcPct val="50000"/>
                </a:spcBef>
              </a:pPr>
              <a:endParaRPr lang="en-US" altLang="en-US" sz="600" dirty="0"/>
            </a:p>
            <a:p>
              <a:pPr>
                <a:spcBef>
                  <a:spcPct val="50000"/>
                </a:spcBef>
              </a:pPr>
              <a:r>
                <a:rPr lang="en-US" altLang="en-US" sz="2000" dirty="0"/>
                <a:t>Accuracy = (a + d)/N</a:t>
              </a:r>
            </a:p>
            <a:p>
              <a:pPr>
                <a:spcBef>
                  <a:spcPct val="50000"/>
                </a:spcBef>
              </a:pPr>
              <a:endParaRPr lang="en-US" altLang="en-US" sz="800" dirty="0"/>
            </a:p>
            <a:p>
              <a:pPr>
                <a:spcBef>
                  <a:spcPct val="50000"/>
                </a:spcBef>
              </a:pPr>
              <a:r>
                <a:rPr lang="en-US" altLang="en-US" sz="2000" dirty="0"/>
                <a:t>Cost = p (a + d) + q (b + c)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dirty="0"/>
                <a:t>        = p (a + d) + q (N – a – d)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dirty="0"/>
                <a:t>        = q N – (q – p)(a + d)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dirty="0"/>
                <a:t>        = N [q – (q-p) </a:t>
              </a:r>
              <a:r>
                <a:rPr lang="en-US" altLang="en-US" sz="2000" dirty="0">
                  <a:sym typeface="Symbol" pitchFamily="18" charset="2"/>
                </a:rPr>
                <a:t> </a:t>
              </a:r>
              <a:r>
                <a:rPr lang="en-US" altLang="en-US" sz="2000" dirty="0"/>
                <a:t>Accuracy] </a:t>
              </a:r>
            </a:p>
            <a:p>
              <a:pPr>
                <a:spcBef>
                  <a:spcPct val="50000"/>
                </a:spcBef>
              </a:pPr>
              <a:endParaRPr lang="en-US" altLang="en-US" sz="2000" dirty="0"/>
            </a:p>
          </p:txBody>
        </p:sp>
        <p:sp>
          <p:nvSpPr>
            <p:cNvPr id="10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dirty="0">
                  <a:solidFill>
                    <a:srgbClr val="2D86C1"/>
                  </a:solidFill>
                </a:rPr>
                <a:t>Accuracy is proportional to cost </a:t>
              </a:r>
              <a:r>
                <a:rPr lang="en-US" altLang="en-US" sz="2000" dirty="0">
                  <a:solidFill>
                    <a:srgbClr val="2D86C1"/>
                  </a:solidFill>
                </a:rPr>
                <a:t>if:</a:t>
              </a:r>
              <a:r>
                <a:rPr lang="en-US" altLang="en-US" sz="2000" dirty="0">
                  <a:solidFill>
                    <a:srgbClr val="2D86C1"/>
                  </a:solidFill>
                </a:rPr>
                <a:t/>
              </a:r>
              <a:br>
                <a:rPr lang="en-US" altLang="en-US" sz="2000" dirty="0">
                  <a:solidFill>
                    <a:srgbClr val="2D86C1"/>
                  </a:solidFill>
                </a:rPr>
              </a:br>
              <a:r>
                <a:rPr lang="en-US" altLang="en-US" sz="2000" dirty="0"/>
                <a:t>1. C(</a:t>
              </a:r>
              <a:r>
                <a:rPr lang="en-US" altLang="en-US" sz="2000" dirty="0" err="1"/>
                <a:t>Yes|No</a:t>
              </a:r>
              <a:r>
                <a:rPr lang="en-US" altLang="en-US" sz="2000" dirty="0"/>
                <a:t>)=C(</a:t>
              </a:r>
              <a:r>
                <a:rPr lang="en-US" altLang="en-US" sz="2000" dirty="0" err="1"/>
                <a:t>No|Yes</a:t>
              </a:r>
              <a:r>
                <a:rPr lang="en-US" altLang="en-US" sz="2000" dirty="0"/>
                <a:t>) = q </a:t>
              </a:r>
              <a:br>
                <a:rPr lang="en-US" altLang="en-US" sz="2000" dirty="0"/>
              </a:br>
              <a:r>
                <a:rPr lang="en-US" altLang="en-US" sz="2000" dirty="0"/>
                <a:t>2. C(</a:t>
              </a:r>
              <a:r>
                <a:rPr lang="en-US" altLang="en-US" sz="2000" dirty="0" err="1"/>
                <a:t>Yes|Yes</a:t>
              </a:r>
              <a:r>
                <a:rPr lang="en-US" altLang="en-US" sz="2000" dirty="0"/>
                <a:t>)=C(</a:t>
              </a:r>
              <a:r>
                <a:rPr lang="en-US" altLang="en-US" sz="2000" dirty="0" err="1"/>
                <a:t>No|No</a:t>
              </a:r>
              <a:r>
                <a:rPr lang="en-US" altLang="en-US" sz="2000" dirty="0"/>
                <a:t>) =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02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c4b9303-b423-4062-abae-c0834ec5a1d5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AD6F867801D42AA3200361841A587" ma:contentTypeVersion="3" ma:contentTypeDescription="Create a new document." ma:contentTypeScope="" ma:versionID="2162d3ccf5de108aa569b43fe22a3af3">
  <xsd:schema xmlns:xsd="http://www.w3.org/2001/XMLSchema" xmlns:xs="http://www.w3.org/2001/XMLSchema" xmlns:p="http://schemas.microsoft.com/office/2006/metadata/properties" xmlns:ns2="7c4b9303-b423-4062-abae-c0834ec5a1d5" targetNamespace="http://schemas.microsoft.com/office/2006/metadata/properties" ma:root="true" ma:fieldsID="e73483dcb6baaded34114a48b17fb221" ns2:_="">
    <xsd:import namespace="7c4b9303-b423-4062-abae-c0834ec5a1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b9303-b423-4062-abae-c0834ec5a1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6ED7CB-31E8-44CD-9935-004DE057E916}"/>
</file>

<file path=customXml/itemProps2.xml><?xml version="1.0" encoding="utf-8"?>
<ds:datastoreItem xmlns:ds="http://schemas.openxmlformats.org/officeDocument/2006/customXml" ds:itemID="{FF46393C-CD44-4890-8C7E-025AE9441D26}"/>
</file>

<file path=customXml/itemProps3.xml><?xml version="1.0" encoding="utf-8"?>
<ds:datastoreItem xmlns:ds="http://schemas.openxmlformats.org/officeDocument/2006/customXml" ds:itemID="{8F29A84F-4ED5-4A5A-9D84-577DAA0D60B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1398</Words>
  <Application>Microsoft Office PowerPoint</Application>
  <PresentationFormat>Widescreen</PresentationFormat>
  <Paragraphs>366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Monotype Sorts</vt:lpstr>
      <vt:lpstr>Segoe UI Light</vt:lpstr>
      <vt:lpstr>Symbol</vt:lpstr>
      <vt:lpstr>Office Theme</vt:lpstr>
      <vt:lpstr>Equation</vt:lpstr>
      <vt:lpstr>Document</vt:lpstr>
      <vt:lpstr>Model Evaluation</vt:lpstr>
      <vt:lpstr>Model Evaluation</vt:lpstr>
      <vt:lpstr>Model Evaluation</vt:lpstr>
      <vt:lpstr>Metrics for Performance Evaluation</vt:lpstr>
      <vt:lpstr>Metrics for Performance Evaluation</vt:lpstr>
      <vt:lpstr>Limitation of Accuracy</vt:lpstr>
      <vt:lpstr>Cost Matrix</vt:lpstr>
      <vt:lpstr>Computing Cost of Classification</vt:lpstr>
      <vt:lpstr>Cost vs accuracy</vt:lpstr>
      <vt:lpstr>Cost-Sensitive Measures</vt:lpstr>
      <vt:lpstr>Model Evaluation</vt:lpstr>
      <vt:lpstr>Methods for Performance Evaluation</vt:lpstr>
      <vt:lpstr>Learning Curve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How to Construct an ROC curve</vt:lpstr>
      <vt:lpstr>How to construct an ROC curve</vt:lpstr>
      <vt:lpstr>Test of Significance</vt:lpstr>
      <vt:lpstr>Confidence Interval for Accuracy</vt:lpstr>
      <vt:lpstr>Confidence Interval for Accuracy</vt:lpstr>
      <vt:lpstr>Confidence Interval for Accuracy</vt:lpstr>
      <vt:lpstr>Comparing Performance of 2 Models</vt:lpstr>
      <vt:lpstr>Comparing Performance of 2 Models</vt:lpstr>
      <vt:lpstr>An Illustrative Example</vt:lpstr>
      <vt:lpstr>Comparing Performance of 2 Algorithms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Tanveer Iqbal</dc:creator>
  <cp:lastModifiedBy>riqbal</cp:lastModifiedBy>
  <cp:revision>46</cp:revision>
  <dcterms:created xsi:type="dcterms:W3CDTF">2015-03-27T21:05:40Z</dcterms:created>
  <dcterms:modified xsi:type="dcterms:W3CDTF">2015-03-30T06:18:30Z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0x010100192AD6F867801D42AA3200361841A587</vt:lpwstr>
  </property>
</Properties>
</file>