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2"/>
  </p:notesMasterIdLst>
  <p:sldIdLst>
    <p:sldId id="331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3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505050"/>
    <a:srgbClr val="8F8F8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2393" autoAdjust="0"/>
  </p:normalViewPr>
  <p:slideViewPr>
    <p:cSldViewPr snapToGrid="0">
      <p:cViewPr>
        <p:scale>
          <a:sx n="90" d="100"/>
          <a:sy n="90" d="100"/>
        </p:scale>
        <p:origin x="-158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FDAF1-7941-4BC6-AB49-E409A172ACE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E88BE-2E80-4C48-AA16-DD5683F3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2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E88BE-2E80-4C48-AA16-DD5683F36E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2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4850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1899-FA8C-4F68-8F6B-5325B08A699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5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15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4850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</a:t>
            </a:r>
            <a:r>
              <a:rPr lang="en-US" dirty="0" err="1" smtClean="0"/>
              <a:t>demostrate</a:t>
            </a:r>
            <a:r>
              <a:rPr lang="en-US" dirty="0" smtClean="0"/>
              <a:t> the derivative of J(theta)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1899-FA8C-4F68-8F6B-5325B08A699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26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E88BE-2E80-4C48-AA16-DD5683F36E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0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4850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1899-FA8C-4F68-8F6B-5325B08A69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01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4850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1899-FA8C-4F68-8F6B-5325B08A699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7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4850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1899-FA8C-4F68-8F6B-5325B08A699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6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E88BE-2E80-4C48-AA16-DD5683F36E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5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E88BE-2E80-4C48-AA16-DD5683F36E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4850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1899-FA8C-4F68-8F6B-5325B08A699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E88BE-2E80-4C48-AA16-DD5683F36E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0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4850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1899-FA8C-4F68-8F6B-5325B08A699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1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4850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1899-FA8C-4F68-8F6B-5325B08A699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4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4850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1899-FA8C-4F68-8F6B-5325B08A699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4850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1899-FA8C-4F68-8F6B-5325B08A699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7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4850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1899-FA8C-4F68-8F6B-5325B08A699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6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943" y="5730238"/>
            <a:ext cx="3316231" cy="112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8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343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7552" y="1762587"/>
            <a:ext cx="11653522" cy="1956973"/>
          </a:xfrm>
        </p:spPr>
        <p:txBody>
          <a:bodyPr/>
          <a:lstStyle>
            <a:lvl1pPr marL="0" indent="0">
              <a:buNone/>
              <a:defRPr sz="3235">
                <a:solidFill>
                  <a:srgbClr val="505050"/>
                </a:soli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solidFill>
                  <a:srgbClr val="505050"/>
                </a:soli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solidFill>
                  <a:srgbClr val="505050"/>
                </a:soli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solidFill>
                  <a:srgbClr val="505050"/>
                </a:soli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solidFill>
                  <a:srgbClr val="505050"/>
                </a:soli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1" y="6322903"/>
            <a:ext cx="282054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359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8F97F932-D99A-4087-BFB1-EA42FAFC8D2C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259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259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8FB3498D-21C7-408B-8EF5-5B55DEF0BFD5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5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787693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796925" indent="-236538">
              <a:defRPr/>
            </a:lvl2pPr>
            <a:lvl3pPr marL="1031875" indent="-223838">
              <a:defRPr/>
            </a:lvl3pPr>
            <a:lvl4pPr marL="1254125" indent="-223838">
              <a:defRPr/>
            </a:lvl4pPr>
            <a:lvl5pPr marL="1489075" indent="-22383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1" y="6322903"/>
            <a:ext cx="282054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67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812631"/>
            <a:ext cx="11653523" cy="205485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233363" indent="0">
              <a:buFontTx/>
              <a:buNone/>
              <a:defRPr sz="2350">
                <a:solidFill>
                  <a:srgbClr val="505050"/>
                </a:solidFill>
              </a:defRPr>
            </a:lvl2pPr>
            <a:lvl3pPr marL="457200" indent="0">
              <a:buNone/>
              <a:defRPr/>
            </a:lvl3pPr>
            <a:lvl4pPr marL="690563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1" y="6322903"/>
            <a:ext cx="282054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31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837569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837569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1" y="6322903"/>
            <a:ext cx="282054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1130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845880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117475" indent="0">
              <a:buNone/>
              <a:defRPr sz="1961"/>
            </a:lvl2pPr>
            <a:lvl3pPr marL="339725" indent="0">
              <a:buNone/>
              <a:tabLst/>
              <a:defRPr sz="1961"/>
            </a:lvl3pPr>
            <a:lvl4pPr marL="574675" indent="0">
              <a:buNone/>
              <a:defRPr/>
            </a:lvl4pPr>
            <a:lvl5pPr marL="796925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845880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117475" indent="0">
              <a:buNone/>
              <a:defRPr sz="1961"/>
            </a:lvl2pPr>
            <a:lvl3pPr marL="339725" indent="0">
              <a:buNone/>
              <a:tabLst/>
              <a:defRPr sz="1961"/>
            </a:lvl3pPr>
            <a:lvl4pPr marL="574675" indent="0">
              <a:buNone/>
              <a:defRPr/>
            </a:lvl4pPr>
            <a:lvl5pPr marL="796925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1" y="6322903"/>
            <a:ext cx="282054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096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1" y="6322903"/>
            <a:ext cx="282054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70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1" y="6322903"/>
            <a:ext cx="282054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72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125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931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1" y="522268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1560" y="1779381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7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8" r:id="rId2"/>
    <p:sldLayoutId id="2147483675" r:id="rId3"/>
    <p:sldLayoutId id="2147483682" r:id="rId4"/>
    <p:sldLayoutId id="2147483679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cs typeface="Segoe UI Light"/>
              </a:rPr>
              <a:t>Jasmine Wilkerson</a:t>
            </a:r>
          </a:p>
          <a:p>
            <a:r>
              <a:rPr lang="en-US" dirty="0" smtClean="0">
                <a:cs typeface="Segoe UI Light"/>
              </a:rPr>
              <a:t>jasmine@datasciencedojo.com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LOGISTIC REGRESSION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5755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787693"/>
            <a:ext cx="11653523" cy="62786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6600"/>
                </a:solidFill>
                <a:latin typeface="+mn-lt"/>
              </a:rPr>
              <a:t>Average cost </a:t>
            </a:r>
            <a:r>
              <a:rPr lang="en-US" sz="3200" dirty="0" smtClean="0">
                <a:solidFill>
                  <a:srgbClr val="FF6600"/>
                </a:solidFill>
                <a:latin typeface="+mn-lt"/>
              </a:rPr>
              <a:t>function</a:t>
            </a:r>
            <a:endParaRPr lang="en-US" sz="3200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Cost Function for logistic regression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28" y="3213820"/>
            <a:ext cx="6553200" cy="106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018" y="2646825"/>
            <a:ext cx="4953000" cy="42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&#10;\begin{align}&#10;J(\theta) = -\frac{1}{m} \left[ \sum_{i=1}^m y^{(i)} \log h_\theta(x^{(i)}) + (1-y^{(i)}) \log (1-h_\theta(x^{(i)})) \right]&#10;\end{align}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28" y="4981862"/>
            <a:ext cx="8593138" cy="10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5649" y="4280827"/>
            <a:ext cx="9958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Simplified cost function, given we only have either y=0 or y=1</a:t>
            </a:r>
          </a:p>
        </p:txBody>
      </p:sp>
    </p:spTree>
    <p:extLst>
      <p:ext uri="{BB962C8B-B14F-4D97-AF65-F5344CB8AC3E}">
        <p14:creationId xmlns:p14="http://schemas.microsoft.com/office/powerpoint/2010/main" val="3434562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Cost Function: Recap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9200" y="2114089"/>
            <a:ext cx="2121093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Hypothesis</a:t>
            </a:r>
            <a:r>
              <a:rPr lang="en-US" sz="2400" dirty="0" smtClean="0">
                <a:solidFill>
                  <a:srgbClr val="FF6600"/>
                </a:solidFill>
              </a:rPr>
              <a:t>:</a:t>
            </a:r>
          </a:p>
          <a:p>
            <a:endParaRPr lang="en-US" sz="2400" dirty="0">
              <a:solidFill>
                <a:srgbClr val="FF6600"/>
              </a:solidFill>
            </a:endParaRPr>
          </a:p>
          <a:p>
            <a:endParaRPr lang="en-US" sz="2400" dirty="0" smtClean="0">
              <a:solidFill>
                <a:srgbClr val="FF6600"/>
              </a:solidFill>
            </a:endParaRPr>
          </a:p>
          <a:p>
            <a:r>
              <a:rPr lang="en-US" sz="2400" dirty="0" smtClean="0">
                <a:solidFill>
                  <a:srgbClr val="FF6600"/>
                </a:solidFill>
              </a:rPr>
              <a:t>Cost Function:</a:t>
            </a:r>
          </a:p>
          <a:p>
            <a:endParaRPr lang="en-US" sz="2400" dirty="0">
              <a:solidFill>
                <a:srgbClr val="FF6600"/>
              </a:solidFill>
            </a:endParaRPr>
          </a:p>
          <a:p>
            <a:endParaRPr lang="en-US" sz="2400" dirty="0" smtClean="0">
              <a:solidFill>
                <a:srgbClr val="FF6600"/>
              </a:solidFill>
            </a:endParaRPr>
          </a:p>
          <a:p>
            <a:r>
              <a:rPr lang="en-US" sz="2400" dirty="0" smtClean="0">
                <a:solidFill>
                  <a:srgbClr val="FF6600"/>
                </a:solidFill>
              </a:rPr>
              <a:t>Parameters:</a:t>
            </a:r>
          </a:p>
          <a:p>
            <a:endParaRPr lang="en-US" sz="2400" dirty="0">
              <a:solidFill>
                <a:srgbClr val="FF6600"/>
              </a:solidFill>
            </a:endParaRPr>
          </a:p>
          <a:p>
            <a:endParaRPr lang="en-US" sz="2400" dirty="0" smtClean="0">
              <a:solidFill>
                <a:srgbClr val="FF6600"/>
              </a:solidFill>
            </a:endParaRPr>
          </a:p>
          <a:p>
            <a:r>
              <a:rPr lang="en-US" sz="2400" dirty="0" smtClean="0">
                <a:solidFill>
                  <a:srgbClr val="FF6600"/>
                </a:solidFill>
              </a:rPr>
              <a:t>Goal: 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18305" y="4327369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i="1" dirty="0" smtClean="0">
                <a:solidFill>
                  <a:schemeClr val="tx1">
                    <a:lumMod val="50000"/>
                  </a:schemeClr>
                </a:solidFill>
                <a:latin typeface="Cambria Math"/>
                <a:ea typeface="Cambria Math"/>
              </a:rPr>
              <a:t>θ</a:t>
            </a:r>
            <a:r>
              <a:rPr lang="en-US" sz="2400" i="1" baseline="-25000" dirty="0">
                <a:solidFill>
                  <a:schemeClr val="tx1">
                    <a:lumMod val="50000"/>
                  </a:schemeClr>
                </a:solidFill>
                <a:latin typeface="Cambria Math"/>
                <a:ea typeface="Cambria Math"/>
              </a:rPr>
              <a:t>j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19" name="Picture 2" descr="https://encrypted-tbn2.gstatic.com/images?q=tbn:ANd9GcQcGPImJZgLyWGBNO7uXyv1d_vh16ciFUhBVMFde-dkGYceFCu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93" y="1919864"/>
            <a:ext cx="2524590" cy="86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&#10;\begin{align}&#10;J(\theta) = -\frac{1}{m} \left[ \sum_{i=1}^m y^{(i)} \log h_\theta(x^{(i)}) + (1-y^{(i)}) \log (1-h_\theta(x^{(i)})) \right]&#10;\end{align}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317" y="3005910"/>
            <a:ext cx="7686280" cy="91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393" y="5363210"/>
            <a:ext cx="1817799" cy="53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443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Gradient Descent Algorithm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1560" y="1779381"/>
                <a:ext cx="11653521" cy="3754618"/>
              </a:xfrm>
            </p:spPr>
            <p:txBody>
              <a:bodyPr/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We want to learn the values of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rPr>
                      <m:t>𝜃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that minimize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rPr>
                      <m:t>𝐽</m:t>
                    </m:r>
                    <m:r>
                      <a:rPr lang="en-US" sz="28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rPr>
                      <m:t>(</m:t>
                    </m:r>
                    <m:r>
                      <a:rPr lang="en-US" sz="28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rPr>
                      <m:t>𝜃</m:t>
                    </m:r>
                    <m:r>
                      <a:rPr lang="en-US" sz="28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rPr>
                      <m:t>)</m:t>
                    </m:r>
                  </m:oMath>
                </a14:m>
                <a:endParaRPr lang="en-US" sz="2800" dirty="0" smtClean="0">
                  <a:solidFill>
                    <a:schemeClr val="tx1">
                      <a:lumMod val="50000"/>
                    </a:schemeClr>
                  </a:solidFill>
                  <a:latin typeface="+mn-lt"/>
                </a:endParaRPr>
              </a:p>
              <a:p>
                <a:endParaRPr lang="en-US" sz="2800" dirty="0">
                  <a:solidFill>
                    <a:schemeClr val="tx1">
                      <a:lumMod val="50000"/>
                    </a:schemeClr>
                  </a:solidFill>
                  <a:latin typeface="+mn-lt"/>
                </a:endParaRPr>
              </a:p>
              <a:p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Use a search algorithm that starts with an initial guess for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rPr>
                      <m:t>𝜃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and then changes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rPr>
                      <m:t>𝜃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to make J(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rPr>
                      <m:t>𝜃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) </a:t>
                </a:r>
                <a:r>
                  <a:rPr lang="en-US" sz="2800" dirty="0" smtClean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smaller</a:t>
                </a:r>
              </a:p>
              <a:p>
                <a:endParaRPr lang="en-US" sz="2800" dirty="0">
                  <a:solidFill>
                    <a:schemeClr val="tx1">
                      <a:lumMod val="50000"/>
                    </a:schemeClr>
                  </a:solidFill>
                  <a:latin typeface="+mn-lt"/>
                </a:endParaRPr>
              </a:p>
              <a:p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Gradient descent starts with some initial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rPr>
                      <m:t>𝜃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and then performs an update for 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28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+mn-lt"/>
                          </a:rPr>
                          <m:t>𝜃</m:t>
                        </m:r>
                      </m:e>
                      <m:sub>
                        <m:r>
                          <a:rPr lang="en-US" sz="28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+mn-lt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 smtClean="0">
                  <a:solidFill>
                    <a:schemeClr val="tx1">
                      <a:lumMod val="50000"/>
                    </a:schemeClr>
                  </a:solidFill>
                  <a:latin typeface="+mn-lt"/>
                </a:endParaRPr>
              </a:p>
              <a:p>
                <a:endParaRPr lang="en-US" sz="2800" dirty="0">
                  <a:solidFill>
                    <a:schemeClr val="tx1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560" y="1779381"/>
                <a:ext cx="11653521" cy="3754618"/>
              </a:xfrm>
              <a:blipFill rotWithShape="1">
                <a:blip r:embed="rId3"/>
                <a:stretch>
                  <a:fillRect l="-314" t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69" y="5149677"/>
            <a:ext cx="4121667" cy="97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004897" y="5149677"/>
            <a:ext cx="1533236" cy="990600"/>
          </a:xfrm>
          <a:prstGeom prst="ellipse">
            <a:avLst/>
          </a:prstGeom>
          <a:solidFill>
            <a:srgbClr val="2D86C1">
              <a:alpha val="38000"/>
            </a:srgbClr>
          </a:solidFill>
          <a:ln>
            <a:solidFill>
              <a:srgbClr val="F1602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0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5200" dirty="0" smtClean="0">
                    <a:solidFill>
                      <a:schemeClr val="bg2">
                        <a:lumMod val="75000"/>
                      </a:schemeClr>
                    </a:solidFill>
                  </a:rPr>
                  <a:t>Minimizing The Cost Function J</a:t>
                </a:r>
                <a14:m>
                  <m:oMath xmlns:m="http://schemas.openxmlformats.org/officeDocument/2006/math">
                    <m:r>
                      <a:rPr lang="en-US" sz="520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52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52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US" sz="52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144" t="-2176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50" y="3332018"/>
            <a:ext cx="4648200" cy="9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19" y="1503219"/>
            <a:ext cx="4343400" cy="103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12"/>
          <p:cNvSpPr/>
          <p:nvPr/>
        </p:nvSpPr>
        <p:spPr>
          <a:xfrm>
            <a:off x="3181927" y="1542765"/>
            <a:ext cx="1524000" cy="990600"/>
          </a:xfrm>
          <a:prstGeom prst="ellipse">
            <a:avLst/>
          </a:prstGeom>
          <a:solidFill>
            <a:srgbClr val="2D86C1">
              <a:alpha val="38000"/>
            </a:srgbClr>
          </a:solidFill>
          <a:ln>
            <a:solidFill>
              <a:srgbClr val="F1602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24727" y="2440478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81927" y="2806239"/>
            <a:ext cx="224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After derivative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215" y="5041398"/>
            <a:ext cx="1433513" cy="122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2883159" y="4279397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46849" y="4270466"/>
            <a:ext cx="1550387" cy="1499952"/>
            <a:chOff x="5587733" y="4519848"/>
            <a:chExt cx="1878279" cy="1805940"/>
          </a:xfrm>
        </p:grpSpPr>
        <p:sp>
          <p:nvSpPr>
            <p:cNvPr id="25" name="Freeform 24"/>
            <p:cNvSpPr/>
            <p:nvPr/>
          </p:nvSpPr>
          <p:spPr>
            <a:xfrm>
              <a:off x="5587733" y="4519848"/>
              <a:ext cx="1651902" cy="1805940"/>
            </a:xfrm>
            <a:custGeom>
              <a:avLst/>
              <a:gdLst>
                <a:gd name="connsiteX0" fmla="*/ 0 w 1372184"/>
                <a:gd name="connsiteY0" fmla="*/ 1805940 h 1805940"/>
                <a:gd name="connsiteX1" fmla="*/ 731520 w 1372184"/>
                <a:gd name="connsiteY1" fmla="*/ 1680210 h 1805940"/>
                <a:gd name="connsiteX2" fmla="*/ 1154430 w 1372184"/>
                <a:gd name="connsiteY2" fmla="*/ 1291590 h 1805940"/>
                <a:gd name="connsiteX3" fmla="*/ 1371600 w 1372184"/>
                <a:gd name="connsiteY3" fmla="*/ 594360 h 1805940"/>
                <a:gd name="connsiteX4" fmla="*/ 1223010 w 1372184"/>
                <a:gd name="connsiteY4" fmla="*/ 0 h 1805940"/>
                <a:gd name="connsiteX5" fmla="*/ 1223010 w 1372184"/>
                <a:gd name="connsiteY5" fmla="*/ 0 h 180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2184" h="1805940">
                  <a:moveTo>
                    <a:pt x="0" y="1805940"/>
                  </a:moveTo>
                  <a:cubicBezTo>
                    <a:pt x="269557" y="1785937"/>
                    <a:pt x="539115" y="1765935"/>
                    <a:pt x="731520" y="1680210"/>
                  </a:cubicBezTo>
                  <a:cubicBezTo>
                    <a:pt x="923925" y="1594485"/>
                    <a:pt x="1047750" y="1472565"/>
                    <a:pt x="1154430" y="1291590"/>
                  </a:cubicBezTo>
                  <a:cubicBezTo>
                    <a:pt x="1261110" y="1110615"/>
                    <a:pt x="1360170" y="809625"/>
                    <a:pt x="1371600" y="594360"/>
                  </a:cubicBezTo>
                  <a:cubicBezTo>
                    <a:pt x="1383030" y="379095"/>
                    <a:pt x="1223010" y="0"/>
                    <a:pt x="1223010" y="0"/>
                  </a:cubicBezTo>
                  <a:lnTo>
                    <a:pt x="1223010" y="0"/>
                  </a:lnTo>
                </a:path>
              </a:pathLst>
            </a:cu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4"/>
            </p:cNvCxnSpPr>
            <p:nvPr/>
          </p:nvCxnSpPr>
          <p:spPr>
            <a:xfrm flipH="1">
              <a:off x="7008812" y="4519848"/>
              <a:ext cx="51240" cy="389931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4"/>
            </p:cNvCxnSpPr>
            <p:nvPr/>
          </p:nvCxnSpPr>
          <p:spPr>
            <a:xfrm>
              <a:off x="7060052" y="4519848"/>
              <a:ext cx="405960" cy="194965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8" name="TextBox 2047"/>
          <p:cNvSpPr txBox="1"/>
          <p:nvPr/>
        </p:nvSpPr>
        <p:spPr>
          <a:xfrm>
            <a:off x="5698750" y="5020442"/>
            <a:ext cx="332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Repeat until converged</a:t>
            </a:r>
          </a:p>
        </p:txBody>
      </p:sp>
    </p:spTree>
    <p:extLst>
      <p:ext uri="{BB962C8B-B14F-4D97-AF65-F5344CB8AC3E}">
        <p14:creationId xmlns:p14="http://schemas.microsoft.com/office/powerpoint/2010/main" val="3005720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Decision Boundary: Linear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4724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6400800" y="2115876"/>
            <a:ext cx="4318486" cy="3581400"/>
            <a:chOff x="6399212" y="2438400"/>
            <a:chExt cx="4318486" cy="3581400"/>
          </a:xfrm>
        </p:grpSpPr>
        <p:sp>
          <p:nvSpPr>
            <p:cNvPr id="28" name="TextBox 27"/>
            <p:cNvSpPr txBox="1"/>
            <p:nvPr/>
          </p:nvSpPr>
          <p:spPr>
            <a:xfrm>
              <a:off x="6399212" y="2438400"/>
              <a:ext cx="381283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</a:t>
              </a:r>
            </a:p>
            <a:p>
              <a:endParaRPr lang="en-US" sz="2400" dirty="0"/>
            </a:p>
            <a:p>
              <a:r>
                <a:rPr lang="en-US" sz="2400" dirty="0"/>
                <a:t>And </a:t>
              </a:r>
            </a:p>
            <a:p>
              <a:endParaRPr lang="en-US" sz="2400" dirty="0"/>
            </a:p>
            <a:p>
              <a:endParaRPr lang="en-US" sz="2400" dirty="0"/>
            </a:p>
            <a:p>
              <a:r>
                <a:rPr lang="en-US" sz="2400" dirty="0">
                  <a:solidFill>
                    <a:srgbClr val="FF6600"/>
                  </a:solidFill>
                </a:rPr>
                <a:t>Prediction y = 1 whenever </a:t>
              </a:r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925" y="2438401"/>
              <a:ext cx="3869773" cy="400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3207" y="3074194"/>
              <a:ext cx="1259605" cy="1104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967" y="4876800"/>
              <a:ext cx="3696511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0" name="Straight Connector 29"/>
          <p:cNvCxnSpPr/>
          <p:nvPr/>
        </p:nvCxnSpPr>
        <p:spPr>
          <a:xfrm>
            <a:off x="1295400" y="3592562"/>
            <a:ext cx="2438400" cy="2122438"/>
          </a:xfrm>
          <a:prstGeom prst="line">
            <a:avLst/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661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Decision </a:t>
            </a:r>
            <a:r>
              <a:rPr lang="en-US" sz="4800" dirty="0" smtClean="0">
                <a:solidFill>
                  <a:schemeClr val="bg2">
                    <a:lumMod val="75000"/>
                  </a:schemeClr>
                </a:solidFill>
              </a:rPr>
              <a:t>Boundary: Non-Linear </a:t>
            </a:r>
            <a:endParaRPr lang="en-US" sz="48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334000" y="2176020"/>
            <a:ext cx="6400800" cy="3044738"/>
            <a:chOff x="5332412" y="2184487"/>
            <a:chExt cx="6400800" cy="3044738"/>
          </a:xfrm>
        </p:grpSpPr>
        <p:sp>
          <p:nvSpPr>
            <p:cNvPr id="7" name="TextBox 6"/>
            <p:cNvSpPr txBox="1"/>
            <p:nvPr/>
          </p:nvSpPr>
          <p:spPr>
            <a:xfrm>
              <a:off x="5332412" y="2184487"/>
              <a:ext cx="381283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If</a:t>
              </a:r>
            </a:p>
            <a:p>
              <a:endParaRPr lang="en-US" sz="2400" dirty="0">
                <a:solidFill>
                  <a:schemeClr val="tx1">
                    <a:lumMod val="50000"/>
                  </a:schemeClr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And </a:t>
              </a:r>
            </a:p>
            <a:p>
              <a:endParaRPr lang="en-US" sz="2400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tx1">
                    <a:lumMod val="50000"/>
                  </a:schemeClr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Prediction y = 1 whenever 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850190" y="2184488"/>
              <a:ext cx="5883022" cy="415838"/>
              <a:chOff x="503554" y="4013199"/>
              <a:chExt cx="9289534" cy="466725"/>
            </a:xfrm>
          </p:grpSpPr>
          <p:pic>
            <p:nvPicPr>
              <p:cNvPr id="8196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554" y="4022724"/>
                <a:ext cx="5924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6488" y="4013199"/>
                <a:ext cx="3276600" cy="466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20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3590" y="2905415"/>
              <a:ext cx="3133724" cy="433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334" y="4800600"/>
              <a:ext cx="19812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685800" y="1851024"/>
            <a:ext cx="4343400" cy="4343400"/>
            <a:chOff x="912812" y="1851024"/>
            <a:chExt cx="4343400" cy="43434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812" y="1851024"/>
              <a:ext cx="4343400" cy="434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0"/>
            <p:cNvSpPr/>
            <p:nvPr/>
          </p:nvSpPr>
          <p:spPr>
            <a:xfrm>
              <a:off x="2055812" y="2743201"/>
              <a:ext cx="2286000" cy="2271712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9178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Example: Handwritten Digit Recognition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71" y="1905002"/>
            <a:ext cx="8177380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064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Questions?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Classification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2573" y="1592497"/>
            <a:ext cx="9323494" cy="490143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6600"/>
                </a:solidFill>
                <a:latin typeface="+mn-lt"/>
              </a:rPr>
              <a:t>Two-class (binary) classification problem</a:t>
            </a:r>
            <a:endParaRPr lang="en-US" sz="2800" i="1" dirty="0" smtClean="0">
              <a:solidFill>
                <a:srgbClr val="FF6600"/>
              </a:solidFill>
              <a:latin typeface="+mn-lt"/>
              <a:cs typeface="Times New Roman" panose="02020603050405020304" pitchFamily="18" charset="0"/>
            </a:endParaRPr>
          </a:p>
          <a:p>
            <a:pPr marL="777007" lvl="5" indent="0">
              <a:buNone/>
            </a:pPr>
            <a:r>
              <a:rPr lang="en-US" sz="2400" i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y </a:t>
            </a:r>
            <a:r>
              <a:rPr lang="en-US" sz="24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: {0,1}       </a:t>
            </a:r>
            <a:r>
              <a:rPr lang="en-US" sz="2400" i="1" dirty="0" smtClean="0"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cs typeface="Times New Roman" panose="02020603050405020304" pitchFamily="18" charset="0"/>
              </a:rPr>
              <a:t>0: negative class</a:t>
            </a:r>
          </a:p>
          <a:p>
            <a:pPr marL="0" indent="0">
              <a:buNone/>
            </a:pP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                  			</a:t>
            </a:r>
            <a:r>
              <a:rPr lang="en-US" sz="2400" dirty="0" smtClean="0">
                <a:solidFill>
                  <a:schemeClr val="accent5"/>
                </a:solidFill>
                <a:latin typeface="+mn-lt"/>
                <a:cs typeface="Times New Roman" panose="02020603050405020304" pitchFamily="18" charset="0"/>
              </a:rPr>
              <a:t>1: positive class</a:t>
            </a:r>
          </a:p>
          <a:p>
            <a:endParaRPr lang="en-US" sz="2000" dirty="0" smtClean="0">
              <a:solidFill>
                <a:schemeClr val="accent5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accent5"/>
                </a:solidFill>
                <a:latin typeface="+mn-lt"/>
              </a:rPr>
              <a:t>Example:  Yes/No; Benign/Malignant ; Click/No click</a:t>
            </a:r>
          </a:p>
          <a:p>
            <a:endParaRPr lang="en-US" sz="1800" dirty="0" smtClean="0">
              <a:latin typeface="+mn-lt"/>
            </a:endParaRPr>
          </a:p>
          <a:p>
            <a:r>
              <a:rPr lang="en-US" sz="2800" dirty="0" smtClean="0">
                <a:solidFill>
                  <a:srgbClr val="FF6600"/>
                </a:solidFill>
                <a:latin typeface="+mn-lt"/>
              </a:rPr>
              <a:t>Multi-class classification problem</a:t>
            </a:r>
          </a:p>
          <a:p>
            <a:pPr lvl="2"/>
            <a:endParaRPr lang="en-US" sz="2400" dirty="0" smtClean="0">
              <a:ea typeface="Cambria Math" panose="02040503050406030204" pitchFamily="18" charset="0"/>
            </a:endParaRPr>
          </a:p>
          <a:p>
            <a:pPr marL="639888" lvl="4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y:{0,1,2,…….n}   </a:t>
            </a:r>
          </a:p>
          <a:p>
            <a:endParaRPr lang="en-US" sz="2400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Example: Grades (A, B, C); color (red, blue, green)        </a:t>
            </a:r>
          </a:p>
          <a:p>
            <a:endParaRPr lang="en-US" sz="2800" dirty="0" smtClean="0">
              <a:solidFill>
                <a:srgbClr val="2D86C1"/>
              </a:solidFill>
              <a:latin typeface="+mn-lt"/>
            </a:endParaRPr>
          </a:p>
          <a:p>
            <a:endParaRPr lang="en-US" sz="2800" dirty="0">
              <a:solidFill>
                <a:srgbClr val="2D86C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724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Two Class Classification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19287"/>
            <a:ext cx="50482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106612" y="2362200"/>
            <a:ext cx="2693988" cy="275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4953000" y="2209800"/>
            <a:ext cx="152400" cy="152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 flipV="1">
            <a:off x="5105400" y="2209800"/>
            <a:ext cx="152400" cy="152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10250" y="1931988"/>
            <a:ext cx="5867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Classification: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y= 0 or y=1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ea typeface="Cambria Math" panose="02040503050406030204" pitchFamily="18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Decision rules: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l-GR" sz="2400" i="1" baseline="-250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⪖ 0.5; y = 1</a:t>
            </a:r>
          </a:p>
          <a:p>
            <a:r>
              <a:rPr lang="en-US" sz="2400" baseline="-250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l-GR" sz="2400" i="1" baseline="-250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˂  0.5; y = 0</a:t>
            </a:r>
          </a:p>
          <a:p>
            <a:endParaRPr lang="en-US" sz="2400" baseline="-25000" dirty="0">
              <a:solidFill>
                <a:schemeClr val="tx1">
                  <a:lumMod val="50000"/>
                </a:schemeClr>
              </a:solidFill>
              <a:ea typeface="Cambria Math" panose="02040503050406030204" pitchFamily="18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If we use linear regression on classification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problem, we may observed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Shift the decision rule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l-GR" sz="2400" i="1" baseline="-250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can be &gt; 1 or &lt; 0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66800" y="3657600"/>
            <a:ext cx="2133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3657600"/>
            <a:ext cx="0" cy="14605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00400" y="3657600"/>
            <a:ext cx="381000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81400" y="3657600"/>
            <a:ext cx="0" cy="146050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63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Logistic Regression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6553200" cy="39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787" y="685800"/>
            <a:ext cx="2486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787" y="2290763"/>
            <a:ext cx="2133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05600" y="2290762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More reasonable function use for two-class classification problem. </a:t>
            </a:r>
          </a:p>
        </p:txBody>
      </p:sp>
    </p:spTree>
    <p:extLst>
      <p:ext uri="{BB962C8B-B14F-4D97-AF65-F5344CB8AC3E}">
        <p14:creationId xmlns:p14="http://schemas.microsoft.com/office/powerpoint/2010/main" val="1841461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Sigmoid Function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2847" y="2443307"/>
            <a:ext cx="5757410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Hypothesis interpretation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Estimated probability that y=1 on x input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P(y=1| x;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400" baseline="-2500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 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Because probabilities should sum to 1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P(y= 0| x;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400" baseline="-2500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= 1- P(y=1| x;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400" baseline="-2500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 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4" name="Picture 2" descr="http://upload.wikimedia.org/wikipedia/commons/thumb/8/88/Logistic-curve.svg/2000px-Logistic-curv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4" y="1967027"/>
            <a:ext cx="5410200" cy="360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12037" y="1571855"/>
                <a:ext cx="2963943" cy="790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l-GR" sz="32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3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l-GR" sz="3200" i="1">
                                <a:latin typeface="Cambria Math"/>
                              </a:rPr>
                              <m:t>𝜃</m:t>
                            </m:r>
                            <m:r>
                              <a:rPr lang="en-US" sz="3200" i="1" baseline="30000">
                                <a:latin typeface="Cambria Math"/>
                              </a:rPr>
                              <m:t>𝑇</m:t>
                            </m:r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37" y="1571855"/>
                <a:ext cx="2963943" cy="790345"/>
              </a:xfrm>
              <a:prstGeom prst="rect">
                <a:avLst/>
              </a:prstGeom>
              <a:blipFill rotWithShape="0">
                <a:blip r:embed="rId4"/>
                <a:stretch>
                  <a:fillRect l="-5350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103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Sigmoid Function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192985" y="1844965"/>
                <a:ext cx="4114800" cy="4308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 = 1 if  </a:t>
                </a:r>
                <a:r>
                  <a:rPr lang="pt-BR" sz="2400" i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l-GR" sz="2400" i="1" baseline="-2500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Cambria Math"/>
                    <a:ea typeface="Cambria Math"/>
                  </a:rPr>
                  <a:t>⪖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0.5</a:t>
                </a:r>
              </a:p>
              <a:p>
                <a:endParaRPr lang="en-US" sz="24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y=   0 if  </a:t>
                </a:r>
                <a:r>
                  <a:rPr lang="pt-BR" sz="2400" i="1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l-GR" sz="2400" i="1" baseline="-2500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 0.5</a:t>
                </a:r>
              </a:p>
              <a:p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 asymptote for x 	  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 ∞</a:t>
                </a:r>
              </a:p>
              <a:p>
                <a:endParaRPr lang="en-US" sz="2400" baseline="-100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1 asymptote for x 	 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endParaRPr lang="en-US" sz="2400" baseline="-100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985" y="1844965"/>
                <a:ext cx="4114800" cy="4308872"/>
              </a:xfrm>
              <a:prstGeom prst="rect">
                <a:avLst/>
              </a:prstGeom>
              <a:blipFill rotWithShape="1">
                <a:blip r:embed="rId3"/>
                <a:stretch>
                  <a:fillRect l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http://upload.wikimedia.org/wikipedia/commons/thumb/8/88/Logistic-curve.svg/2000px-Logistic-curv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1" y="2057400"/>
            <a:ext cx="5410200" cy="360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encrypted-tbn2.gstatic.com/images?q=tbn:ANd9GcQcGPImJZgLyWGBNO7uXyv1d_vh16ciFUhBVMFde-dkGYceFCu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85" y="2001792"/>
            <a:ext cx="2519991" cy="85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8712976" y="4922983"/>
            <a:ext cx="49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03385" y="5530274"/>
            <a:ext cx="440614" cy="23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84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787693"/>
            <a:ext cx="11653523" cy="12915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6600"/>
                </a:solidFill>
                <a:latin typeface="+mn-lt"/>
              </a:rPr>
              <a:t>Average cost function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Cost Function for Logistic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egression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62" y="3930073"/>
            <a:ext cx="7019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28" y="2846106"/>
            <a:ext cx="5905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907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Cost Function for Logistic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egression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93" y="1562100"/>
            <a:ext cx="7019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56" y="2845267"/>
            <a:ext cx="3733800" cy="298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01820" y="3024909"/>
            <a:ext cx="448642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If we predict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l-GR" sz="2400" i="1" baseline="-250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(x) = 1 and y = 1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Cost function         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zero</a:t>
            </a:r>
            <a:endParaRPr lang="en-US" sz="2400" dirty="0">
              <a:solidFill>
                <a:schemeClr val="tx1">
                  <a:lumMod val="50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If we predict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l-GR" sz="2400" i="1" baseline="-250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(x) = 0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and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=1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Cost function        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∞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357384" y="4015509"/>
            <a:ext cx="6897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55796" y="5463309"/>
            <a:ext cx="6913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12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Cost Function for Logistic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egression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075" y="1601121"/>
            <a:ext cx="7019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60438" y="3080327"/>
            <a:ext cx="448642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If we predict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l-GR" sz="2400" i="1" baseline="-250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(x) = 0 and y = 0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Cost function         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zero</a:t>
            </a:r>
            <a:endParaRPr lang="en-US" sz="2400" dirty="0">
              <a:solidFill>
                <a:schemeClr val="tx1">
                  <a:lumMod val="50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If we predict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l-GR" sz="2400" i="1" baseline="-250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(x) = 1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and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=0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Cost function         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∞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16002" y="4070927"/>
            <a:ext cx="6897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614414" y="5518727"/>
            <a:ext cx="6913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382" y="2923309"/>
            <a:ext cx="365125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758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 theme">
  <a:themeElements>
    <a:clrScheme name="Custom 1">
      <a:dk1>
        <a:srgbClr val="505050"/>
      </a:dk1>
      <a:lt1>
        <a:srgbClr val="FFFFFF"/>
      </a:lt1>
      <a:dk2>
        <a:srgbClr val="0072C6"/>
      </a:dk2>
      <a:lt2>
        <a:srgbClr val="00BCF2"/>
      </a:lt2>
      <a:accent1>
        <a:srgbClr val="505050"/>
      </a:accent1>
      <a:accent2>
        <a:srgbClr val="F16022"/>
      </a:accent2>
      <a:accent3>
        <a:srgbClr val="2D86C1"/>
      </a:accent3>
      <a:accent4>
        <a:srgbClr val="00BCF2"/>
      </a:accent4>
      <a:accent5>
        <a:srgbClr val="282828"/>
      </a:accent5>
      <a:accent6>
        <a:srgbClr val="008DB5"/>
      </a:accent6>
      <a:hlink>
        <a:srgbClr val="0072C6"/>
      </a:hlink>
      <a:folHlink>
        <a:srgbClr val="0072C6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icrosoft theme" id="{764C9855-0060-4768-B3F9-0656D1795397}" vid="{B3BB92AF-0126-4258-AD51-3962C24B36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2AD6F867801D42AA3200361841A587" ma:contentTypeVersion="3" ma:contentTypeDescription="Create a new document." ma:contentTypeScope="" ma:versionID="2162d3ccf5de108aa569b43fe22a3af3">
  <xsd:schema xmlns:xsd="http://www.w3.org/2001/XMLSchema" xmlns:xs="http://www.w3.org/2001/XMLSchema" xmlns:p="http://schemas.microsoft.com/office/2006/metadata/properties" xmlns:ns2="7c4b9303-b423-4062-abae-c0834ec5a1d5" targetNamespace="http://schemas.microsoft.com/office/2006/metadata/properties" ma:root="true" ma:fieldsID="e73483dcb6baaded34114a48b17fb221" ns2:_="">
    <xsd:import namespace="7c4b9303-b423-4062-abae-c0834ec5a1d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b9303-b423-4062-abae-c0834ec5a1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c4b9303-b423-4062-abae-c0834ec5a1d5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7A661AE-C753-476F-B35A-857A0DAD2E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4b9303-b423-4062-abae-c0834ec5a1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AC4490-2757-484C-B774-A07FF77F2D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26172F-1735-45E3-BFF2-5DFC22EA7B21}">
  <ds:schemaRefs>
    <ds:schemaRef ds:uri="7c4b9303-b423-4062-abae-c0834ec5a1d5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 theme</Template>
  <TotalTime>1405</TotalTime>
  <Words>377</Words>
  <Application>Microsoft Office PowerPoint</Application>
  <PresentationFormat>Custom</PresentationFormat>
  <Paragraphs>128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microsoft theme</vt:lpstr>
      <vt:lpstr>LOGISTIC REGRESSION</vt:lpstr>
      <vt:lpstr>Classification</vt:lpstr>
      <vt:lpstr>Two Class Classification</vt:lpstr>
      <vt:lpstr>Logistic Regression </vt:lpstr>
      <vt:lpstr>Sigmoid Function</vt:lpstr>
      <vt:lpstr>Sigmoid Function</vt:lpstr>
      <vt:lpstr>Cost Function for Logistic Regression</vt:lpstr>
      <vt:lpstr>Cost Function for Logistic Regression</vt:lpstr>
      <vt:lpstr>Cost Function for Logistic Regression</vt:lpstr>
      <vt:lpstr>Cost Function for logistic regression</vt:lpstr>
      <vt:lpstr>Cost Function: Recap</vt:lpstr>
      <vt:lpstr>Gradient Descent Algorithm</vt:lpstr>
      <vt:lpstr>Minimizing The Cost Function J(θ)</vt:lpstr>
      <vt:lpstr>Decision Boundary: Linear </vt:lpstr>
      <vt:lpstr>Decision Boundary: Non-Linear </vt:lpstr>
      <vt:lpstr>Example: Handwritten Digit Recognition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Data Ingress &amp; Egress</dc:title>
  <dc:creator>Parmita Mehta</dc:creator>
  <cp:lastModifiedBy>Jasmine</cp:lastModifiedBy>
  <cp:revision>91</cp:revision>
  <dcterms:created xsi:type="dcterms:W3CDTF">2014-09-11T15:44:22Z</dcterms:created>
  <dcterms:modified xsi:type="dcterms:W3CDTF">2015-03-31T00:02:18Z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0x010100192AD6F867801D42AA3200361841A587</vt:lpwstr>
  </property>
</Properties>
</file>