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331" r:id="rId5"/>
    <p:sldId id="332" r:id="rId6"/>
    <p:sldId id="333" r:id="rId7"/>
    <p:sldId id="343" r:id="rId8"/>
    <p:sldId id="344" r:id="rId9"/>
    <p:sldId id="338" r:id="rId10"/>
    <p:sldId id="336" r:id="rId11"/>
    <p:sldId id="339" r:id="rId12"/>
    <p:sldId id="340" r:id="rId13"/>
    <p:sldId id="341" r:id="rId14"/>
    <p:sldId id="342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8F8F8F"/>
    <a:srgbClr val="8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2393" autoAdjust="0"/>
  </p:normalViewPr>
  <p:slideViewPr>
    <p:cSldViewPr snapToGrid="0">
      <p:cViewPr>
        <p:scale>
          <a:sx n="70" d="100"/>
          <a:sy n="70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FDAF1-7941-4BC6-AB49-E409A172ACED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E88BE-2E80-4C48-AA16-DD5683F3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88BE-2E80-4C48-AA16-DD5683F36E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3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88BE-2E80-4C48-AA16-DD5683F36E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5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943" y="5730238"/>
            <a:ext cx="3316231" cy="11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34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7552" y="1762587"/>
            <a:ext cx="11653522" cy="1956973"/>
          </a:xfrm>
        </p:spPr>
        <p:txBody>
          <a:bodyPr/>
          <a:lstStyle>
            <a:lvl1pPr marL="0" indent="0">
              <a:buNone/>
              <a:defRPr sz="3235"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solidFill>
                  <a:srgbClr val="505050"/>
                </a:soli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359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787693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796925" indent="-236538">
              <a:defRPr/>
            </a:lvl2pPr>
            <a:lvl3pPr marL="1031875" indent="-223838">
              <a:defRPr/>
            </a:lvl3pPr>
            <a:lvl4pPr marL="1254125" indent="-223838">
              <a:defRPr/>
            </a:lvl4pPr>
            <a:lvl5pPr marL="1489075" indent="-22383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7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812631"/>
            <a:ext cx="11653523" cy="205485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233363" indent="0">
              <a:buFontTx/>
              <a:buNone/>
              <a:defRPr sz="2350">
                <a:solidFill>
                  <a:srgbClr val="505050"/>
                </a:solidFill>
              </a:defRPr>
            </a:lvl2pPr>
            <a:lvl3pPr marL="457200" indent="0">
              <a:buNone/>
              <a:defRPr/>
            </a:lvl3pPr>
            <a:lvl4pPr marL="690563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31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837569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837569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1130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845880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117475" indent="0">
              <a:buNone/>
              <a:defRPr sz="1961"/>
            </a:lvl2pPr>
            <a:lvl3pPr marL="339725" indent="0">
              <a:buNone/>
              <a:tabLst/>
              <a:defRPr sz="1961"/>
            </a:lvl3pPr>
            <a:lvl4pPr marL="574675" indent="0">
              <a:buNone/>
              <a:defRPr/>
            </a:lvl4pPr>
            <a:lvl5pPr marL="796925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845880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117475" indent="0">
              <a:buNone/>
              <a:defRPr sz="1961"/>
            </a:lvl2pPr>
            <a:lvl3pPr marL="339725" indent="0">
              <a:buNone/>
              <a:tabLst/>
              <a:defRPr sz="1961"/>
            </a:lvl3pPr>
            <a:lvl4pPr marL="574675" indent="0">
              <a:buNone/>
              <a:defRPr/>
            </a:lvl4pPr>
            <a:lvl5pPr marL="796925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096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70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1" y="6322903"/>
            <a:ext cx="282054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72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125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931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1" y="522268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1560" y="1779381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  <p:sldLayoutId id="2147483675" r:id="rId3"/>
    <p:sldLayoutId id="2147483682" r:id="rId4"/>
    <p:sldLayoutId id="2147483679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  <a:r>
              <a:rPr lang="en-US" dirty="0" smtClean="0"/>
              <a:t>Wilkerson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Regularized Regression Models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575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69241" y="52226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Regularized-Ridge regression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968" y="3495305"/>
            <a:ext cx="9777548" cy="30069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If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</a:t>
            </a:r>
            <a:r>
              <a:rPr lang="el-G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is too large, </a:t>
            </a:r>
            <a:r>
              <a:rPr lang="el-GR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i="1" baseline="-25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become too small, as if features have no effect in predicting response.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If </a:t>
            </a:r>
            <a:r>
              <a:rPr lang="el-G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is too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small, </a:t>
            </a:r>
            <a:r>
              <a:rPr lang="el-GR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i="1" baseline="-25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are not regularized.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a typeface="Cambria Math" panose="02040503050406030204" pitchFamily="18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074" name="Picture 2" descr="https://encrypted-tbn2.gstatic.com/images?q=tbn:ANd9GcRsVhoRsJeRsWJpzpG0B8fZyVYtxp5V2YweiQDJLOU6BA-OqDy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60" y="1687288"/>
            <a:ext cx="5571003" cy="14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361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69241" y="52226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824" y="5524738"/>
            <a:ext cx="10082347" cy="177587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altLang="en-US" sz="2400" dirty="0"/>
              <a:t>L2 regularization shrinks coefficients towards (but not to) zero, and towards each other.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979" y="1421933"/>
            <a:ext cx="4797992" cy="410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7404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Questions?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fitting example</a:t>
            </a:r>
            <a:endParaRPr lang="en-US" dirty="0"/>
          </a:p>
        </p:txBody>
      </p:sp>
      <p:pic>
        <p:nvPicPr>
          <p:cNvPr id="1028" name="Picture 4" descr="http://i.stack.imgur.com/zbN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17" y="2162554"/>
            <a:ext cx="8926740" cy="33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0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fitting example</a:t>
            </a:r>
            <a:endParaRPr lang="en-US" dirty="0"/>
          </a:p>
        </p:txBody>
      </p:sp>
      <p:sp>
        <p:nvSpPr>
          <p:cNvPr id="2" name="AutoShape 2" descr="data:image/jpeg;base64,/9j/4AAQSkZJRgABAQAAAQABAAD/2wCEAAkGBxQSERQUEhQTFhUWFxwYGBcYGR0dIBwhGxodGR0eGRkfHSggGSImGxshITEhJSksLi4vIB80ODMsNygtLisBCgoKDg0OGxAQGywkICQsLCw0LCwsLCwuLCwsLCwvLzQvLy0sLCw0LSwyLCwsLCwsLCwsLCwsLCwsLCwsLCwsLP/AABEIAJkBSQMBEQACEQEDEQH/xAAbAAACAwEBAQAAAAAAAAAAAAAABAEDBQIGB//EAEEQAAIBAwIEAwYDBgQFBAMAAAECEQADEgQhBRMxQQYiURQyQmFxgSNT0jNScpGTsWJzkqEkgsHh8RVDs9EWovD/xAAZAQEAAwEBAAAAAAAAAAAAAAAAAQIDBAX/xAA5EQACAQMCBAQEBQQCAQUBAAAAAQIDESExQQQSUWEicYHwE5Gh0QUyUrHBFELh8TNisiNygpKiFf/aAAwDAQACEQMRAD8A+4UAUAsNYrK7W/xChYFVInJeq7kAH6kVMVd2bsCdDrEvIHQ7GRBEEEGCrDqpBBBB6EVapTlTlyyIuY3iPxCdG6l1V7VxSExIDhxJ82RjAiPN8Mb9duWrV+G87np8FwC4uLUHaS1uscva2/bfbQ2tAXNtTdwzIlsJxn5E7kfOtY3tk4avIpvkvba+pzf19tDDNB6nYmB6sQIUfMxWig2roxcktRkGqlirUagIBMkkwABJJ67D6b1MVchuxGn1IeYkEGCpEEd//wCNGrBNMuqCQoAoAoAoCu3fViwUglTDAdiRO/2NAWUBjeIuN+xhblxQbG6uwPmUn3SF+IHcGNxsek1lUqfDy9Du4Lg/6tunB+PVLZrfOz+nqV+3Xbtq2hC27l+SMWnC0IJbLu2LAbSMmHYV08Orr4k1hbdW9F/L7I5+Ipwp1HCDvbF9M7+nS+TTN21ZVUlUUCFUdgNtgOw9ai0ptvU53JLUZRwQCCCDuCO9ULXucX7wRSzGAP8ArsAB1JJ2ipSbwiG0tTjT6pXJAyBG5DAgwehg9RUuLQUrl9VJCgCgCgCgK2vqGCFgGYEgdyBEx9JoCygE+L6i5btM9tVYr5irHGVG7QegMTE7T1qs20ro34eEKlRQm2k8XWc7enW2RLw9xv2wNctqBY6IxPmZh70r8IGwE7nc9IqlOpz5WhvxvB/0rVOb8e62S2zu/p6nNu+t65znMWLZi1PR33BuAdx8KevmIkFTXc06ceRfmevZdP5foup57a1Zr2L6uJQgjp/2Poa53FrUlNPQsJqCRW1r0YgDLze6SpAbv5SRB23+Yq7g0VU0xqqFgoAoAoAoCaAigCgPOX7vslm5dtIhVLh5gJg4KT7pJjITO/Xp6VSpJxVzq4ShGvU+E203hb52v2/bUU0Wsds9dZWLLHz2hu1xVhTdKj3bihdlG7KIO+OPTw1VcRH4cv8A4vp2fZv5PPUcZw8eGkqd7yX5unp1899jSs6vR3SmoDI5vjkod2yG5KhT07lthsJOwrmkknaWuhe3Exi6eUo+L7O/7fQ1dFpVtW1t2xCIIUSTA9JO9WSSVkctSpKrJzk7ti5t3EZ8FVg5yktEHEL5hBkbdvp861vFpXehjlPAWr3LUW1V7nLVQxWNttupEmN4E9qNcz5m7XIT5Vbod3l5gt3LbCR5lnoQw3B7jbv2ioTtdMtrlHWlskMzsQWaB5egCzA+e7Ez8/lUSa0QityLusIYhEZ8feIgRtMCSJMGY+dFHGWHLoMWboZQy7ggEfQ71DVnZkp3VzuoJCgCgMI2zZ9puWLas4cEqWjIYI7eY7TuxE7Sewqs20ro2oQhOoozdk97Xzt6X1LPD/HPbMrlpfwBsrk+Zm+Ly9gOknqZ7b1SnU+JlaHRxnBPhLQqPx7paJbZ6v3k61NzSu3OdlJssbXmJ8rMQsYH4jIAMSQdtjUvlbu9ikFxEY/Cje0s43S79OubYzoU+GtCi8x7YIQsUtCTCorGcQTsDcyIjbHD0FdVRKlCNJbZfm/srY2yYVa060+eeX19799zQuq63C6pmGULAIBGJJ77EHL/AM1RWcbN2MHdO6ONPc5ShCpZzk5VN8QzE9SQIBMD1jpUtczvsE+VWLbo51tWQ7hgyyO6ncMOo7g+n2qF4Xkl5WAsWXL53MQQuIVST1IJJJAnoNo2+9Q2rWQSd7s6vauGxVGdgJIWNgekliBvB2oo7slvNi3T3g6hl6H1/kQR2IO1Q007MJ3LKgkKAKAzNZpFbU2mjzBHIMnbErH0G5n1k0GNzP4b4je9e9nFoC9bP/EebyoOxQ9Xy2IHYTMGsI1XKXLbK1PTr/h8aVL4zl4Zflxl+fS2/Xa5p8SWxeJsXiDsLhQkiVVup7MsjcbjpPWtJcsvCzkoyrUv/Vp+V+ja+j6P5GZqEtXGX2Yw2rEu6kgG3b95wNhkQwthxv5lO+NdHDRir1tl9Xt9/SxWvOrZUan9t9dVfv8Awa2o05UWzbURb6J02xx8vYEDp96qpXvzPXc55LocW7hQtcdSDcKqqDcmAesbSd+8AAb1LV7JbEXtlly3RdV0IZTEMp2IDA79we+49Kizi0yb3wVJp7hwD4YoQZWZaOm0Qnr1NTzRV2iLPcZ1OoCAbEljCqOpMT326AneqRVyzdiNNqc5BVlZYlWid+h2JBB9QexqZRsE7l9VJCgCgJoCKAKAy7ehS8DzFyCX2cAzEgmCR0aJnfvB7VWUVLU1p1p078jtdW9BrS6BLbXGRcTcOTQdiYiY6AnuR1oopO6FStOooxk78uF5HkOH8FbRa1HLoBfy3xhBJLG0pJlTiAynvi6nbAL0yg60fi/3rXutn5rR9cPqby4uPwnRafLtnKffs8422PYXNRlbdrRVyAYggiQNht86yUbStI4W7rAjp7q52+VcZ2Y+cFi22JkspPkIMdhvtWjTs+ZWKK11Zl3W4/JvW5O7qRkQQMZADCNgBB9B85rsuZE74YavTY27agFkUjMdSygHqB73mgkd9/pSMrtvclqyscaS4iM7iLdohQMhgMt5IUxEiB84+5lpuy1ZVNJt7F507ElrVwAPBPly7AZKZEGAOsjYbVW9sNaF7ZumM2LQRVUdFAA+1Ubu7lkrFlAFAFAZT6FL/tFu4CUN1ZAJExbtmDHUHuO9VlFSVmaUq06MueGH7+o1p+G27dx7iLizgBgNgcdgcekxtPWAB2ooJO6LTr1JwUJO6V7dc9+nY85x/hN1WuawNbF5NrSYyuO6LltJuHOQ3w+6JE5WoUeetFy6/Tf6HR/WRjQ+Ck7NZd83+3bfXpb0vDraJbS3bIK21CCDMYiN/wCVXqtyk5S3ycCtsZ1q/wCVG5jG6WAKZdyYZcO0Cd+u0zWjWWrY97mV8Xvkdur+LNt0DlQGVt9gSQYBkRJ+s1mn4crBZ63Rxf0xSxiCzHLJ8diQz5PAHSQTsN6lSTld+8YDj4bFWjwFybQwthDnsVWZGMAgbxMn6TUyTtZ6kKyeNBlrRLZ2nXzAAyMgYmCII339ardaSRez1TLtJYwULJPUknuSSxP3JJqspXdyUrKxdUEhQBQCeoE3rY/wXOn1ShKdiixwGwnKwXE2iSrAnI5e9k3V8juZmTBrNU4q3Y6Z8ZWnzczupa9MaWW1traIV8R8EOqIDuqWkUsCACxYgjzEiMAOq/FMHYQU6bm7F+F4tcMnJK7fyt9++2xz4ZuNcBv3inMuKAirtFtZxIU7jOS/qAVB92u2tFwiqfTX/wB2/wAtPn1OObi5vl076jV+6pe7zLrW8YxAbHbEHKPj80jeRtEeuaTsrK5k3l3dixmLW7JZlS7swDepWCImehP0qLWbSV0NUr6l+nsMGZ2ILMANhAAEkd5O7HequSskiyT3Mywgi3CsNRkubFTPUZ5PEFSJjeOkVq976e7GatjqaV9Rcg23XJGkEeYTBBDAH0PqKyV46rU0dnodaXTlWZnYMzQNhAAWYAEn1Jme9HK6shFWGaqWCgCgJoCDQGVwPjialA4GEsVCkgklRJ6fcj95YYbGgKNdrnsWLl1QjC3ddrgY4ygJnEkwG7idj071SpJxVzp4SjGtVVOTabwrZztft1tpqX+HuKNqla6FVbRMWxMsYkMX7KZ+HqI39BFOfOr7F+M4ZcNJU27ytnpnS3Xz0exbx7h4v2WtsuakqSsxOLBtm+E7SDtuB0rqoVXSmpxdn79s4ZK6MrgepuJf5WpkOUi3cYAG+FMyQDAuIOo7yWAA2HRXhCUPiUtL5X6f8Pbpo860je+T0GptlkYKYLKQD6EiAa4k7O5o1dWEUQsbQFo2+WZJ8sAYkYrB3mflt860ds5vcpnCsc3rgL3OZdNvGMQGxgYg5R8fmkbyNoikVhWVw2t2dIX/AArrIWPLggRKsYJIBI+h7jb50xmKe4zh2GeHWyqsSuOTlgu3lBj02kmWMdyarNploqyGQaoWJoAoDL4ZxtLzXF9027htHIruwmQsHzCIM/MjqCABzfvXEGpa0qu63FOLNiCBbtlhl0BxmJ2mJqsm0ro1oRhOoo1G0nulfyx567lfh7jvtmVy0sWAIDE+Yt1YYjoBMSTuflvVKdTnytDp43gXwjUKj8fRaJbZ6v3nAeMlnR3DEhDbuMJiVt3FuPv/AAqa7+C/50ut16tNL6s8+f5RmyuVxGW2UCqQSQBM9FAHWDvPTbbrWLxFpu5CWcIfwEzAn1rMszISwcFt8si4GBNyBEhpL5d5E7dd4O1bcyu3fHQzs7WtkZvNldZWuFAqggAgTMy0nrERH8+oqqwrpXJeXa5Vkzpadl5gDEkCNxuFcL0PYx85HQVNkm1oMtJjGgTzXGxKKxEKdtwN2jtOw+1VnolcmI7VC4UAUBm3uMoup9nYENy+bkSAoXcGTOxkDbvMjoYAtvNN60RBm3cg/e3QIx+G+I3u3vZuWovWyfaPN5VUdDbPV8pECNt5jvjGq3Lltnc9Ov8Ah8aVL4/M+SX5cZb79LfXa5p+JD/wl/rHLIMdcTsxH/LNdvC/80fNHlvQyNTxLT27QRmtK7N5HyWGMyHUgyTG+I37RFbxoVZyuk3bXD9+pltbcffxDpyRC33joU019x9mW2RWa4Sr/wBV5yiv5NG0xEce03MuBypa5GKuMGIxAwK3MSu4JgiN/rV/6WtyppYW6yvmrozbV2maz5JbsIzkTCu4PcL0BPqRE/8AU1zqzbaRbKSTKbzkrethwwGMFmA67tby/hHXr5qsou6lb31K63RdpxlcRkQoqqQSQBMxCgDqAd56Dt1NVlhNNllqrI0qyNAoAoAoCaAigKDpFzV+hWYA6bgCY9YEA9hI7mgE7eht3QeYuQS+zgGYkEwSOjRMwe8HtVZRT1NKdadO/I7XVvQa02hS29x0XFrhBeJgkCJjoDHU99qKKTbQnWnOMYyd1HC7IxtN4jdrw03J/wCIVvxFy8i25/aB480giFiZ6x1rJVW3y2yd0/w+MaXx+fwNYdsuXS18W3d7W0voOcZ0ftB5JYpAFwOvvqwMKbZPukHqYPWOhNd1Go6T50r7Wej8zyXduwpoOL3PPp7pVdQMltXWX8O8VHvAA7MPiSQdiRtV69BOPxKWm63j59uj+eS9OUeZc+l9tyvgHiN9XdKKiKLQPO8waWkqBag7rKk5n6RMx51Orzu3T3g9XjPw+PC0+aTb5vy4tjXxd86eulj0bIDEgGOkit7nlWRjeJ+Jvplt3Vhhni1mPPcy6cqPiHWIgienWsqs3BJ/Q9DgOGhxEpU3h2vzbRt+rs9L7dyvh2quajSrdcqwdwxS3vikwUJ6sRHm2E7iK0oSurtmP4hRjRqOnFPGt9+9uj21wPaBF5hNpClvGD5SoLTtCkDoJkxvI9K1m3y+LU4o64NGszQKAVfQIWUgY4mYUAAxMZbbwWJHoTPWgFX0SXvaLdwEobiyJImLdswY6gxuO9RKKkrM0o1p0p88HZr38+j2GLHDbaXWuouLOoVokA49CV6SBtMTG1QopO6LS4ipOmqcndJtrrnvrbsY/EeOS1zSPYY3nlUtg+W5baRnnEKoWcgdwdt5E1jXcJqy8V8fc64fh6nT+NzLktl7p9Lbt7bPtku4TrbjIthiovW2Nq40SDgqkMo9XRleO0kbxXdXpwUueP5ZZXrt6O67nl3eEaelusS6MVLIR5gIBkSJE7H/ALHvWEktUTF5szF4b4juXr/s3LQXrZPtBylVA6G33YtI2+Hed4nljVbly2zuetxH4fClR+PzPll+XGW+/S312PQ3bKtGSq0dJANdCbWh5TSepneI9a9izzUwi2QXVts16FVbs24jrJEd5rKpJxV0dnBUYV6vwpXzhNbPq+3XpqKcM4lc1Ni5dACqWhLa/tFVWhw5nZyJ8o93bc1bh587u/fmR+IcNHh38JXbSy9nf9PbvuOaJU5o5KkLic/KVE7YyCBLdfn69q3lfl8Rwq1/CalZGgUAvqdGrggiCfiEBhtGzRsYJE/M0BS6AXbSjoLdwbbfljt0+1AVWOA2E5WKQbJLIwJylveyaZfLqZmTE1mqcVbGh1S42vLm5pX5sNbY0strbW0KuM8dXSsOcjC0y+W4vm8+/wCGUAkEgeU9CZG20xOooPOhfhuClxMX8N+Jap4x1v236amRrkya0psixlbe9cRGxZiHRLau6ANiC+TQeoAkiZ9Lh6k/hOcsu6Svm2G3h4viy9d7HFxEYwm4wd0t9L/4Gl4TdtXFW1qbgLAsAxa4nljysjsxxOXwMpHqZo+IjNeOCflZP5pJX80zJJp2uI3fFLybF6xaN24zJZXIFCyty2Fwt0GQyBjzKQIykVw15vh6vLF62aemqvnpb/R7HDcBCvR+NdpRvz406cvW/wBN8F4drHN0tsqSzWlsqfMtvmhswoPVUW29wKe3l2EV6SSqqNaeyfNbe1rP1bSv66nlO12loaaeHbNu2wt27XMxMXbiBzMdXJ3IneJA9IrkqcTWn/dbotl6F6agpLmV10PL8J4wTcN2xbtWUswdSqt5boL4NdtKIXFQC/NiTGJ9arw3Ey4l/CnnGHq77W7PTzZ6XH/h8eEgppt8zxi1l0l/2zoekVBA8re05CWgzM7kt0wjtMRt1q71/wCvv6njK3qbtYGwvr9dbsobl1wiiNz6nYADqSTsANyelXp051JcsFdguttIB33E7iD9wdx9Kpa2Ad0BFAFAeZ4vxB7Ch7bAtz2XkRJvZHosAkMB5genWdtxlVk4pNfLqd/A0IVnKE8K1+b9Nt32enXp0H/DGsa9Y5r3AzOxJVRAtduXuA0rG5beZ6CKUpOUbv8A0U4+lGjV+HFWSWv6v+3Sz2tsFrw5YXAhSHS4bnMyOZY+9k/VgRsQdoA9BUqlFCXH1pXTeGrWtiy0strdTS1GmR4yAMdD3H0I3FaqTWhxNJ6mRxPha6lbmnMJbUAAAbyRIZT8MdiIMzvW9Oq6TU9W/wBuj8ymb+F2sZ/htgGs29QiC8lsixdQYrdt9CABsGEAlOnRh3C34jh6X/LRWFhr9P8Ah7P0ffePFVZxcZy/M7vu+vmbzu73HVXCBAOwJJInefh7bbkzuIrnSSjdmN3ewtnzOS4S3zSHxdhOIEBim8nKBAkbfSjhFNt7fyWjWmockXZPXpgY4agU3VxQNlkxQQGLD3iJMHbfc9j3qHGKzHcs6k54m72x6D9VICgCgCgPPcZ1j2Leouo6KUuqcWG1z8K2OWI3BadiJMxsazqycY3R18DSjWqqnJN33W3fyW/Yu8M8SfUrcuOQvnKizHmtY7EXCd8j1joBET1MUpuV2/l0L8fw8OHlGEc4vzbSv07LTr16Hd3w3ZYsxz5rOLnNnzqR7oRo8qgbY9IJmZNS6UXnfqRH8QrRSircqVuXZ31uur1vr00FuI2ltatWf9lqALZO4xupPLII3UuhZZkbqg716FO9Si0tYZ84vX5Oz9W9jz2k3k0DbIblWoTy5sxBYmTHrJO25J9Ptz3uuaXkNHZeYtwvhFnC2MAG07sFZSRvuGMzLZTLBiZPWYmspUoxtZHV/W1583NK/Nh9MaY2ttbTQe1F1zcFtCF8uRYie8AASPufp61okrXZytu9kJ32FwIHS29xbxVCR5QyqTmB8lnb12nvR04t3empaFecE1F2vh90MaC2Eu3AVQOwV2ZARl1UEgkwREdekVXkivFHcs605JQk7207I64jxixYgXbqqT0Xqx/hQSzfYVpS4erU/JG/fb56FbpCLcU1F7bTadlB/wDd1IKKJ9LU81j8iE+tbKhSp/8ALO/aOX8/yrzz5EXb0LdHwIB1u37j37qmVZtlQn8u0PKuxiTLR1Y1WfE3jyU0ox7avzev7LsEupr1zFjP14PMWGwPKuw2xx9zeDsY671D0LQtzK6v26mH4c4/d1N4IxtoEQkwD/xG5XO1IEW9p2kyR23OFKq5Oz/2etxvA0+Hpc8bu7/+m9pW/u+WO+m3ruC2r1zO8vMhCgRt1GU5EL+8QYn06RvWsqak7s4KXF1aUeWm7Zvdau2mei1sJcR4Wbdqy1sNdOnJ8rGWe2wKukn3vKQwB6lFB9a6uFlGKdOTsmtejWU/4vsmzCvN1JubSz00GLFy3gj6cg80hVdizQILRBMiMSMdt6iUZKTjPb37Zi1bQx7vhpmvalRctRfCPcyslj3XykXFKEFchuRMmJrSc6M6a+JC9sa2xqtu/mdFHia9KS5ZaZXTOuO9s9RPWKdNrdPZtPzNRdS4Tcu+YBmwAe4FjpatOqoCJg79TXZTXxOHlOStCNlZdFfCvfdpt5t8kc8n4vM1tRoHxvJqNTeuLyy7AC2oKmQVxwPpsZ3+0njc6c0kqazjN/uXhUlTlzJ5WSq94eDG17QzOpBthVIXEMu65IqllIEECPpRVYRfNTglKOjt92yfjVbOLldS1XceTi73TGjtK9sbc64xS2f8uFLXY9QAvo1S6EYZrSs+iV365SX79it+gHhuquftNYbYnZdPaRdvRmu8wn6jGnxqEfy07/8Aubf/AI8v8iz6l2k4DbW4LrtcvXF917zZY9RKKAEQkEiVAMbVSfFTlFwilFPZK1/N6v1ZPLuatc5JNARQBQCWgtKSzEAlblyDG4k7we01FkSpNK18MU4/rDpbfORbeIcNeHRmBGMoehfpAPWI22rOpLkXMvU7OEoriZ/Ck3e1o7pPXPbXO2pZ4e4i+ptm8QoRz+GAZYKNvxDMBpB2HTod6tTk5LmK8Zw8eHqfCV21r0v27d99Vgz7viRxfOl5Q9oLSgy8htkk8wtEiACCsTPTbes3WalyWz/B0R4CLo/1HN4LZxnm6W79dLd8G5f0aXDLqCYj7eh9R8jXTGbjoeVKKepTxHQW76G022MEFTDIR7rKR7pHb/6mrUq0qcuaP+13LOODCPFVUFNWnMu21BV7Y/bWpAa4gB3xmXtiY6wQRW1aKjT+NR/LutXF9/4e/mmXo0HVqKm2k++Pd+5qaTX2NUxS0C6WwpF1NkBI91HBnIL1jYAx8q5IVrvwmtfg50Yp1MN/2743tsunXyKtRxmxpXa3cDptmrGW5xOxCGSXcGBid+kbVWpWSfi9+Reh+H1KsFKlZ5z/ANe8u3fQX8QG7cXTtYS6mpPmSfdQGMxfIlSI2x3JMR0kZ1OZpcuv7eZ08F8KnKoqzTp79X05dHfvpbXWw14TUiwcxdF3M83m9S+2RU9Cp2xx2iPQ1al+XOvcx/EGnW8LXLZW5em1979b5ubVanCFAZ9jTq9y6WVWKXgyyJxPJQSPQwTv86hpMtGco35Xa+H3RzxZjZS5etW7ZfY3JIUsq9fN0kLMTtVZvlTkjfh0qs40pydtFvZvt062yU+HuNHVhrqKBYnG2SfOxE5Fl+ETsB12J7iq0qnOrrQ043g/6VqnJ+PV9F0s9++wjx/jKgvpb2nNw3RFlAZF4EAEFo/DKncz0EESdqlcTKlNOP5tjSh+HqvT+KppRX57/wBv3vtbfDtqQyX7AUX7b6m0vu3LRPOtiNw4ENeAiMk8x2lCd69JfDrZi1CW6f5W+z28nhddjzJLPVfU0uG8a0jjCzesyNsMgGX+JDDKfqJrGpw1aOZRfnbD8np8gmtinj3GNJaWb1xMgCVRHAuN6hAGDH6ClOhXkm4Qb9Mfb5loxjOSi2l3Zl2fEdrUxY0WnuXYGebZWUTfYl2GYJM9FJO9XVOEZXqVF5R8b+nh9HJF58NUjDmlFpX3x8k8+trFeqtG3cI12pe0lxSfwiURsRujagnmlgJIC8sEEwCZqJ8bRpWUIf8Ayln5L8vz5vMvQ4GpWi5Qy72stez8tr7bnWr01pdLbfR2Llm87zZwTFmbeDe9UKyWzMx/iiuPiOJq1oqUm29v9aJHbwlGNLiJQqOLil4t8Y0evMnhW37Gn4UNyL3P5ntGf4szgP3eT8OGPSN+uW9Z0b2fNr70KfiHw7x+Dbktjr35t+a/p0wb1bHnhQCGssq91FcBla3dBUiQQSgII7ihMZOLUouzQxd0ynEhUyQHlkj3ZEbdwI22qLFlUkrpt2evcwuD+I31F7ki2oe1PtByBCkSoFqN3lhMmIGx3rGFZyly201PQ4n8PjQpfFcm1L8mMvrzdLL56rA9xzjQ0mL3VPIMh7g3KH4ZSJIPSR0Mbd6vUnyZehhwnBvirwpvx7Lqt89V06CWm4SNQhukXtMbpyKI4M7+VmVlZUciCSu/TcxXXS4ufKuaKdtL6peat8so5+JoQhNwjLmtvtfe3buM2OAYT/xOqOXWXSSf4ggY7fOrS4m/9kfr97GKh0ONV4bt4AWYS4rcwO0uWJGJ5pJzcEbTlIhSCMRVocZLmfPlNWssWXbZfLr1DhdGRpfE2E2zpGN03Daa2l0O5I7kXMWK475HygHrWblQm7fEt2cWv/G/zOv/APn1YrmsuW1+a+Leb32trc64lp3hX1Kva0qsAbaubjQR1utMW7Y6MEyJB3YLkDrLiadCN4eKXW1ku6Wr83a3S9msaHCuvPljrbC69l36LfQ2RxKxetX1UObNtSpe2DB2OQtFNyVAjy99h0Mee6ind69zp/pqtGcL2Unont05r4V++xkeGzqOentnO9w+zz0x3nn47c3GOu3pvNZUnO/j9P8APc7uO/p/hP8Ap+XXxdb/APW/9l76Z64sewFdB4pNSAoCKAKAU4d0f/Mf+9Ad6rRW7jIzqGNtsknsYImOhMH7VDinqaU6s6akou3MrPyMrQ8T0iS1s4tfvYlAGyNwbNNvqsASTAEbn1rOM4LTd/U66vD8VPE8qEb3urcu2d+iz2L7nANPuCPO9zm55HPIbyrzlsNoGwXbpU/Dj/JRcZX2eEuW1sW8tO/nnU1FYSQCNuvy77/atDks0eV8S8JvX7xNheXFuLj5Y88EzyfLuo2PnO6zt1Nc1WEpS8OP57f5PX4HiqNGnat4rvCtfkf6s/8Ajo7Z2HOJcHTUaS2nm0hXBkK4hrJG0KQYUwSm3UEjea7KFZ0cpYeGno10f8PZ5R583/6zbfO856vrlZ62a8xPwens919M55ThQRZHuPGxvWCSSFbbK31VvqC16nCRpr4lHNN//l9H/D0eqzdKeI4yfEJfFXjX93Vd/Lr0x0NPifh5NRcL3XcwALQBx5R65pHxyAcj0iOkzySpKTu/9GtDjp0IctNJdd+ZdH27evQ1NNbZUUM2bAAFoiTG5gbCa0SOObTk2lZdOhbUlQoAoBTRe/f/AMwf/FboDrX6FLyhLq5KGDYyYJUyMgPeE9jtVZRUlZmtKtOlLmg7PQzLet0lpr95WxbMW7o8wJcbL+HEliCIIHmEdRWfNBNyOmVHiaihTaurXWmm+ei3u8O+hbq/D9i4brXAS13Hzk+ZcfdFs/BB8wjvNWdOLvfcrS46vTUVB4jfFsO+t+t9M7Gqm20yQB16/U1ocjzk8v4w4M2pe2LNtRdCtN9gCoXpgQQcyTB6eWJ+RznKqv8AjbT6pnpcBVoU4yfEeKN14N2+va310G+C8MW3owti0NI+JXdQxUjYsT8fchid9jV3UqTj4pP1d/3Oes4LieZ2mr3xi66dultizhHAF0tybVxsHH4iN5s3/MDTsxEz2O3SKzhSUHh/7NOJ46XEwtUirrRrFo/pt0W267lnGOBLqmHOdjaUbWh5fMZGZYGSQDsOx337J0lPXQpw3Gy4ZP4aXM/7tcdLd9+qwPcPsOltVuXDcYbZkQTvtIHeIk9+u1XimlZu5z1pxnNyjHlT26DNWMwoAoBO7+3tfwXP726AZu28gQZgggwSDvtsRuKEp2d0Y66bSWrtq2Att7Nsvb6r5Nw3m6OO7Ak7wT61laCklpY7XU4qrTlNttSaT3ztjbon5pFvs9jV8q+fxEUMUDTgZ2zwI3MTDHsTHWptGdpFOevw3NR0bte2vldfVdddBvhuiSxbFtCcATiCZgHfFZ7DsOwq0IqKsjKvWnWm5z13x9X3e4n4o05uacoto3HLDCDjg07XM+q49ZG/bvVaqvGyRtwFRU6yk5WWb73W6tvfSwt4W0Vy014agM14kFtR2urvjiPgx3GEbdd5qtKLjfm169TX8QrU6ig6OIfo/S979b639NjkeHYu+088+0Z73I8vLne1hMBY7zOW89qj4Wea+feCf6+9P4HJ4Lab836r9fpbBqcX0Bv2+XzGRSfPj1Zd5UH4Z7kbxPrNaTjzKxycNWVGfPy3a0vs9n3t0OOD8KGmDojHlEzbtn/2+uQVpkqTuAem/wBkIcmFoW4niXxDUprxbv8AV0v377mjFXOYKAKAmgIoAoBTh3R/8x/70A3QHnNL4cdL41XNU6hmi75fI1vbyKOqlQBDTJMztsMFSalz3yenU4+EqP8AT8vgWmcqXVve/TbYY8U6N7yW0tJ+JmCt6Y5Mb5+p22xGxmDtVqsW1Za9ehnwFWFKUpVH4bZj+rt/N9tVknwro2tWmS4kXA5zuTPOJg8yeu42g9IgbClFNKz1/cjj6satRSg/DbC/Sv0+nXfV5ZtVqcIjxtA1i4ptc6VjlbDKdup2HrPaKpNeF4ub8LJxrRfNy2evQ8zwzww5Zk1gN18Fa1qlbzWsYARCfMrKTIce+Jy9DPCVKvDzb1uvRro17+Z3fiHEUeIpp0vCk34bbv8Au9dLbbYNjhvFHS4NNq45pnlXQIS+AJ27LcA3KfIkSOnbVoxlF1aOm63j910fo8nkJ7M3K5CwUAUAUApovfv/AOYP/it0A3QHmdV4cuPqPas7fPVgLYx8gQSMWMZFiGJy7HYbTODpNy59z1afHwjQ/puV8jWc55uq2srLG++bWf8AFGnNzTlFttccsuEHHBp2fPqgXrI37QZq1VXjhHNwM1CspSlZZvi91urb30FvC+iuWmvDUAveJBbUdri74hf3Mdxh267zUUotX5tevU14+tTqKLo4htHeL3v1v19Nj0FbHnFGuANt8kLriZQCchG6wdjPSKrLRl6V+dWdndZ6dzy3h3hd61ftnUI7Lg3I8+fs/WUf94lYHM36Fem5wpwkpeL07HscbxNGpSaotJ3XNi3P3XRXzy46+XsK6TxAoAoAoAoBO7+3t/wXP726AcoDB8ReHzrGVbjhbKAkBVBYuQQCSQRiAfd+LvtscatL4mHoejwXHf0icoK8njOnL6bvrttk0bKMLEXgrsEIYINm2iAp9R2+cVfPLk5JOPxb020r4vqvXt1PNeH+F3rd+01+2xtw3ITPL2aZOLfvEp5c98fd6bnGlCSkub07Hq8ZxNGpSlGm1zY5na3xO66WebYvrqeyrpPECgPEa3hV1r1y4LL+ym6Dc02Qm6RM3QvTGYJSRnEn58soScm0sX069/ep71LiaUaUYOS+Jy4nb8q/Tfr/ANreHTy9uK6jwAoSFAFAFATQEUBXeQkQrFT6gA/32oDO0GmuQ/4zD8R/hT1/hoBr2W5+c/8ApT9NAHstz85/9KfpoA9lufnP/pT9NAQdNc/Pb/Sn6aAPZrn5zf6U/TQE+y3Pzn/0p+mgD2W5+c/+lP00ApxLgvtFs27txmU7+6oII3DKwEqwO4Ybg1pSqzpS54PPvXsQ1cpThWpFsodWzkMMHKqrBRHvwIdpnpiDtI61NacJyvCPL1W1+3btkLBtWlIUAnIgbmIn5wOlZEnVAc3ASDBg9jEx9qAy9JYu53ouj9oJ8g/LT5+lANez3vzh/TH6qAPZ735w/pj9VAHs9784f0x+qgDkXvzh/TH6qAPZ735w/pj9VAHs9784f0x+qgD2e9+cP6Y/VQB7Pe/OH9MfqoCrU6W+UYC8JI28uP8A+wMigG9Fbdbai44dwN2AiftQF1AFAZWos3een4o925Hk6CU2670AzyL35w/pj9VAHIvfnD+mP1UAci9+cP6Y/VQByL35w/pj9VAHIvfmj+mP1UAci9+cP6Y/VQByL35w/pj9VAHIvfnD+mP1UAci9+cP6Y/VQHPC9PdTPm3A4LSoj3R/F1P07dKAeoAoCaAigCgICx0oCaAKAKAV4po+dZe1OOa4zExPcfMdj2MGgF+D6R7P4bEtbRECtCiSMsiYMyRiST1MxQGlQBQBQBQBQBQBQEBQJgDfc/Ptv9hQE0AUAUBXqbeSMsKZUiGEjcRuO4oDK4Jw+7p+XaLm5bCuWuNGRYupUuS0lsSwJAjYdNhQGzQBQBQBQBQBQBQEFRMwJHf6/wDigJoAoAoAoDCs8Lu2b1y6jZi9dQlIEIoJDYy2wIOZ7lsj3AAG7QBQBQBQBQBQBQE0BkWeMBr+IKm0ypg6jqzJcukFpiOWqsNu/XcVMouLs9QX/wDqIa5bVDKlXckA9EKrAHWSXB+g+dQCs8UBAZQ2Iui22Q6k3DZOJ9Vfr8h8xQDeo1ioYIfpOysf9wKA51XEEtqrNPn2URufKXOx6QqkmfSgM3VccxGQ6NcW2kqTH4fOdmA32SdvVfnsA9wjiAvWrbGA5tqzr+6SASPsdvlQE6filt7jIrqSIiCDMgnp8ooBDT8eyvspAFpeYMiCN7bpbnLpu7OIH7tAaL69RcFuHmJmNgPUnsJ2/wDBgC32tMBcyXBgCGnYg9IPzoBI8aT2Zr6+fG3mUUyZIkKPmTtQFfCuMB5FwqHDsoABGWIMwp395HAHU4N6GgGLXF7ZBJJUBissIEqxVoPyKmT0G1AXaS+Wa4p+BoB9QVDD+Ux9qA61WqW3jkd2bFQOrGCYA+gJ+QBPagMq7x2bbXbYyT8JE8rSWvYkErGUBXUxE+9QDXBOKC9bBYqGJeB0lVdlVsTuMlAaO00B1e41ZW6LZu2gYYmXUQVKiCJ6nL/agFOLcbNq8tpRJ/CLeVj+1u8pQCNgdnMn90dZoDQv8StqgeclYhQV8wksEG4/xECgLdPqlfYHeFYqdmUN0yU7r0PX0NAKjjVnm8rm2pj99ZmccYnrNAJ8R47y9QLQAgMisSDBL5MRl7q4W1LmesjpQD9/iltVDSWBOIwBbecY275bR8j6GgL7OqRyQrAkCSvcTtuOo3BH1BoC6gOL1wKpZtgoJJ+QEmgMjT8WN50UKyecZSd/2XNx26HzLPXuJPWgEeCeIWfK5eyVGtpcAIHlyDXGHlJgLaNuZ33mN6A2eLcQ5KqQGJL212RmENcVDuO8Ex9qAW47xM27dsqHhmORgBlVEa40Bo3OGP8AzT2oDvRcQZdODejnW7aG9PlAYoGbf069KAv0XEcwmSFGuAkKd+gBMkbA79PrQEaziOFxFxc5MQSEY/AW2IEHcf3oDP8AEPErqMqWg0lZkR7zutu2CD8Mli0b+X60A3e44gQsoJIZUKnymXwxAB6k8xdvnvFAVaIs+qLGFAtAlRdy9/GJWIgcs4kHu5+KgNmgJoAoAoBDUcItOGBQDKZI2MlBbJ/0AD7D0oDi3we2oUDoBcB/xC6cnG0RLAHbpECgLRw1AFVRChw5G5kg5Dcnbz+b6/U0Bfd0yMZZEY9JKg/3oBXinClvoEJxQAiAOxXE4n4fKSPoTtQHT8MRi2QDKzBsT2OPLJ+hTYjp19aA603D1Ry4Jk5bHtk2bR9WoBhbQDFu7RP26UArf4WjLcUDHme8y9feLd5A3JMepJ6mgLF0CBzcA856tJ/tMdz/ADPqaA70Om5VtLYJIRQoJiSAIExtQANKvLFuPIFxj5DYb9fvQCt3hCMyGSERSBbAXE5BlJJjKYY7gjqfUyBF7g6FAiFkXLIgQctyYOYbbIzt3+pkBvT6fEuZku2R/kFA+ygf70Apxrhh1ChcsYyhgDkpZCmSEMIIVmG89flQHN7Q20yLELbOBicYZIVSrAyNgoj5D1oA03CUW4HQwgIZVA2B5YtCDPu4AbR13mgLtTfRbqZZZRgDBjzkEAn1m39u/UUBY+htm4LpWXAABk9so26SM23+ZoBG5w62iLz32VmYHIoJL83cBoJBEgnpB+dAOWNHjda5OzIiBY6YFiN5398/7UBzc1CLfUHLNxgNtjAZ4n1hSftQHV7h6MzOAMyCJO4krjOMwTG30kdzQCun4GgVeYWdlLNkCyglspbENEnNt/n9IAY0mhKXblwsDkIUBYxEkxM77knoJJ3naAHaA4vJkpWSJBEjqJ7igELWis21MELy3NxmkCGx3y2gDAxEbCOlAcWLVjUKQqwEJVljH30VyCPRkZSR13HQ0AxxW8FtlsA8ENBMbqcl9STkAAACZIoBjFXCllHZgDBg/wD39KArOhQs5ZQ2cEhtx5dhAPSgITTISjr8GQULsN9jt9qA40mst3zKb4wyn1DAgMvqCJg/9qAs1jBRnirMvQkgQDsTkegA3MUApw3Q2zaVmttLDmY3TkylgCRv0M/70AcKJe5cuFShhbWMgjyS0qQOxuFT2lTHSgNQUBNAFAFARQGQnEcbmrZyeXYCeUD0t8xmHck5Y/8ALQFtziZ5LXEtklXKY+Y7q2Dfs0c7EH4e3agKNfxprVqzcKAB2AeSwwEHfEoHbeB7u2UnYUBjp4wcNgEViqPcfJ4bFReMiExO9tVjr5p+EkgW3PFly3mbthIQspwuEksul9rEAoNsPLPrvEUBze8VsrkFUJXNZW5NsmdMAxbCQq+0eY9sW2O0AdWOJ37umRg6ZPrXtFlYEYLfuLCNhv5VAmJ6996A70/i03SiW0tl2SySDc91rpvAq0KSMeT6bz2oCm74suNp7ly2tlGWylyLlwzLWxcOK4+ZAJGW0w3SKAs1nilrRu+VG5ebkG5GQtpaJSzCedibmwPeN/NsBxqvEl1rV4hFTAX3tlXyLey6gWmVgVAGewgTEn5UB66gCgCgKNYrlfw2VT/iUt27AMu/3oDA1nDdS9qwAwyRDiVXHFzb5alwzNkFDOTG/SN6Assai4Bcs2wzi2irbxGB2a4kMzHaAiyRuZLDYiALbGnYXNPzWuM0OZZx1AEnFRG+/fYbdCRQDPE7N83LJtvbCi4TvbZo/CuCWIuCRJjoOooBPxHwu7fKKrEKbVy2xEAA3CiloMna3zIjfeJ3mgC/rb1xdQlpXDq2KYwuM2pVmLEBvP8Au/IbiZA7VSupsglySGHmuCVBDtJUCDuAsdTsd8CaA3aAmgCgIoCGEigMe/wTNNQhdiL0jdpEG2qHIR8j9qAqtcNuWnTlz5rhuXCDCnIOIImTiMANiSAvTc0BTe4Nhaul7dq47MpgW8u6iMWB2Cgf7nvQDd7hTG810hCApCBR5hsd1LHHL3QCdhHz2Av4TbdrEXOYjFmMFgWUZEgZqzAwNpk/boAJ03DStl7ZdpYOJmYyLQR896AQs8JuWAvJA81xC4UxCIFQKs/CFBJHUkn1igK9Vwdlt6m462rjsjFALeW4RIWGnKXTIzJJYfuyQGdTwnK4rgWRbtr5FwJiOWVMT8JQwoj3p6jcC7w4oFo4oEBdiALfLJHQFlxG8fL09KA1aAKAKAmgIoBe5okLO0EM6qrEHqFJIHp8R+sxQHel0y20CIIUdPuZJPzJM0B29sGJAMGRImD6j0oBJ+DWTd5pTzSD7zYyFKglJxJxJExQDvLHoPXp8o/ttQHIsKBAVYgiIEQeoj50B0tsAQAIHQRQELZUdFUbz0HX1/3oCOQv7q9Meg6en0+VAHIXbyrsZGw2PSR6bUBxqNIjjFlBEgx03DB+3+IAkd+9AX0AUAUBTqtSttZdlUfMxQGPxDxGi2rboQclLuV8/LVLZuMSB17L/wAwPaKAf0nEg1rIiXUDmKvwtG6ydtj89qAnTa23dwbGGYEpmsNEAkr3AgigObfGLZLAh1xMEsu0wGgRJJxIMfXuDAFlnVTdKyCrWxcQj0mDv3HukH5mgHKA45C5ZYrlEZQJ/n1oCygCgCgIoCGO3SflQGHqOLXhb1JWy4a2DgWNvEHlKwyxck+Y9gdqAr4LrnQst3Mq7sbblgVCooXdjBJd0dxAiD2EUBVqtcdRau7WSitiGyZuoxLQEP7zAEyNso9AGr/Ejm1leSQts5klmjYiCoEsdiSJmB13oC/g5wsNiC5Fy55VgEE3CSPMVBgk77fKgJ0fEXNl3a04KhyJw82JbYYsd9ooDK4LxZ0bG+SzPiAQ0qSMFuuCYCrzLyoF/wAJAnuBfe4vzVvfsTatblpZpACXJUBT0Vve3gjoYNAWWNcbLWdKptOy21DmSIw5YPlAMEhwVU/zigNHS6/mK5Fu5KHHEwCTiG2Mx8UGSIII7UBxwvWvcyytXFhmALFI2aAPK5M/agGV1lshSHQh2KruPMwDEhfUgK23yPpQFlq6rTiQYJUwZggwR9QdqAsoCKAKAKAmgCgCgCgCgCgCgA0BFAFAFAFAQwkRQCz8PtsEDLIQQsk9Ntj6jYSDsYFALngqMbmZZlfqs4j3mbfGJ98jfqAJnckC48OGSEEgIGEbmchBliZoCm5wZRbZLZa3l1aSx+fvExPc9aAY02jCtlM+RUXYCAvyG25PbbYelANUAUAUBNAFARQBQEBRvsN+vz7b/YUBU+lQsHKgsOh+kx/KTHpJoA1WmW4hQyAYmPkZ/wClAWMgIPae460BVotKLSBFLECepk7metAXKoHQRQFV/SI5UsoJXp8twf5SoMeoB7CgJ1emW5bdG911KmNjBEHf70BYF/8ANAU6PRpaXG2MQTMSTv8AegLlUDpQE0ACgJoCKAKA5uEgEjqAYqG7IlanhLXje+/s5RLL8y1pbjhQxM3bepu3lSG94JYGKnffeZEWlZPtdr0tciKbT62/mxdpfGF12tsDp2tsdOotqrZvz7jJmjZkQqjMjE7K247Qu/vwphvOPeWhLTeNNWbOjuMtj8dDdYcswFDaZQMl1DYD8ck3G3AAm2N6LVe9yWrKT6fZ/YeXxLqipINgFvaWQtZeANOwAH7bzyJlhjv2qsnyxv2v+33Jiru3e37/AGDWeINZaXJn0rD2Q6mBYddxiAs887S0zHb5yNeXxOPdL5t/Yz5vCn2b+VvuUv43vIzK6WZm9B8wARdXa01u4++yrk5ufwT5QapZ4Xl9bffHctizfn9L/b5HqvD2vN60WZ1dldkYrbNsSpiMS79PXIz1+VNrg0zQEUAUAUAUAUAUAUAUAUAUAUAUAUAUAUAUAUAUAUAUB4Z/FOoJflGy9xfaC2nCnO2LD+TM57cxVjcCTcUjYbxtd9E/qrrz19UM3t6fR2f7fMts+K3e9Zh7S2r63rlqcQWVHVLcZOC2Ql/KCYZdhFS8J9bff/AWWun+v8iXAfFmrvtZRlEuSXCogYLydNcyYG9jjN5jKFjjjtkGFJYlbz+jX3/ZhZjfy+t/t+51pPEurfT3LvMtApw2xrY5e2VxLrMp8/uza+u5qJOyk1sTFczS6jGp8T6i1dZSbbJaOVw4EHAWLdxiPNsVNzLvIWOpmksNrpf+PvkRV0u9vrf7HXBfFr3NRYtXWRWuYgW1USZ0wv5tNwMFZsgrKjKMCpORrRxs36/R2/z6lE8J+R7WqFgoAoAoCaAKAKAKAyeL61dPyotqWu3So7bi1cusxMdcLbVDdvr+xKV/fcyND4t0rLauFVQm3LyjhkMWCEANsFgfaEg7dR13i0rRdvetiFdq/vf7F/h/xBptRce2lsKCfwzy2AuK1izeJMoApi4PITJCg/SA/f1+xxpPFdhwoZArZurKVcQo5/mQ8uLk+ztIG3z6TDax72uTZ5972/knUeL9K1h7liLxFm7cVcWAZbJYOuRWB5kI326eoqW7Zfv3khK+EejS2pAIUbg9h0bc/wA+9GgnfJ1athRCgKB0AED+VAd0AUAUAUAUAUAUAUAUAUAUAUAUAUAUAUAUAUAUAUAnxfXDT6e9fYStq29wj1CKWP8Aaod9iVlmMvi1Az23XG6t1bYXz4sC9i2zK+EGGvqIHymNyLOyz71sQrv32uVp460zXraoWa2yvN0JchWVtOFEYe6RqFJfoNp67Qshq3oamu8RaeyzrccqybsMW2GIbLp7sEDLpO3Wov7+X3Qt7+f2Yrb8Wad8DaYur4HLFwAro1xSDhBOKzj19Y7z7+lybe/WwWPGOjcWyt0kXGxVgjkTzBZ8zYwv4jBZJEzT3+/2ZHv38yV8XaVjaRbnnvibKsjrnPukSvut2bod/SmdFr/v7DG/v3c0eDa8ajT2b4EC7bS4B6ZqGj7TUu18DO47UAKAKAKAKAKAKAT4jw5L3LzmbdzmLHriyEGexR2U/WosTf363EOIeFdPdtlAgtmV8yAT5DagbgiCLNtT8lHTrUvLuE7K3v3kZ4ZwS1YCYgs6/wDuOZdjgtvJm7koiifQChHv38yv/wDGtL5vwLZynKRMyHBmex5tzbp52Pc0JuVa3wtprlpreGIZbi5A7jmhldgTPmIdhl18zepp7+t/qRd7G0ojYUBNAFAFAFAFAFAFAFAFAFAFAFAFAFAFAFAFAFAFAFAFAL8Q0a3rVy1cEpcRkYfJgVP+xqGrqxKdncV/9CsGCyKzDfMjcmbbFj2ktaRvqoqXn36kRx77WEeDeEbGnt4HO7AxBuEHFYtyqgABQTaViANyJoDQ1nBdPdc3LlpGcoEzI82KuLijLqIcBh6EA0BC8C04TDkpjt5Y22UoNv4CR9DUWVre9LfsTd+/mRb4DpwABaXYg7ydw63AZJ3OaK31Aqffv5kEWeA2EC8q2LZUYqV2xHYAdCF7KRAjYCosBrhuiWxZt2UnC0i21n0UBRP2FWbuyEM1BIUAUAUAUAUAUAUAUAUAUAUAUAUAUAUAUAUAUAUAUAUAUAUAUAUAUAUAUAUAUAUAUAUAUAUAUAUAUAUAUAUAUAUAU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affineanalytics.files.wordpress.com/2012/11/fitt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1896608"/>
            <a:ext cx="8955768" cy="38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5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69241" y="522268"/>
            <a:ext cx="11655840" cy="899665"/>
          </a:xfrm>
        </p:spPr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7540" y="1981921"/>
            <a:ext cx="9777548" cy="658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Overfitting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when……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Complex model, </a:t>
            </a:r>
            <a:r>
              <a:rPr lang="en-US" sz="2400" dirty="0"/>
              <a:t>too many </a:t>
            </a:r>
            <a:r>
              <a:rPr lang="en-US" sz="2400" dirty="0" smtClean="0"/>
              <a:t>features, not enough training samples.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How to address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overfitting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??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Go </a:t>
            </a:r>
            <a:r>
              <a:rPr lang="en-US" sz="2400" dirty="0"/>
              <a:t>through each features to decide which to </a:t>
            </a:r>
            <a:r>
              <a:rPr lang="en-US" sz="2400" dirty="0" smtClean="0"/>
              <a:t>keep.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model selection algorithm to automatically choose features.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a typeface="Cambria Math" panose="02040503050406030204" pitchFamily="18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60504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69241" y="52226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Idea of Regularization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141" y="2058122"/>
            <a:ext cx="9810202" cy="30069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/>
              <a:t>Keep all the features, but reducing </a:t>
            </a:r>
            <a:r>
              <a:rPr lang="en-US" sz="3200" dirty="0" smtClean="0"/>
              <a:t>their magnitude </a:t>
            </a:r>
            <a:r>
              <a:rPr lang="en-US" sz="3200" dirty="0"/>
              <a:t>of parameter effects in </a:t>
            </a:r>
            <a:r>
              <a:rPr lang="en-US" sz="3200" dirty="0" smtClean="0"/>
              <a:t>model.</a:t>
            </a:r>
            <a:endParaRPr lang="en-US" sz="3200" dirty="0"/>
          </a:p>
          <a:p>
            <a:pPr lvl="0"/>
            <a:r>
              <a:rPr lang="en-US" sz="3200" dirty="0"/>
              <a:t>	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Shrink </a:t>
            </a:r>
            <a:r>
              <a:rPr lang="el-GR" sz="3200" dirty="0">
                <a:ea typeface="Cambria Math"/>
              </a:rPr>
              <a:t>θ</a:t>
            </a:r>
            <a:r>
              <a:rPr lang="en-US" sz="3200" baseline="-25000" dirty="0">
                <a:ea typeface="Cambria Math"/>
              </a:rPr>
              <a:t>j </a:t>
            </a:r>
            <a:r>
              <a:rPr lang="en-US" sz="3200" dirty="0">
                <a:ea typeface="Cambria Math"/>
              </a:rPr>
              <a:t>parameters</a:t>
            </a:r>
            <a:endParaRPr lang="en-US" sz="3200" baseline="-25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395965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regression intuition</a:t>
            </a:r>
            <a:endParaRPr lang="en-US" dirty="0"/>
          </a:p>
        </p:txBody>
      </p:sp>
      <p:sp>
        <p:nvSpPr>
          <p:cNvPr id="2" name="AutoShape 2" descr="data:image/jpeg;base64,/9j/4AAQSkZJRgABAQAAAQABAAD/2wCEAAkGBxQSERQUEhQTFhUWFxwYGBcYGR0dIBwhGxodGR0eGRkfHSggGSImGxshITEhJSksLi4vIB80ODMsNygtLisBCgoKDg0OGxAQGywkICQsLCw0LCwsLCwuLCwsLCwvLzQvLy0sLCw0LSwyLCwsLCwsLCwsLCwsLCwsLCwsLCwsLP/AABEIAJkBSQMBEQACEQEDEQH/xAAbAAACAwEBAQAAAAAAAAAAAAAABAEDBQIGB//EAEEQAAIBAwIEAwYDBgQFBAMAAAECEQADEgQhBRMxQQYiURQyQmFxgSNT0jNScpGTsWJzkqEkgsHh8RVDs9EWovD/xAAZAQEAAwEBAAAAAAAAAAAAAAAAAQIDBAX/xAA5EQACAQMCBAQEBQQCAQUBAAAAAQIDESExQQQSUWEicYHwE5Gh0QUyUrHBFELh8TNisiNygpKiFf/aAAwDAQACEQMRAD8A+4UAUAsNYrK7W/xChYFVInJeq7kAH6kVMVd2bsCdDrEvIHQ7GRBEEEGCrDqpBBBB6EVapTlTlyyIuY3iPxCdG6l1V7VxSExIDhxJ82RjAiPN8Mb9duWrV+G87np8FwC4uLUHaS1uscva2/bfbQ2tAXNtTdwzIlsJxn5E7kfOtY3tk4avIpvkvba+pzf19tDDNB6nYmB6sQIUfMxWig2roxcktRkGqlirUagIBMkkwABJJ67D6b1MVchuxGn1IeYkEGCpEEd//wCNGrBNMuqCQoAoAoAoCu3fViwUglTDAdiRO/2NAWUBjeIuN+xhblxQbG6uwPmUn3SF+IHcGNxsek1lUqfDy9Du4Lg/6tunB+PVLZrfOz+nqV+3Xbtq2hC27l+SMWnC0IJbLu2LAbSMmHYV08Orr4k1hbdW9F/L7I5+Ipwp1HCDvbF9M7+nS+TTN21ZVUlUUCFUdgNtgOw9ai0ptvU53JLUZRwQCCCDuCO9ULXucX7wRSzGAP8ArsAB1JJ2ipSbwiG0tTjT6pXJAyBG5DAgwehg9RUuLQUrl9VJCgCgCgCgK2vqGCFgGYEgdyBEx9JoCygE+L6i5btM9tVYr5irHGVG7QegMTE7T1qs20ro34eEKlRQm2k8XWc7enW2RLw9xv2wNctqBY6IxPmZh70r8IGwE7nc9IqlOpz5WhvxvB/0rVOb8e62S2zu/p6nNu+t65znMWLZi1PR33BuAdx8KevmIkFTXc06ceRfmevZdP5foup57a1Zr2L6uJQgjp/2Poa53FrUlNPQsJqCRW1r0YgDLze6SpAbv5SRB23+Yq7g0VU0xqqFgoAoAoAoCaAigCgPOX7vslm5dtIhVLh5gJg4KT7pJjITO/Xp6VSpJxVzq4ShGvU+E203hb52v2/bUU0Wsds9dZWLLHz2hu1xVhTdKj3bihdlG7KIO+OPTw1VcRH4cv8A4vp2fZv5PPUcZw8eGkqd7yX5unp1899jSs6vR3SmoDI5vjkod2yG5KhT07lthsJOwrmkknaWuhe3Exi6eUo+L7O/7fQ1dFpVtW1t2xCIIUSTA9JO9WSSVkctSpKrJzk7ti5t3EZ8FVg5yktEHEL5hBkbdvp861vFpXehjlPAWr3LUW1V7nLVQxWNttupEmN4E9qNcz5m7XIT5Vbod3l5gt3LbCR5lnoQw3B7jbv2ioTtdMtrlHWlskMzsQWaB5egCzA+e7Ez8/lUSa0QityLusIYhEZ8feIgRtMCSJMGY+dFHGWHLoMWboZQy7ggEfQ71DVnZkp3VzuoJCgCgMI2zZ9puWLas4cEqWjIYI7eY7TuxE7Sewqs20ro2oQhOoozdk97Xzt6X1LPD/HPbMrlpfwBsrk+Zm+Ly9gOknqZ7b1SnU+JlaHRxnBPhLQqPx7paJbZ6v3k61NzSu3OdlJssbXmJ8rMQsYH4jIAMSQdtjUvlbu9ikFxEY/Cje0s43S79OubYzoU+GtCi8x7YIQsUtCTCorGcQTsDcyIjbHD0FdVRKlCNJbZfm/srY2yYVa060+eeX19799zQuq63C6pmGULAIBGJJ77EHL/AM1RWcbN2MHdO6ONPc5ShCpZzk5VN8QzE9SQIBMD1jpUtczvsE+VWLbo51tWQ7hgyyO6ncMOo7g+n2qF4Xkl5WAsWXL53MQQuIVST1IJJJAnoNo2+9Q2rWQSd7s6vauGxVGdgJIWNgekliBvB2oo7slvNi3T3g6hl6H1/kQR2IO1Q007MJ3LKgkKAKAzNZpFbU2mjzBHIMnbErH0G5n1k0GNzP4b4je9e9nFoC9bP/EebyoOxQ9Xy2IHYTMGsI1XKXLbK1PTr/h8aVL4zl4Zflxl+fS2/Xa5p8SWxeJsXiDsLhQkiVVup7MsjcbjpPWtJcsvCzkoyrUv/Vp+V+ja+j6P5GZqEtXGX2Yw2rEu6kgG3b95wNhkQwthxv5lO+NdHDRir1tl9Xt9/SxWvOrZUan9t9dVfv8Awa2o05UWzbURb6J02xx8vYEDp96qpXvzPXc55LocW7hQtcdSDcKqqDcmAesbSd+8AAb1LV7JbEXtlly3RdV0IZTEMp2IDA79we+49Kizi0yb3wVJp7hwD4YoQZWZaOm0Qnr1NTzRV2iLPcZ1OoCAbEljCqOpMT326AneqRVyzdiNNqc5BVlZYlWid+h2JBB9QexqZRsE7l9VJCgCgJoCKAKAy7ehS8DzFyCX2cAzEgmCR0aJnfvB7VWUVLU1p1p078jtdW9BrS6BLbXGRcTcOTQdiYiY6AnuR1oopO6FStOooxk78uF5HkOH8FbRa1HLoBfy3xhBJLG0pJlTiAynvi6nbAL0yg60fi/3rXutn5rR9cPqby4uPwnRafLtnKffs8422PYXNRlbdrRVyAYggiQNht86yUbStI4W7rAjp7q52+VcZ2Y+cFi22JkspPkIMdhvtWjTs+ZWKK11Zl3W4/JvW5O7qRkQQMZADCNgBB9B85rsuZE74YavTY27agFkUjMdSygHqB73mgkd9/pSMrtvclqyscaS4iM7iLdohQMhgMt5IUxEiB84+5lpuy1ZVNJt7F507ElrVwAPBPly7AZKZEGAOsjYbVW9sNaF7ZumM2LQRVUdFAA+1Ubu7lkrFlAFAFAZT6FL/tFu4CUN1ZAJExbtmDHUHuO9VlFSVmaUq06MueGH7+o1p+G27dx7iLizgBgNgcdgcekxtPWAB2ooJO6LTr1JwUJO6V7dc9+nY85x/hN1WuawNbF5NrSYyuO6LltJuHOQ3w+6JE5WoUeetFy6/Tf6HR/WRjQ+Ck7NZd83+3bfXpb0vDraJbS3bIK21CCDMYiN/wCVXqtyk5S3ycCtsZ1q/wCVG5jG6WAKZdyYZcO0Cd+u0zWjWWrY97mV8Xvkdur+LNt0DlQGVt9gSQYBkRJ+s1mn4crBZ63Rxf0xSxiCzHLJ8diQz5PAHSQTsN6lSTld+8YDj4bFWjwFybQwthDnsVWZGMAgbxMn6TUyTtZ6kKyeNBlrRLZ2nXzAAyMgYmCII339ardaSRez1TLtJYwULJPUknuSSxP3JJqspXdyUrKxdUEhQBQCeoE3rY/wXOn1ShKdiixwGwnKwXE2iSrAnI5e9k3V8juZmTBrNU4q3Y6Z8ZWnzczupa9MaWW1traIV8R8EOqIDuqWkUsCACxYgjzEiMAOq/FMHYQU6bm7F+F4tcMnJK7fyt9++2xz4ZuNcBv3inMuKAirtFtZxIU7jOS/qAVB92u2tFwiqfTX/wB2/wAtPn1OObi5vl076jV+6pe7zLrW8YxAbHbEHKPj80jeRtEeuaTsrK5k3l3dixmLW7JZlS7swDepWCImehP0qLWbSV0NUr6l+nsMGZ2ILMANhAAEkd5O7HequSskiyT3Mywgi3CsNRkubFTPUZ5PEFSJjeOkVq976e7GatjqaV9Rcg23XJGkEeYTBBDAH0PqKyV46rU0dnodaXTlWZnYMzQNhAAWYAEn1Jme9HK6shFWGaqWCgCgJoCDQGVwPjialA4GEsVCkgklRJ6fcj95YYbGgKNdrnsWLl1QjC3ddrgY4ygJnEkwG7idj071SpJxVzp4SjGtVVOTabwrZztft1tpqX+HuKNqla6FVbRMWxMsYkMX7KZ+HqI39BFOfOr7F+M4ZcNJU27ytnpnS3Xz0exbx7h4v2WtsuakqSsxOLBtm+E7SDtuB0rqoVXSmpxdn79s4ZK6MrgepuJf5WpkOUi3cYAG+FMyQDAuIOo7yWAA2HRXhCUPiUtL5X6f8Pbpo860je+T0GptlkYKYLKQD6EiAa4k7O5o1dWEUQsbQFo2+WZJ8sAYkYrB3mflt860ds5vcpnCsc3rgL3OZdNvGMQGxgYg5R8fmkbyNoikVhWVw2t2dIX/AArrIWPLggRKsYJIBI+h7jb50xmKe4zh2GeHWyqsSuOTlgu3lBj02kmWMdyarNploqyGQaoWJoAoDL4ZxtLzXF9027htHIruwmQsHzCIM/MjqCABzfvXEGpa0qu63FOLNiCBbtlhl0BxmJ2mJqsm0ro1oRhOoo1G0nulfyx567lfh7jvtmVy0sWAIDE+Yt1YYjoBMSTuflvVKdTnytDp43gXwjUKj8fRaJbZ6v3nAeMlnR3DEhDbuMJiVt3FuPv/AAqa7+C/50ut16tNL6s8+f5RmyuVxGW2UCqQSQBM9FAHWDvPTbbrWLxFpu5CWcIfwEzAn1rMszISwcFt8si4GBNyBEhpL5d5E7dd4O1bcyu3fHQzs7WtkZvNldZWuFAqggAgTMy0nrERH8+oqqwrpXJeXa5Vkzpadl5gDEkCNxuFcL0PYx85HQVNkm1oMtJjGgTzXGxKKxEKdtwN2jtOw+1VnolcmI7VC4UAUBm3uMoup9nYENy+bkSAoXcGTOxkDbvMjoYAtvNN60RBm3cg/e3QIx+G+I3u3vZuWovWyfaPN5VUdDbPV8pECNt5jvjGq3Lltnc9Ov8Ah8aVL4/M+SX5cZb79LfXa5p+JD/wl/rHLIMdcTsxH/LNdvC/80fNHlvQyNTxLT27QRmtK7N5HyWGMyHUgyTG+I37RFbxoVZyuk3bXD9+pltbcffxDpyRC33joU019x9mW2RWa4Sr/wBV5yiv5NG0xEce03MuBypa5GKuMGIxAwK3MSu4JgiN/rV/6WtyppYW6yvmrozbV2maz5JbsIzkTCu4PcL0BPqRE/8AU1zqzbaRbKSTKbzkrethwwGMFmA67tby/hHXr5qsou6lb31K63RdpxlcRkQoqqQSQBMxCgDqAd56Dt1NVlhNNllqrI0qyNAoAoAoCaAigKDpFzV+hWYA6bgCY9YEA9hI7mgE7eht3QeYuQS+zgGYkEwSOjRMwe8HtVZRT1NKdadO/I7XVvQa02hS29x0XFrhBeJgkCJjoDHU99qKKTbQnWnOMYyd1HC7IxtN4jdrw03J/wCIVvxFy8i25/aB480giFiZ6x1rJVW3y2yd0/w+MaXx+fwNYdsuXS18W3d7W0voOcZ0ftB5JYpAFwOvvqwMKbZPukHqYPWOhNd1Go6T50r7Wej8zyXduwpoOL3PPp7pVdQMltXWX8O8VHvAA7MPiSQdiRtV69BOPxKWm63j59uj+eS9OUeZc+l9tyvgHiN9XdKKiKLQPO8waWkqBag7rKk5n6RMx51Orzu3T3g9XjPw+PC0+aTb5vy4tjXxd86eulj0bIDEgGOkit7nlWRjeJ+Jvplt3Vhhni1mPPcy6cqPiHWIgienWsqs3BJ/Q9DgOGhxEpU3h2vzbRt+rs9L7dyvh2quajSrdcqwdwxS3vikwUJ6sRHm2E7iK0oSurtmP4hRjRqOnFPGt9+9uj21wPaBF5hNpClvGD5SoLTtCkDoJkxvI9K1m3y+LU4o64NGszQKAVfQIWUgY4mYUAAxMZbbwWJHoTPWgFX0SXvaLdwEobiyJImLdswY6gxuO9RKKkrM0o1p0p88HZr38+j2GLHDbaXWuouLOoVokA49CV6SBtMTG1QopO6LS4ipOmqcndJtrrnvrbsY/EeOS1zSPYY3nlUtg+W5baRnnEKoWcgdwdt5E1jXcJqy8V8fc64fh6nT+NzLktl7p9Lbt7bPtku4TrbjIthiovW2Nq40SDgqkMo9XRleO0kbxXdXpwUueP5ZZXrt6O67nl3eEaelusS6MVLIR5gIBkSJE7H/ALHvWEktUTF5szF4b4juXr/s3LQXrZPtBylVA6G33YtI2+Hed4nljVbly2zuetxH4fClR+PzPll+XGW+/S312PQ3bKtGSq0dJANdCbWh5TSepneI9a9izzUwi2QXVts16FVbs24jrJEd5rKpJxV0dnBUYV6vwpXzhNbPq+3XpqKcM4lc1Ni5dACqWhLa/tFVWhw5nZyJ8o93bc1bh587u/fmR+IcNHh38JXbSy9nf9PbvuOaJU5o5KkLic/KVE7YyCBLdfn69q3lfl8Rwq1/CalZGgUAvqdGrggiCfiEBhtGzRsYJE/M0BS6AXbSjoLdwbbfljt0+1AVWOA2E5WKQbJLIwJylveyaZfLqZmTE1mqcVbGh1S42vLm5pX5sNbY0strbW0KuM8dXSsOcjC0y+W4vm8+/wCGUAkEgeU9CZG20xOooPOhfhuClxMX8N+Jap4x1v236amRrkya0psixlbe9cRGxZiHRLau6ANiC+TQeoAkiZ9Lh6k/hOcsu6Svm2G3h4viy9d7HFxEYwm4wd0t9L/4Gl4TdtXFW1qbgLAsAxa4nljysjsxxOXwMpHqZo+IjNeOCflZP5pJX80zJJp2uI3fFLybF6xaN24zJZXIFCyty2Fwt0GQyBjzKQIykVw15vh6vLF62aemqvnpb/R7HDcBCvR+NdpRvz406cvW/wBN8F4drHN0tsqSzWlsqfMtvmhswoPVUW29wKe3l2EV6SSqqNaeyfNbe1rP1bSv66nlO12loaaeHbNu2wt27XMxMXbiBzMdXJ3IneJA9IrkqcTWn/dbotl6F6agpLmV10PL8J4wTcN2xbtWUswdSqt5boL4NdtKIXFQC/NiTGJ9arw3Ey4l/CnnGHq77W7PTzZ6XH/h8eEgppt8zxi1l0l/2zoekVBA8re05CWgzM7kt0wjtMRt1q71/wCvv6njK3qbtYGwvr9dbsobl1wiiNz6nYADqSTsANyelXp051JcsFdguttIB33E7iD9wdx9Kpa2Ad0BFAFAeZ4vxB7Ch7bAtz2XkRJvZHosAkMB5genWdtxlVk4pNfLqd/A0IVnKE8K1+b9Nt32enXp0H/DGsa9Y5r3AzOxJVRAtduXuA0rG5beZ6CKUpOUbv8A0U4+lGjV+HFWSWv6v+3Sz2tsFrw5YXAhSHS4bnMyOZY+9k/VgRsQdoA9BUqlFCXH1pXTeGrWtiy0strdTS1GmR4yAMdD3H0I3FaqTWhxNJ6mRxPha6lbmnMJbUAAAbyRIZT8MdiIMzvW9Oq6TU9W/wBuj8ymb+F2sZ/htgGs29QiC8lsixdQYrdt9CABsGEAlOnRh3C34jh6X/LRWFhr9P8Ah7P0ffePFVZxcZy/M7vu+vmbzu73HVXCBAOwJJInefh7bbkzuIrnSSjdmN3ewtnzOS4S3zSHxdhOIEBim8nKBAkbfSjhFNt7fyWjWmockXZPXpgY4agU3VxQNlkxQQGLD3iJMHbfc9j3qHGKzHcs6k54m72x6D9VICgCgCgPPcZ1j2Leouo6KUuqcWG1z8K2OWI3BadiJMxsazqycY3R18DSjWqqnJN33W3fyW/Yu8M8SfUrcuOQvnKizHmtY7EXCd8j1joBET1MUpuV2/l0L8fw8OHlGEc4vzbSv07LTr16Hd3w3ZYsxz5rOLnNnzqR7oRo8qgbY9IJmZNS6UXnfqRH8QrRSircqVuXZ31uur1vr00FuI2ltatWf9lqALZO4xupPLII3UuhZZkbqg716FO9Si0tYZ84vX5Oz9W9jz2k3k0DbIblWoTy5sxBYmTHrJO25J9Ptz3uuaXkNHZeYtwvhFnC2MAG07sFZSRvuGMzLZTLBiZPWYmspUoxtZHV/W1583NK/Nh9MaY2ttbTQe1F1zcFtCF8uRYie8AASPufp61okrXZytu9kJ32FwIHS29xbxVCR5QyqTmB8lnb12nvR04t3empaFecE1F2vh90MaC2Eu3AVQOwV2ZARl1UEgkwREdekVXkivFHcs605JQk7207I64jxixYgXbqqT0Xqx/hQSzfYVpS4erU/JG/fb56FbpCLcU1F7bTadlB/wDd1IKKJ9LU81j8iE+tbKhSp/8ALO/aOX8/yrzz5EXb0LdHwIB1u37j37qmVZtlQn8u0PKuxiTLR1Y1WfE3jyU0ox7avzev7LsEupr1zFjP14PMWGwPKuw2xx9zeDsY671D0LQtzK6v26mH4c4/d1N4IxtoEQkwD/xG5XO1IEW9p2kyR23OFKq5Oz/2etxvA0+Hpc8bu7/+m9pW/u+WO+m3ruC2r1zO8vMhCgRt1GU5EL+8QYn06RvWsqak7s4KXF1aUeWm7Zvdau2mei1sJcR4Wbdqy1sNdOnJ8rGWe2wKukn3vKQwB6lFB9a6uFlGKdOTsmtejWU/4vsmzCvN1JubSz00GLFy3gj6cg80hVdizQILRBMiMSMdt6iUZKTjPb37Zi1bQx7vhpmvalRctRfCPcyslj3XykXFKEFchuRMmJrSc6M6a+JC9sa2xqtu/mdFHia9KS5ZaZXTOuO9s9RPWKdNrdPZtPzNRdS4Tcu+YBmwAe4FjpatOqoCJg79TXZTXxOHlOStCNlZdFfCvfdpt5t8kc8n4vM1tRoHxvJqNTeuLyy7AC2oKmQVxwPpsZ3+0njc6c0kqazjN/uXhUlTlzJ5WSq94eDG17QzOpBthVIXEMu65IqllIEECPpRVYRfNTglKOjt92yfjVbOLldS1XceTi73TGjtK9sbc64xS2f8uFLXY9QAvo1S6EYZrSs+iV365SX79it+gHhuquftNYbYnZdPaRdvRmu8wn6jGnxqEfy07/8Aubf/AI8v8iz6l2k4DbW4LrtcvXF917zZY9RKKAEQkEiVAMbVSfFTlFwilFPZK1/N6v1ZPLuatc5JNARQBQCWgtKSzEAlblyDG4k7we01FkSpNK18MU4/rDpbfORbeIcNeHRmBGMoehfpAPWI22rOpLkXMvU7OEoriZ/Ck3e1o7pPXPbXO2pZ4e4i+ptm8QoRz+GAZYKNvxDMBpB2HTod6tTk5LmK8Zw8eHqfCV21r0v27d99Vgz7viRxfOl5Q9oLSgy8htkk8wtEiACCsTPTbes3WalyWz/B0R4CLo/1HN4LZxnm6W79dLd8G5f0aXDLqCYj7eh9R8jXTGbjoeVKKepTxHQW76G022MEFTDIR7rKR7pHb/6mrUq0qcuaP+13LOODCPFVUFNWnMu21BV7Y/bWpAa4gB3xmXtiY6wQRW1aKjT+NR/LutXF9/4e/mmXo0HVqKm2k++Pd+5qaTX2NUxS0C6WwpF1NkBI91HBnIL1jYAx8q5IVrvwmtfg50Yp1MN/2743tsunXyKtRxmxpXa3cDptmrGW5xOxCGSXcGBid+kbVWpWSfi9+Reh+H1KsFKlZ5z/ANe8u3fQX8QG7cXTtYS6mpPmSfdQGMxfIlSI2x3JMR0kZ1OZpcuv7eZ08F8KnKoqzTp79X05dHfvpbXWw14TUiwcxdF3M83m9S+2RU9Cp2xx2iPQ1al+XOvcx/EGnW8LXLZW5em1979b5ubVanCFAZ9jTq9y6WVWKXgyyJxPJQSPQwTv86hpMtGco35Xa+H3RzxZjZS5etW7ZfY3JIUsq9fN0kLMTtVZvlTkjfh0qs40pydtFvZvt062yU+HuNHVhrqKBYnG2SfOxE5Fl+ETsB12J7iq0qnOrrQ043g/6VqnJ+PV9F0s9++wjx/jKgvpb2nNw3RFlAZF4EAEFo/DKncz0EESdqlcTKlNOP5tjSh+HqvT+KppRX57/wBv3vtbfDtqQyX7AUX7b6m0vu3LRPOtiNw4ENeAiMk8x2lCd69JfDrZi1CW6f5W+z28nhddjzJLPVfU0uG8a0jjCzesyNsMgGX+JDDKfqJrGpw1aOZRfnbD8np8gmtinj3GNJaWb1xMgCVRHAuN6hAGDH6ClOhXkm4Qb9Mfb5loxjOSi2l3Zl2fEdrUxY0WnuXYGebZWUTfYl2GYJM9FJO9XVOEZXqVF5R8b+nh9HJF58NUjDmlFpX3x8k8+trFeqtG3cI12pe0lxSfwiURsRujagnmlgJIC8sEEwCZqJ8bRpWUIf8Ayln5L8vz5vMvQ4GpWi5Qy72stez8tr7bnWr01pdLbfR2Llm87zZwTFmbeDe9UKyWzMx/iiuPiOJq1oqUm29v9aJHbwlGNLiJQqOLil4t8Y0evMnhW37Gn4UNyL3P5ntGf4szgP3eT8OGPSN+uW9Z0b2fNr70KfiHw7x+Dbktjr35t+a/p0wb1bHnhQCGssq91FcBla3dBUiQQSgII7ihMZOLUouzQxd0ynEhUyQHlkj3ZEbdwI22qLFlUkrpt2evcwuD+I31F7ki2oe1PtByBCkSoFqN3lhMmIGx3rGFZyly201PQ4n8PjQpfFcm1L8mMvrzdLL56rA9xzjQ0mL3VPIMh7g3KH4ZSJIPSR0Mbd6vUnyZehhwnBvirwpvx7Lqt89V06CWm4SNQhukXtMbpyKI4M7+VmVlZUciCSu/TcxXXS4ufKuaKdtL6peat8so5+JoQhNwjLmtvtfe3buM2OAYT/xOqOXWXSSf4ggY7fOrS4m/9kfr97GKh0ONV4bt4AWYS4rcwO0uWJGJ5pJzcEbTlIhSCMRVocZLmfPlNWssWXbZfLr1DhdGRpfE2E2zpGN03Daa2l0O5I7kXMWK475HygHrWblQm7fEt2cWv/G/zOv/APn1YrmsuW1+a+Leb32trc64lp3hX1Kva0qsAbaubjQR1utMW7Y6MEyJB3YLkDrLiadCN4eKXW1ku6Wr83a3S9msaHCuvPljrbC69l36LfQ2RxKxetX1UObNtSpe2DB2OQtFNyVAjy99h0Mee6ind69zp/pqtGcL2Unont05r4V++xkeGzqOentnO9w+zz0x3nn47c3GOu3pvNZUnO/j9P8APc7uO/p/hP8Ap+XXxdb/APW/9l76Z64sewFdB4pNSAoCKAKAU4d0f/Mf+9Ad6rRW7jIzqGNtsknsYImOhMH7VDinqaU6s6akou3MrPyMrQ8T0iS1s4tfvYlAGyNwbNNvqsASTAEbn1rOM4LTd/U66vD8VPE8qEb3urcu2d+iz2L7nANPuCPO9zm55HPIbyrzlsNoGwXbpU/Dj/JRcZX2eEuW1sW8tO/nnU1FYSQCNuvy77/atDks0eV8S8JvX7xNheXFuLj5Y88EzyfLuo2PnO6zt1Nc1WEpS8OP57f5PX4HiqNGnat4rvCtfkf6s/8Ajo7Z2HOJcHTUaS2nm0hXBkK4hrJG0KQYUwSm3UEjea7KFZ0cpYeGno10f8PZ5R583/6zbfO856vrlZ62a8xPwens919M55ThQRZHuPGxvWCSSFbbK31VvqC16nCRpr4lHNN//l9H/D0eqzdKeI4yfEJfFXjX93Vd/Lr0x0NPifh5NRcL3XcwALQBx5R65pHxyAcj0iOkzySpKTu/9GtDjp0IctNJdd+ZdH27evQ1NNbZUUM2bAAFoiTG5gbCa0SOObTk2lZdOhbUlQoAoBTRe/f/AMwf/FboDrX6FLyhLq5KGDYyYJUyMgPeE9jtVZRUlZmtKtOlLmg7PQzLet0lpr95WxbMW7o8wJcbL+HEliCIIHmEdRWfNBNyOmVHiaihTaurXWmm+ei3u8O+hbq/D9i4brXAS13Hzk+ZcfdFs/BB8wjvNWdOLvfcrS46vTUVB4jfFsO+t+t9M7Gqm20yQB16/U1ocjzk8v4w4M2pe2LNtRdCtN9gCoXpgQQcyTB6eWJ+RznKqv8AjbT6pnpcBVoU4yfEeKN14N2+va310G+C8MW3owti0NI+JXdQxUjYsT8fchid9jV3UqTj4pP1d/3Oes4LieZ2mr3xi66dultizhHAF0tybVxsHH4iN5s3/MDTsxEz2O3SKzhSUHh/7NOJ46XEwtUirrRrFo/pt0W267lnGOBLqmHOdjaUbWh5fMZGZYGSQDsOx337J0lPXQpw3Gy4ZP4aXM/7tcdLd9+qwPcPsOltVuXDcYbZkQTvtIHeIk9+u1XimlZu5z1pxnNyjHlT26DNWMwoAoBO7+3tfwXP726AZu28gQZgggwSDvtsRuKEp2d0Y66bSWrtq2Att7Nsvb6r5Nw3m6OO7Ak7wT61laCklpY7XU4qrTlNttSaT3ztjbon5pFvs9jV8q+fxEUMUDTgZ2zwI3MTDHsTHWptGdpFOevw3NR0bte2vldfVdddBvhuiSxbFtCcATiCZgHfFZ7DsOwq0IqKsjKvWnWm5z13x9X3e4n4o05uacoto3HLDCDjg07XM+q49ZG/bvVaqvGyRtwFRU6yk5WWb73W6tvfSwt4W0Vy014agM14kFtR2urvjiPgx3GEbdd5qtKLjfm169TX8QrU6ig6OIfo/S979b639NjkeHYu+088+0Z73I8vLne1hMBY7zOW89qj4Wea+feCf6+9P4HJ4Lab836r9fpbBqcX0Bv2+XzGRSfPj1Zd5UH4Z7kbxPrNaTjzKxycNWVGfPy3a0vs9n3t0OOD8KGmDojHlEzbtn/2+uQVpkqTuAem/wBkIcmFoW4niXxDUprxbv8AV0v377mjFXOYKAKAmgIoAoBTh3R/8x/70A3QHnNL4cdL41XNU6hmi75fI1vbyKOqlQBDTJMztsMFSalz3yenU4+EqP8AT8vgWmcqXVve/TbYY8U6N7yW0tJ+JmCt6Y5Mb5+p22xGxmDtVqsW1Za9ehnwFWFKUpVH4bZj+rt/N9tVknwro2tWmS4kXA5zuTPOJg8yeu42g9IgbClFNKz1/cjj6satRSg/DbC/Sv0+nXfV5ZtVqcIjxtA1i4ptc6VjlbDKdup2HrPaKpNeF4ub8LJxrRfNy2evQ8zwzww5Zk1gN18Fa1qlbzWsYARCfMrKTIce+Jy9DPCVKvDzb1uvRro17+Z3fiHEUeIpp0vCk34bbv8Au9dLbbYNjhvFHS4NNq45pnlXQIS+AJ27LcA3KfIkSOnbVoxlF1aOm63j910fo8nkJ7M3K5CwUAUAUApovfv/AOYP/it0A3QHmdV4cuPqPas7fPVgLYx8gQSMWMZFiGJy7HYbTODpNy59z1afHwjQ/puV8jWc55uq2srLG++bWf8AFGnNzTlFttccsuEHHBp2fPqgXrI37QZq1VXjhHNwM1CspSlZZvi91urb30FvC+iuWmvDUAveJBbUdri74hf3Mdxh267zUUotX5tevU14+tTqKLo4htHeL3v1v19Nj0FbHnFGuANt8kLriZQCchG6wdjPSKrLRl6V+dWdndZ6dzy3h3hd61ftnUI7Lg3I8+fs/WUf94lYHM36Fem5wpwkpeL07HscbxNGpSaotJ3XNi3P3XRXzy46+XsK6TxAoAoAoAoBO7+3t/wXP726AcoDB8ReHzrGVbjhbKAkBVBYuQQCSQRiAfd+LvtscatL4mHoejwXHf0icoK8njOnL6bvrttk0bKMLEXgrsEIYINm2iAp9R2+cVfPLk5JOPxb020r4vqvXt1PNeH+F3rd+01+2xtw3ITPL2aZOLfvEp5c98fd6bnGlCSkub07Hq8ZxNGpSlGm1zY5na3xO66WebYvrqeyrpPECgPEa3hV1r1y4LL+ym6Dc02Qm6RM3QvTGYJSRnEn58soScm0sX069/ep71LiaUaUYOS+Jy4nb8q/Tfr/ANreHTy9uK6jwAoSFAFAFATQEUBXeQkQrFT6gA/32oDO0GmuQ/4zD8R/hT1/hoBr2W5+c/8ApT9NAHstz85/9KfpoA9lufnP/pT9NAQdNc/Pb/Sn6aAPZrn5zf6U/TQE+y3Pzn/0p+mgD2W5+c/+lP00ApxLgvtFs27txmU7+6oII3DKwEqwO4Ybg1pSqzpS54PPvXsQ1cpThWpFsodWzkMMHKqrBRHvwIdpnpiDtI61NacJyvCPL1W1+3btkLBtWlIUAnIgbmIn5wOlZEnVAc3ASDBg9jEx9qAy9JYu53ouj9oJ8g/LT5+lANez3vzh/TH6qAPZ735w/pj9VAHs9784f0x+qgDkXvzh/TH6qAPZ735w/pj9VAHs9784f0x+qgD2e9+cP6Y/VQB7Pe/OH9MfqoCrU6W+UYC8JI28uP8A+wMigG9Fbdbai44dwN2AiftQF1AFAZWos3een4o925Hk6CU2670AzyL35w/pj9VAHIvfnD+mP1UAci9+cP6Y/VQByL35w/pj9VAHIvfmj+mP1UAci9+cP6Y/VQByL35w/pj9VAHIvfnD+mP1UAci9+cP6Y/VQHPC9PdTPm3A4LSoj3R/F1P07dKAeoAoCaAigCgICx0oCaAKAKAV4po+dZe1OOa4zExPcfMdj2MGgF+D6R7P4bEtbRECtCiSMsiYMyRiST1MxQGlQBQBQBQBQBQBQEBQJgDfc/Ptv9hQE0AUAUBXqbeSMsKZUiGEjcRuO4oDK4Jw+7p+XaLm5bCuWuNGRYupUuS0lsSwJAjYdNhQGzQBQBQBQBQBQBQEFRMwJHf6/wDigJoAoAoAoDCs8Lu2b1y6jZi9dQlIEIoJDYy2wIOZ7lsj3AAG7QBQBQBQBQBQBQE0BkWeMBr+IKm0ypg6jqzJcukFpiOWqsNu/XcVMouLs9QX/wDqIa5bVDKlXckA9EKrAHWSXB+g+dQCs8UBAZQ2Iui22Q6k3DZOJ9Vfr8h8xQDeo1ioYIfpOysf9wKA51XEEtqrNPn2URufKXOx6QqkmfSgM3VccxGQ6NcW2kqTH4fOdmA32SdvVfnsA9wjiAvWrbGA5tqzr+6SASPsdvlQE6filt7jIrqSIiCDMgnp8ooBDT8eyvspAFpeYMiCN7bpbnLpu7OIH7tAaL69RcFuHmJmNgPUnsJ2/wDBgC32tMBcyXBgCGnYg9IPzoBI8aT2Zr6+fG3mUUyZIkKPmTtQFfCuMB5FwqHDsoABGWIMwp395HAHU4N6GgGLXF7ZBJJUBissIEqxVoPyKmT0G1AXaS+Wa4p+BoB9QVDD+Ux9qA61WqW3jkd2bFQOrGCYA+gJ+QBPagMq7x2bbXbYyT8JE8rSWvYkErGUBXUxE+9QDXBOKC9bBYqGJeB0lVdlVsTuMlAaO00B1e41ZW6LZu2gYYmXUQVKiCJ6nL/agFOLcbNq8tpRJ/CLeVj+1u8pQCNgdnMn90dZoDQv8StqgeclYhQV8wksEG4/xECgLdPqlfYHeFYqdmUN0yU7r0PX0NAKjjVnm8rm2pj99ZmccYnrNAJ8R47y9QLQAgMisSDBL5MRl7q4W1LmesjpQD9/iltVDSWBOIwBbecY275bR8j6GgL7OqRyQrAkCSvcTtuOo3BH1BoC6gOL1wKpZtgoJJ+QEmgMjT8WN50UKyecZSd/2XNx26HzLPXuJPWgEeCeIWfK5eyVGtpcAIHlyDXGHlJgLaNuZ33mN6A2eLcQ5KqQGJL212RmENcVDuO8Ex9qAW47xM27dsqHhmORgBlVEa40Bo3OGP8AzT2oDvRcQZdODejnW7aG9PlAYoGbf069KAv0XEcwmSFGuAkKd+gBMkbA79PrQEaziOFxFxc5MQSEY/AW2IEHcf3oDP8AEPErqMqWg0lZkR7zutu2CD8Mli0b+X60A3e44gQsoJIZUKnymXwxAB6k8xdvnvFAVaIs+qLGFAtAlRdy9/GJWIgcs4kHu5+KgNmgJoAoAoBDUcItOGBQDKZI2MlBbJ/0AD7D0oDi3we2oUDoBcB/xC6cnG0RLAHbpECgLRw1AFVRChw5G5kg5Dcnbz+b6/U0Bfd0yMZZEY9JKg/3oBXinClvoEJxQAiAOxXE4n4fKSPoTtQHT8MRi2QDKzBsT2OPLJ+hTYjp19aA603D1Ry4Jk5bHtk2bR9WoBhbQDFu7RP26UArf4WjLcUDHme8y9feLd5A3JMepJ6mgLF0CBzcA856tJ/tMdz/ADPqaA70Om5VtLYJIRQoJiSAIExtQANKvLFuPIFxj5DYb9fvQCt3hCMyGSERSBbAXE5BlJJjKYY7gjqfUyBF7g6FAiFkXLIgQctyYOYbbIzt3+pkBvT6fEuZku2R/kFA+ygf70Apxrhh1ChcsYyhgDkpZCmSEMIIVmG89flQHN7Q20yLELbOBicYZIVSrAyNgoj5D1oA03CUW4HQwgIZVA2B5YtCDPu4AbR13mgLtTfRbqZZZRgDBjzkEAn1m39u/UUBY+htm4LpWXAABk9so26SM23+ZoBG5w62iLz32VmYHIoJL83cBoJBEgnpB+dAOWNHjda5OzIiBY6YFiN5398/7UBzc1CLfUHLNxgNtjAZ4n1hSftQHV7h6MzOAMyCJO4krjOMwTG30kdzQCun4GgVeYWdlLNkCyglspbENEnNt/n9IAY0mhKXblwsDkIUBYxEkxM77knoJJ3naAHaA4vJkpWSJBEjqJ7igELWis21MELy3NxmkCGx3y2gDAxEbCOlAcWLVjUKQqwEJVljH30VyCPRkZSR13HQ0AxxW8FtlsA8ENBMbqcl9STkAAACZIoBjFXCllHZgDBg/wD39KArOhQs5ZQ2cEhtx5dhAPSgITTISjr8GQULsN9jt9qA40mst3zKb4wyn1DAgMvqCJg/9qAs1jBRnirMvQkgQDsTkegA3MUApw3Q2zaVmttLDmY3TkylgCRv0M/70AcKJe5cuFShhbWMgjyS0qQOxuFT2lTHSgNQUBNAFAFARQGQnEcbmrZyeXYCeUD0t8xmHck5Y/8ALQFtziZ5LXEtklXKY+Y7q2Dfs0c7EH4e3agKNfxprVqzcKAB2AeSwwEHfEoHbeB7u2UnYUBjp4wcNgEViqPcfJ4bFReMiExO9tVjr5p+EkgW3PFly3mbthIQspwuEksul9rEAoNsPLPrvEUBze8VsrkFUJXNZW5NsmdMAxbCQq+0eY9sW2O0AdWOJ37umRg6ZPrXtFlYEYLfuLCNhv5VAmJ6996A70/i03SiW0tl2SySDc91rpvAq0KSMeT6bz2oCm74suNp7ly2tlGWylyLlwzLWxcOK4+ZAJGW0w3SKAs1nilrRu+VG5ebkG5GQtpaJSzCedibmwPeN/NsBxqvEl1rV4hFTAX3tlXyLey6gWmVgVAGewgTEn5UB66gCgCgKNYrlfw2VT/iUt27AMu/3oDA1nDdS9qwAwyRDiVXHFzb5alwzNkFDOTG/SN6Assai4Bcs2wzi2irbxGB2a4kMzHaAiyRuZLDYiALbGnYXNPzWuM0OZZx1AEnFRG+/fYbdCRQDPE7N83LJtvbCi4TvbZo/CuCWIuCRJjoOooBPxHwu7fKKrEKbVy2xEAA3CiloMna3zIjfeJ3mgC/rb1xdQlpXDq2KYwuM2pVmLEBvP8Au/IbiZA7VSupsglySGHmuCVBDtJUCDuAsdTsd8CaA3aAmgCgIoCGEigMe/wTNNQhdiL0jdpEG2qHIR8j9qAqtcNuWnTlz5rhuXCDCnIOIImTiMANiSAvTc0BTe4Nhaul7dq47MpgW8u6iMWB2Cgf7nvQDd7hTG810hCApCBR5hsd1LHHL3QCdhHz2Av4TbdrEXOYjFmMFgWUZEgZqzAwNpk/boAJ03DStl7ZdpYOJmYyLQR896AQs8JuWAvJA81xC4UxCIFQKs/CFBJHUkn1igK9Vwdlt6m462rjsjFALeW4RIWGnKXTIzJJYfuyQGdTwnK4rgWRbtr5FwJiOWVMT8JQwoj3p6jcC7w4oFo4oEBdiALfLJHQFlxG8fL09KA1aAKAKAmgIoBe5okLO0EM6qrEHqFJIHp8R+sxQHel0y20CIIUdPuZJPzJM0B29sGJAMGRImD6j0oBJ+DWTd5pTzSD7zYyFKglJxJxJExQDvLHoPXp8o/ttQHIsKBAVYgiIEQeoj50B0tsAQAIHQRQELZUdFUbz0HX1/3oCOQv7q9Meg6en0+VAHIXbyrsZGw2PSR6bUBxqNIjjFlBEgx03DB+3+IAkd+9AX0AUAUBTqtSttZdlUfMxQGPxDxGi2rboQclLuV8/LVLZuMSB17L/wAwPaKAf0nEg1rIiXUDmKvwtG6ydtj89qAnTa23dwbGGYEpmsNEAkr3AgigObfGLZLAh1xMEsu0wGgRJJxIMfXuDAFlnVTdKyCrWxcQj0mDv3HukH5mgHKA45C5ZYrlEZQJ/n1oCygCgCgIoCGO3SflQGHqOLXhb1JWy4a2DgWNvEHlKwyxck+Y9gdqAr4LrnQst3Mq7sbblgVCooXdjBJd0dxAiD2EUBVqtcdRau7WSitiGyZuoxLQEP7zAEyNso9AGr/Ejm1leSQts5klmjYiCoEsdiSJmB13oC/g5wsNiC5Fy55VgEE3CSPMVBgk77fKgJ0fEXNl3a04KhyJw82JbYYsd9ooDK4LxZ0bG+SzPiAQ0qSMFuuCYCrzLyoF/wAJAnuBfe4vzVvfsTatblpZpACXJUBT0Vve3gjoYNAWWNcbLWdKptOy21DmSIw5YPlAMEhwVU/zigNHS6/mK5Fu5KHHEwCTiG2Mx8UGSIII7UBxwvWvcyytXFhmALFI2aAPK5M/agGV1lshSHQh2KruPMwDEhfUgK23yPpQFlq6rTiQYJUwZggwR9QdqAsoCKAKAKAmgCgCgCgCgCgCgA0BFAFAFAFAQwkRQCz8PtsEDLIQQsk9Ntj6jYSDsYFALngqMbmZZlfqs4j3mbfGJ98jfqAJnckC48OGSEEgIGEbmchBliZoCm5wZRbZLZa3l1aSx+fvExPc9aAY02jCtlM+RUXYCAvyG25PbbYelANUAUAUBNAFARQBQEBRvsN+vz7b/YUBU+lQsHKgsOh+kx/KTHpJoA1WmW4hQyAYmPkZ/wClAWMgIPae460BVotKLSBFLECepk7metAXKoHQRQFV/SI5UsoJXp8twf5SoMeoB7CgJ1emW5bdG911KmNjBEHf70BYF/8ANAU6PRpaXG2MQTMSTv8AegLlUDpQE0ACgJoCKAKA5uEgEjqAYqG7IlanhLXje+/s5RLL8y1pbjhQxM3bepu3lSG94JYGKnffeZEWlZPtdr0tciKbT62/mxdpfGF12tsDp2tsdOotqrZvz7jJmjZkQqjMjE7K247Qu/vwphvOPeWhLTeNNWbOjuMtj8dDdYcswFDaZQMl1DYD8ck3G3AAm2N6LVe9yWrKT6fZ/YeXxLqipINgFvaWQtZeANOwAH7bzyJlhjv2qsnyxv2v+33Jiru3e37/AGDWeINZaXJn0rD2Q6mBYddxiAs887S0zHb5yNeXxOPdL5t/Yz5vCn2b+VvuUv43vIzK6WZm9B8wARdXa01u4++yrk5ufwT5QapZ4Xl9bffHctizfn9L/b5HqvD2vN60WZ1dldkYrbNsSpiMS79PXIz1+VNrg0zQEUAUAUAUAUAUAUAUAUAUAUAUAUAUAUAUAUAUAUAUB4Z/FOoJflGy9xfaC2nCnO2LD+TM57cxVjcCTcUjYbxtd9E/qrrz19UM3t6fR2f7fMts+K3e9Zh7S2r63rlqcQWVHVLcZOC2Ql/KCYZdhFS8J9bff/AWWun+v8iXAfFmrvtZRlEuSXCogYLydNcyYG9jjN5jKFjjjtkGFJYlbz+jX3/ZhZjfy+t/t+51pPEurfT3LvMtApw2xrY5e2VxLrMp8/uza+u5qJOyk1sTFczS6jGp8T6i1dZSbbJaOVw4EHAWLdxiPNsVNzLvIWOpmksNrpf+PvkRV0u9vrf7HXBfFr3NRYtXWRWuYgW1USZ0wv5tNwMFZsgrKjKMCpORrRxs36/R2/z6lE8J+R7WqFgoAoAoCaAKAKAKAyeL61dPyotqWu3So7bi1cusxMdcLbVDdvr+xKV/fcyND4t0rLauFVQm3LyjhkMWCEANsFgfaEg7dR13i0rRdvetiFdq/vf7F/h/xBptRce2lsKCfwzy2AuK1izeJMoApi4PITJCg/SA/f1+xxpPFdhwoZArZurKVcQo5/mQ8uLk+ztIG3z6TDax72uTZ5972/knUeL9K1h7liLxFm7cVcWAZbJYOuRWB5kI326eoqW7Zfv3khK+EejS2pAIUbg9h0bc/wA+9GgnfJ1athRCgKB0AED+VAd0AUAUAUAUAUAUAUAUAUAUAUAUAUAUAUAUAUAUAUAnxfXDT6e9fYStq29wj1CKWP8Aaod9iVlmMvi1Az23XG6t1bYXz4sC9i2zK+EGGvqIHymNyLOyz71sQrv32uVp460zXraoWa2yvN0JchWVtOFEYe6RqFJfoNp67Qshq3oamu8RaeyzrccqybsMW2GIbLp7sEDLpO3Wov7+X3Qt7+f2Yrb8Wad8DaYur4HLFwAro1xSDhBOKzj19Y7z7+lybe/WwWPGOjcWyt0kXGxVgjkTzBZ8zYwv4jBZJEzT3+/2ZHv38yV8XaVjaRbnnvibKsjrnPukSvut2bod/SmdFr/v7DG/v3c0eDa8ajT2b4EC7bS4B6ZqGj7TUu18DO47UAKAKAKAKAKAKAT4jw5L3LzmbdzmLHriyEGexR2U/WosTf363EOIeFdPdtlAgtmV8yAT5DagbgiCLNtT8lHTrUvLuE7K3v3kZ4ZwS1YCYgs6/wDuOZdjgtvJm7koiifQChHv38yv/wDGtL5vwLZynKRMyHBmex5tzbp52Pc0JuVa3wtprlpreGIZbi5A7jmhldgTPmIdhl18zepp7+t/qRd7G0ojYUBNAFAFAFAFAFAFAFAFAFAFAFAFAFAFAFAFAFAFAFAFAL8Q0a3rVy1cEpcRkYfJgVP+xqGrqxKdncV/9CsGCyKzDfMjcmbbFj2ktaRvqoqXn36kRx77WEeDeEbGnt4HO7AxBuEHFYtyqgABQTaViANyJoDQ1nBdPdc3LlpGcoEzI82KuLijLqIcBh6EA0BC8C04TDkpjt5Y22UoNv4CR9DUWVre9LfsTd+/mRb4DpwABaXYg7ydw63AZJ3OaK31Aqffv5kEWeA2EC8q2LZUYqV2xHYAdCF7KRAjYCosBrhuiWxZt2UnC0i21n0UBRP2FWbuyEM1BIUAUAUAUAUAUAUAUAUAUAUAUAUAUAUAUAUAUAUAUAUAUAUAUAUAUAUAUAUAUAUAUAUAUAUAUAUAUAUAUAUAUAUAU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647" y="1630136"/>
            <a:ext cx="33718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69647" y="5310160"/>
            <a:ext cx="5048211" cy="719715"/>
            <a:chOff x="2524125" y="4725885"/>
            <a:chExt cx="6257215" cy="118168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4725885"/>
              <a:ext cx="3256189" cy="118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780313" y="4942550"/>
              <a:ext cx="3001027" cy="89443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ambria Math" panose="02040503050406030204" pitchFamily="18" charset="0"/>
                  <a:ea typeface="Cambria Math" panose="02040503050406030204" pitchFamily="18" charset="0"/>
                </a:rPr>
                <a:t>+1000 </a:t>
              </a:r>
              <a:r>
                <a:rPr lang="el-GR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ambria Math" panose="02040503050406030204" pitchFamily="18" charset="0"/>
                  <a:ea typeface="Cambria Math" panose="02040503050406030204" pitchFamily="18" charset="0"/>
                </a:rPr>
                <a:t>θ</a:t>
              </a:r>
              <a:r>
                <a:rPr lang="en-US" i="1" baseline="-25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en-US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ambria Math" panose="02040503050406030204" pitchFamily="18" charset="0"/>
                  <a:ea typeface="Cambria Math" panose="02040503050406030204" pitchFamily="18" charset="0"/>
                </a:rPr>
                <a:t> + 1000 </a:t>
              </a:r>
              <a:r>
                <a:rPr lang="el-GR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ambria Math" panose="02040503050406030204" pitchFamily="18" charset="0"/>
                  <a:ea typeface="Cambria Math" panose="02040503050406030204" pitchFamily="18" charset="0"/>
                </a:rPr>
                <a:t>θ</a:t>
              </a:r>
              <a:r>
                <a:rPr lang="en-US" i="1" baseline="-25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r>
                <a:rPr lang="en-US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endPara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07017" y="1610118"/>
            <a:ext cx="3643935" cy="3116343"/>
            <a:chOff x="5597343" y="1630136"/>
            <a:chExt cx="3643935" cy="311634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343" y="1630136"/>
              <a:ext cx="3371850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14"/>
            <p:cNvSpPr/>
            <p:nvPr/>
          </p:nvSpPr>
          <p:spPr bwMode="auto">
            <a:xfrm>
              <a:off x="6226629" y="2002971"/>
              <a:ext cx="1741714" cy="1251858"/>
            </a:xfrm>
            <a:custGeom>
              <a:avLst/>
              <a:gdLst>
                <a:gd name="connsiteX0" fmla="*/ 0 w 1741714"/>
                <a:gd name="connsiteY0" fmla="*/ 1251858 h 1251858"/>
                <a:gd name="connsiteX1" fmla="*/ 424542 w 1741714"/>
                <a:gd name="connsiteY1" fmla="*/ 391886 h 1251858"/>
                <a:gd name="connsiteX2" fmla="*/ 674914 w 1741714"/>
                <a:gd name="connsiteY2" fmla="*/ 206829 h 1251858"/>
                <a:gd name="connsiteX3" fmla="*/ 936171 w 1741714"/>
                <a:gd name="connsiteY3" fmla="*/ 97972 h 1251858"/>
                <a:gd name="connsiteX4" fmla="*/ 1741714 w 1741714"/>
                <a:gd name="connsiteY4" fmla="*/ 0 h 1251858"/>
                <a:gd name="connsiteX5" fmla="*/ 1741714 w 1741714"/>
                <a:gd name="connsiteY5" fmla="*/ 0 h 125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1714" h="1251858">
                  <a:moveTo>
                    <a:pt x="0" y="1251858"/>
                  </a:moveTo>
                  <a:cubicBezTo>
                    <a:pt x="156028" y="908957"/>
                    <a:pt x="312056" y="566057"/>
                    <a:pt x="424542" y="391886"/>
                  </a:cubicBezTo>
                  <a:cubicBezTo>
                    <a:pt x="537028" y="217715"/>
                    <a:pt x="589643" y="255815"/>
                    <a:pt x="674914" y="206829"/>
                  </a:cubicBezTo>
                  <a:cubicBezTo>
                    <a:pt x="760186" y="157843"/>
                    <a:pt x="758371" y="132444"/>
                    <a:pt x="936171" y="97972"/>
                  </a:cubicBezTo>
                  <a:cubicBezTo>
                    <a:pt x="1113971" y="63500"/>
                    <a:pt x="1741714" y="0"/>
                    <a:pt x="1741714" y="0"/>
                  </a:cubicBezTo>
                  <a:lnTo>
                    <a:pt x="174171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7690757" y="3835656"/>
              <a:ext cx="97971" cy="282959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8392885" y="3821617"/>
              <a:ext cx="97971" cy="282959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97486" y="4118615"/>
              <a:ext cx="214379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Close to zero</a:t>
              </a:r>
              <a:endPara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05543" y="4648200"/>
            <a:ext cx="7811754" cy="20436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Goal: To minimize  cost function </a:t>
            </a:r>
            <a:r>
              <a:rPr lang="el-GR" sz="2400" dirty="0">
                <a:ea typeface="Cambria Math"/>
              </a:rPr>
              <a:t>θ</a:t>
            </a:r>
            <a:r>
              <a:rPr lang="en-US" sz="2400" baseline="-25000" dirty="0" smtClean="0">
                <a:ea typeface="Cambria Math"/>
              </a:rPr>
              <a:t>j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aseline="-25000" dirty="0">
              <a:ea typeface="Cambria Math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aseline="-25000" dirty="0" smtClean="0">
              <a:ea typeface="Cambria Math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Suppose we penalize and make </a:t>
            </a:r>
            <a:r>
              <a:rPr lang="el-GR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θ</a:t>
            </a:r>
            <a:r>
              <a:rPr lang="en-US" sz="2400" i="1" baseline="-25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3</a:t>
            </a:r>
            <a:r>
              <a:rPr lang="en-US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and </a:t>
            </a:r>
            <a:r>
              <a:rPr lang="el-GR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θ</a:t>
            </a:r>
            <a:r>
              <a:rPr lang="en-US" sz="2400" i="1" baseline="-25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4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very small 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1086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AutoShape 2" descr="data:image/jpeg;base64,/9j/4AAQSkZJRgABAQAAAQABAAD/2wCEAAkGBxQSERQUEhQTFhUWFxwYGBcYGR0dIBwhGxodGR0eGRkfHSggGSImGxshITEhJSksLi4vIB80ODMsNygtLisBCgoKDg0OGxAQGywkICQsLCw0LCwsLCwuLCwsLCwvLzQvLy0sLCw0LSwyLCwsLCwsLCwsLCwsLCwsLCwsLCwsLP/AABEIAJkBSQMBEQACEQEDEQH/xAAbAAACAwEBAQAAAAAAAAAAAAAABAEDBQIGB//EAEEQAAIBAwIEAwYDBgQFBAMAAAECEQADEgQhBRMxQQYiURQyQmFxgSNT0jNScpGTsWJzkqEkgsHh8RVDs9EWovD/xAAZAQEAAwEBAAAAAAAAAAAAAAAAAQIDBAX/xAA5EQACAQMCBAQEBQQCAQUBAAAAAQIDESExQQQSUWEicYHwE5Gh0QUyUrHBFELh8TNisiNygpKiFf/aAAwDAQACEQMRAD8A+4UAUAsNYrK7W/xChYFVInJeq7kAH6kVMVd2bsCdDrEvIHQ7GRBEEEGCrDqpBBBB6EVapTlTlyyIuY3iPxCdG6l1V7VxSExIDhxJ82RjAiPN8Mb9duWrV+G87np8FwC4uLUHaS1uscva2/bfbQ2tAXNtTdwzIlsJxn5E7kfOtY3tk4avIpvkvba+pzf19tDDNB6nYmB6sQIUfMxWig2roxcktRkGqlirUagIBMkkwABJJ67D6b1MVchuxGn1IeYkEGCpEEd//wCNGrBNMuqCQoAoAoAoCu3fViwUglTDAdiRO/2NAWUBjeIuN+xhblxQbG6uwPmUn3SF+IHcGNxsek1lUqfDy9Du4Lg/6tunB+PVLZrfOz+nqV+3Xbtq2hC27l+SMWnC0IJbLu2LAbSMmHYV08Orr4k1hbdW9F/L7I5+Ipwp1HCDvbF9M7+nS+TTN21ZVUlUUCFUdgNtgOw9ai0ptvU53JLUZRwQCCCDuCO9ULXucX7wRSzGAP8ArsAB1JJ2ipSbwiG0tTjT6pXJAyBG5DAgwehg9RUuLQUrl9VJCgCgCgCgK2vqGCFgGYEgdyBEx9JoCygE+L6i5btM9tVYr5irHGVG7QegMTE7T1qs20ro34eEKlRQm2k8XWc7enW2RLw9xv2wNctqBY6IxPmZh70r8IGwE7nc9IqlOpz5WhvxvB/0rVOb8e62S2zu/p6nNu+t65znMWLZi1PR33BuAdx8KevmIkFTXc06ceRfmevZdP5foup57a1Zr2L6uJQgjp/2Poa53FrUlNPQsJqCRW1r0YgDLze6SpAbv5SRB23+Yq7g0VU0xqqFgoAoAoAoCaAigCgPOX7vslm5dtIhVLh5gJg4KT7pJjITO/Xp6VSpJxVzq4ShGvU+E203hb52v2/bUU0Wsds9dZWLLHz2hu1xVhTdKj3bihdlG7KIO+OPTw1VcRH4cv8A4vp2fZv5PPUcZw8eGkqd7yX5unp1899jSs6vR3SmoDI5vjkod2yG5KhT07lthsJOwrmkknaWuhe3Exi6eUo+L7O/7fQ1dFpVtW1t2xCIIUSTA9JO9WSSVkctSpKrJzk7ti5t3EZ8FVg5yktEHEL5hBkbdvp861vFpXehjlPAWr3LUW1V7nLVQxWNttupEmN4E9qNcz5m7XIT5Vbod3l5gt3LbCR5lnoQw3B7jbv2ioTtdMtrlHWlskMzsQWaB5egCzA+e7Ez8/lUSa0QityLusIYhEZ8feIgRtMCSJMGY+dFHGWHLoMWboZQy7ggEfQ71DVnZkp3VzuoJCgCgMI2zZ9puWLas4cEqWjIYI7eY7TuxE7Sewqs20ro2oQhOoozdk97Xzt6X1LPD/HPbMrlpfwBsrk+Zm+Ly9gOknqZ7b1SnU+JlaHRxnBPhLQqPx7paJbZ6v3k61NzSu3OdlJssbXmJ8rMQsYH4jIAMSQdtjUvlbu9ikFxEY/Cje0s43S79OubYzoU+GtCi8x7YIQsUtCTCorGcQTsDcyIjbHD0FdVRKlCNJbZfm/srY2yYVa060+eeX19799zQuq63C6pmGULAIBGJJ77EHL/AM1RWcbN2MHdO6ONPc5ShCpZzk5VN8QzE9SQIBMD1jpUtczvsE+VWLbo51tWQ7hgyyO6ncMOo7g+n2qF4Xkl5WAsWXL53MQQuIVST1IJJJAnoNo2+9Q2rWQSd7s6vauGxVGdgJIWNgekliBvB2oo7slvNi3T3g6hl6H1/kQR2IO1Q007MJ3LKgkKAKAzNZpFbU2mjzBHIMnbErH0G5n1k0GNzP4b4je9e9nFoC9bP/EebyoOxQ9Xy2IHYTMGsI1XKXLbK1PTr/h8aVL4zl4Zflxl+fS2/Xa5p8SWxeJsXiDsLhQkiVVup7MsjcbjpPWtJcsvCzkoyrUv/Vp+V+ja+j6P5GZqEtXGX2Yw2rEu6kgG3b95wNhkQwthxv5lO+NdHDRir1tl9Xt9/SxWvOrZUan9t9dVfv8Awa2o05UWzbURb6J02xx8vYEDp96qpXvzPXc55LocW7hQtcdSDcKqqDcmAesbSd+8AAb1LV7JbEXtlly3RdV0IZTEMp2IDA79we+49Kizi0yb3wVJp7hwD4YoQZWZaOm0Qnr1NTzRV2iLPcZ1OoCAbEljCqOpMT326AneqRVyzdiNNqc5BVlZYlWid+h2JBB9QexqZRsE7l9VJCgCgJoCKAKAy7ehS8DzFyCX2cAzEgmCR0aJnfvB7VWUVLU1p1p078jtdW9BrS6BLbXGRcTcOTQdiYiY6AnuR1oopO6FStOooxk78uF5HkOH8FbRa1HLoBfy3xhBJLG0pJlTiAynvi6nbAL0yg60fi/3rXutn5rR9cPqby4uPwnRafLtnKffs8422PYXNRlbdrRVyAYggiQNht86yUbStI4W7rAjp7q52+VcZ2Y+cFi22JkspPkIMdhvtWjTs+ZWKK11Zl3W4/JvW5O7qRkQQMZADCNgBB9B85rsuZE74YavTY27agFkUjMdSygHqB73mgkd9/pSMrtvclqyscaS4iM7iLdohQMhgMt5IUxEiB84+5lpuy1ZVNJt7F507ElrVwAPBPly7AZKZEGAOsjYbVW9sNaF7ZumM2LQRVUdFAA+1Ubu7lkrFlAFAFAZT6FL/tFu4CUN1ZAJExbtmDHUHuO9VlFSVmaUq06MueGH7+o1p+G27dx7iLizgBgNgcdgcekxtPWAB2ooJO6LTr1JwUJO6V7dc9+nY85x/hN1WuawNbF5NrSYyuO6LltJuHOQ3w+6JE5WoUeetFy6/Tf6HR/WRjQ+Ck7NZd83+3bfXpb0vDraJbS3bIK21CCDMYiN/wCVXqtyk5S3ycCtsZ1q/wCVG5jG6WAKZdyYZcO0Cd+u0zWjWWrY97mV8Xvkdur+LNt0DlQGVt9gSQYBkRJ+s1mn4crBZ63Rxf0xSxiCzHLJ8diQz5PAHSQTsN6lSTld+8YDj4bFWjwFybQwthDnsVWZGMAgbxMn6TUyTtZ6kKyeNBlrRLZ2nXzAAyMgYmCII339ardaSRez1TLtJYwULJPUknuSSxP3JJqspXdyUrKxdUEhQBQCeoE3rY/wXOn1ShKdiixwGwnKwXE2iSrAnI5e9k3V8juZmTBrNU4q3Y6Z8ZWnzczupa9MaWW1traIV8R8EOqIDuqWkUsCACxYgjzEiMAOq/FMHYQU6bm7F+F4tcMnJK7fyt9++2xz4ZuNcBv3inMuKAirtFtZxIU7jOS/qAVB92u2tFwiqfTX/wB2/wAtPn1OObi5vl076jV+6pe7zLrW8YxAbHbEHKPj80jeRtEeuaTsrK5k3l3dixmLW7JZlS7swDepWCImehP0qLWbSV0NUr6l+nsMGZ2ILMANhAAEkd5O7HequSskiyT3Mywgi3CsNRkubFTPUZ5PEFSJjeOkVq976e7GatjqaV9Rcg23XJGkEeYTBBDAH0PqKyV46rU0dnodaXTlWZnYMzQNhAAWYAEn1Jme9HK6shFWGaqWCgCgJoCDQGVwPjialA4GEsVCkgklRJ6fcj95YYbGgKNdrnsWLl1QjC3ddrgY4ygJnEkwG7idj071SpJxVzp4SjGtVVOTabwrZztft1tpqX+HuKNqla6FVbRMWxMsYkMX7KZ+HqI39BFOfOr7F+M4ZcNJU27ytnpnS3Xz0exbx7h4v2WtsuakqSsxOLBtm+E7SDtuB0rqoVXSmpxdn79s4ZK6MrgepuJf5WpkOUi3cYAG+FMyQDAuIOo7yWAA2HRXhCUPiUtL5X6f8Pbpo860je+T0GptlkYKYLKQD6EiAa4k7O5o1dWEUQsbQFo2+WZJ8sAYkYrB3mflt860ds5vcpnCsc3rgL3OZdNvGMQGxgYg5R8fmkbyNoikVhWVw2t2dIX/AArrIWPLggRKsYJIBI+h7jb50xmKe4zh2GeHWyqsSuOTlgu3lBj02kmWMdyarNploqyGQaoWJoAoDL4ZxtLzXF9027htHIruwmQsHzCIM/MjqCABzfvXEGpa0qu63FOLNiCBbtlhl0BxmJ2mJqsm0ro1oRhOoo1G0nulfyx567lfh7jvtmVy0sWAIDE+Yt1YYjoBMSTuflvVKdTnytDp43gXwjUKj8fRaJbZ6v3nAeMlnR3DEhDbuMJiVt3FuPv/AAqa7+C/50ut16tNL6s8+f5RmyuVxGW2UCqQSQBM9FAHWDvPTbbrWLxFpu5CWcIfwEzAn1rMszISwcFt8si4GBNyBEhpL5d5E7dd4O1bcyu3fHQzs7WtkZvNldZWuFAqggAgTMy0nrERH8+oqqwrpXJeXa5Vkzpadl5gDEkCNxuFcL0PYx85HQVNkm1oMtJjGgTzXGxKKxEKdtwN2jtOw+1VnolcmI7VC4UAUBm3uMoup9nYENy+bkSAoXcGTOxkDbvMjoYAtvNN60RBm3cg/e3QIx+G+I3u3vZuWovWyfaPN5VUdDbPV8pECNt5jvjGq3Lltnc9Ov8Ah8aVL4/M+SX5cZb79LfXa5p+JD/wl/rHLIMdcTsxH/LNdvC/80fNHlvQyNTxLT27QRmtK7N5HyWGMyHUgyTG+I37RFbxoVZyuk3bXD9+pltbcffxDpyRC33joU019x9mW2RWa4Sr/wBV5yiv5NG0xEce03MuBypa5GKuMGIxAwK3MSu4JgiN/rV/6WtyppYW6yvmrozbV2maz5JbsIzkTCu4PcL0BPqRE/8AU1zqzbaRbKSTKbzkrethwwGMFmA67tby/hHXr5qsou6lb31K63RdpxlcRkQoqqQSQBMxCgDqAd56Dt1NVlhNNllqrI0qyNAoAoAoCaAigKDpFzV+hWYA6bgCY9YEA9hI7mgE7eht3QeYuQS+zgGYkEwSOjRMwe8HtVZRT1NKdadO/I7XVvQa02hS29x0XFrhBeJgkCJjoDHU99qKKTbQnWnOMYyd1HC7IxtN4jdrw03J/wCIVvxFy8i25/aB480giFiZ6x1rJVW3y2yd0/w+MaXx+fwNYdsuXS18W3d7W0voOcZ0ftB5JYpAFwOvvqwMKbZPukHqYPWOhNd1Go6T50r7Wej8zyXduwpoOL3PPp7pVdQMltXWX8O8VHvAA7MPiSQdiRtV69BOPxKWm63j59uj+eS9OUeZc+l9tyvgHiN9XdKKiKLQPO8waWkqBag7rKk5n6RMx51Orzu3T3g9XjPw+PC0+aTb5vy4tjXxd86eulj0bIDEgGOkit7nlWRjeJ+Jvplt3Vhhni1mPPcy6cqPiHWIgienWsqs3BJ/Q9DgOGhxEpU3h2vzbRt+rs9L7dyvh2quajSrdcqwdwxS3vikwUJ6sRHm2E7iK0oSurtmP4hRjRqOnFPGt9+9uj21wPaBF5hNpClvGD5SoLTtCkDoJkxvI9K1m3y+LU4o64NGszQKAVfQIWUgY4mYUAAxMZbbwWJHoTPWgFX0SXvaLdwEobiyJImLdswY6gxuO9RKKkrM0o1p0p88HZr38+j2GLHDbaXWuouLOoVokA49CV6SBtMTG1QopO6LS4ipOmqcndJtrrnvrbsY/EeOS1zSPYY3nlUtg+W5baRnnEKoWcgdwdt5E1jXcJqy8V8fc64fh6nT+NzLktl7p9Lbt7bPtku4TrbjIthiovW2Nq40SDgqkMo9XRleO0kbxXdXpwUueP5ZZXrt6O67nl3eEaelusS6MVLIR5gIBkSJE7H/ALHvWEktUTF5szF4b4juXr/s3LQXrZPtBylVA6G33YtI2+Hed4nljVbly2zuetxH4fClR+PzPll+XGW+/S312PQ3bKtGSq0dJANdCbWh5TSepneI9a9izzUwi2QXVts16FVbs24jrJEd5rKpJxV0dnBUYV6vwpXzhNbPq+3XpqKcM4lc1Ni5dACqWhLa/tFVWhw5nZyJ8o93bc1bh587u/fmR+IcNHh38JXbSy9nf9PbvuOaJU5o5KkLic/KVE7YyCBLdfn69q3lfl8Rwq1/CalZGgUAvqdGrggiCfiEBhtGzRsYJE/M0BS6AXbSjoLdwbbfljt0+1AVWOA2E5WKQbJLIwJylveyaZfLqZmTE1mqcVbGh1S42vLm5pX5sNbY0strbW0KuM8dXSsOcjC0y+W4vm8+/wCGUAkEgeU9CZG20xOooPOhfhuClxMX8N+Jap4x1v236amRrkya0psixlbe9cRGxZiHRLau6ANiC+TQeoAkiZ9Lh6k/hOcsu6Svm2G3h4viy9d7HFxEYwm4wd0t9L/4Gl4TdtXFW1qbgLAsAxa4nljysjsxxOXwMpHqZo+IjNeOCflZP5pJX80zJJp2uI3fFLybF6xaN24zJZXIFCyty2Fwt0GQyBjzKQIykVw15vh6vLF62aemqvnpb/R7HDcBCvR+NdpRvz406cvW/wBN8F4drHN0tsqSzWlsqfMtvmhswoPVUW29wKe3l2EV6SSqqNaeyfNbe1rP1bSv66nlO12loaaeHbNu2wt27XMxMXbiBzMdXJ3IneJA9IrkqcTWn/dbotl6F6agpLmV10PL8J4wTcN2xbtWUswdSqt5boL4NdtKIXFQC/NiTGJ9arw3Ey4l/CnnGHq77W7PTzZ6XH/h8eEgppt8zxi1l0l/2zoekVBA8re05CWgzM7kt0wjtMRt1q71/wCvv6njK3qbtYGwvr9dbsobl1wiiNz6nYADqSTsANyelXp051JcsFdguttIB33E7iD9wdx9Kpa2Ad0BFAFAeZ4vxB7Ch7bAtz2XkRJvZHosAkMB5genWdtxlVk4pNfLqd/A0IVnKE8K1+b9Nt32enXp0H/DGsa9Y5r3AzOxJVRAtduXuA0rG5beZ6CKUpOUbv8A0U4+lGjV+HFWSWv6v+3Sz2tsFrw5YXAhSHS4bnMyOZY+9k/VgRsQdoA9BUqlFCXH1pXTeGrWtiy0strdTS1GmR4yAMdD3H0I3FaqTWhxNJ6mRxPha6lbmnMJbUAAAbyRIZT8MdiIMzvW9Oq6TU9W/wBuj8ymb+F2sZ/htgGs29QiC8lsixdQYrdt9CABsGEAlOnRh3C34jh6X/LRWFhr9P8Ah7P0ffePFVZxcZy/M7vu+vmbzu73HVXCBAOwJJInefh7bbkzuIrnSSjdmN3ewtnzOS4S3zSHxdhOIEBim8nKBAkbfSjhFNt7fyWjWmockXZPXpgY4agU3VxQNlkxQQGLD3iJMHbfc9j3qHGKzHcs6k54m72x6D9VICgCgCgPPcZ1j2Leouo6KUuqcWG1z8K2OWI3BadiJMxsazqycY3R18DSjWqqnJN33W3fyW/Yu8M8SfUrcuOQvnKizHmtY7EXCd8j1joBET1MUpuV2/l0L8fw8OHlGEc4vzbSv07LTr16Hd3w3ZYsxz5rOLnNnzqR7oRo8qgbY9IJmZNS6UXnfqRH8QrRSircqVuXZ31uur1vr00FuI2ltatWf9lqALZO4xupPLII3UuhZZkbqg716FO9Si0tYZ84vX5Oz9W9jz2k3k0DbIblWoTy5sxBYmTHrJO25J9Ptz3uuaXkNHZeYtwvhFnC2MAG07sFZSRvuGMzLZTLBiZPWYmspUoxtZHV/W1583NK/Nh9MaY2ttbTQe1F1zcFtCF8uRYie8AASPufp61okrXZytu9kJ32FwIHS29xbxVCR5QyqTmB8lnb12nvR04t3empaFecE1F2vh90MaC2Eu3AVQOwV2ZARl1UEgkwREdekVXkivFHcs605JQk7207I64jxixYgXbqqT0Xqx/hQSzfYVpS4erU/JG/fb56FbpCLcU1F7bTadlB/wDd1IKKJ9LU81j8iE+tbKhSp/8ALO/aOX8/yrzz5EXb0LdHwIB1u37j37qmVZtlQn8u0PKuxiTLR1Y1WfE3jyU0ox7avzev7LsEupr1zFjP14PMWGwPKuw2xx9zeDsY671D0LQtzK6v26mH4c4/d1N4IxtoEQkwD/xG5XO1IEW9p2kyR23OFKq5Oz/2etxvA0+Hpc8bu7/+m9pW/u+WO+m3ruC2r1zO8vMhCgRt1GU5EL+8QYn06RvWsqak7s4KXF1aUeWm7Zvdau2mei1sJcR4Wbdqy1sNdOnJ8rGWe2wKukn3vKQwB6lFB9a6uFlGKdOTsmtejWU/4vsmzCvN1JubSz00GLFy3gj6cg80hVdizQILRBMiMSMdt6iUZKTjPb37Zi1bQx7vhpmvalRctRfCPcyslj3XykXFKEFchuRMmJrSc6M6a+JC9sa2xqtu/mdFHia9KS5ZaZXTOuO9s9RPWKdNrdPZtPzNRdS4Tcu+YBmwAe4FjpatOqoCJg79TXZTXxOHlOStCNlZdFfCvfdpt5t8kc8n4vM1tRoHxvJqNTeuLyy7AC2oKmQVxwPpsZ3+0njc6c0kqazjN/uXhUlTlzJ5WSq94eDG17QzOpBthVIXEMu65IqllIEECPpRVYRfNTglKOjt92yfjVbOLldS1XceTi73TGjtK9sbc64xS2f8uFLXY9QAvo1S6EYZrSs+iV365SX79it+gHhuquftNYbYnZdPaRdvRmu8wn6jGnxqEfy07/8Aubf/AI8v8iz6l2k4DbW4LrtcvXF917zZY9RKKAEQkEiVAMbVSfFTlFwilFPZK1/N6v1ZPLuatc5JNARQBQCWgtKSzEAlblyDG4k7we01FkSpNK18MU4/rDpbfORbeIcNeHRmBGMoehfpAPWI22rOpLkXMvU7OEoriZ/Ck3e1o7pPXPbXO2pZ4e4i+ptm8QoRz+GAZYKNvxDMBpB2HTod6tTk5LmK8Zw8eHqfCV21r0v27d99Vgz7viRxfOl5Q9oLSgy8htkk8wtEiACCsTPTbes3WalyWz/B0R4CLo/1HN4LZxnm6W79dLd8G5f0aXDLqCYj7eh9R8jXTGbjoeVKKepTxHQW76G022MEFTDIR7rKR7pHb/6mrUq0qcuaP+13LOODCPFVUFNWnMu21BV7Y/bWpAa4gB3xmXtiY6wQRW1aKjT+NR/LutXF9/4e/mmXo0HVqKm2k++Pd+5qaTX2NUxS0C6WwpF1NkBI91HBnIL1jYAx8q5IVrvwmtfg50Yp1MN/2743tsunXyKtRxmxpXa3cDptmrGW5xOxCGSXcGBid+kbVWpWSfi9+Reh+H1KsFKlZ5z/ANe8u3fQX8QG7cXTtYS6mpPmSfdQGMxfIlSI2x3JMR0kZ1OZpcuv7eZ08F8KnKoqzTp79X05dHfvpbXWw14TUiwcxdF3M83m9S+2RU9Cp2xx2iPQ1al+XOvcx/EGnW8LXLZW5em1979b5ubVanCFAZ9jTq9y6WVWKXgyyJxPJQSPQwTv86hpMtGco35Xa+H3RzxZjZS5etW7ZfY3JIUsq9fN0kLMTtVZvlTkjfh0qs40pydtFvZvt062yU+HuNHVhrqKBYnG2SfOxE5Fl+ETsB12J7iq0qnOrrQ043g/6VqnJ+PV9F0s9++wjx/jKgvpb2nNw3RFlAZF4EAEFo/DKncz0EESdqlcTKlNOP5tjSh+HqvT+KppRX57/wBv3vtbfDtqQyX7AUX7b6m0vu3LRPOtiNw4ENeAiMk8x2lCd69JfDrZi1CW6f5W+z28nhddjzJLPVfU0uG8a0jjCzesyNsMgGX+JDDKfqJrGpw1aOZRfnbD8np8gmtinj3GNJaWb1xMgCVRHAuN6hAGDH6ClOhXkm4Qb9Mfb5loxjOSi2l3Zl2fEdrUxY0WnuXYGebZWUTfYl2GYJM9FJO9XVOEZXqVF5R8b+nh9HJF58NUjDmlFpX3x8k8+trFeqtG3cI12pe0lxSfwiURsRujagnmlgJIC8sEEwCZqJ8bRpWUIf8Ayln5L8vz5vMvQ4GpWi5Qy72stez8tr7bnWr01pdLbfR2Llm87zZwTFmbeDe9UKyWzMx/iiuPiOJq1oqUm29v9aJHbwlGNLiJQqOLil4t8Y0evMnhW37Gn4UNyL3P5ntGf4szgP3eT8OGPSN+uW9Z0b2fNr70KfiHw7x+Dbktjr35t+a/p0wb1bHnhQCGssq91FcBla3dBUiQQSgII7ihMZOLUouzQxd0ynEhUyQHlkj3ZEbdwI22qLFlUkrpt2evcwuD+I31F7ki2oe1PtByBCkSoFqN3lhMmIGx3rGFZyly201PQ4n8PjQpfFcm1L8mMvrzdLL56rA9xzjQ0mL3VPIMh7g3KH4ZSJIPSR0Mbd6vUnyZehhwnBvirwpvx7Lqt89V06CWm4SNQhukXtMbpyKI4M7+VmVlZUciCSu/TcxXXS4ufKuaKdtL6peat8so5+JoQhNwjLmtvtfe3buM2OAYT/xOqOXWXSSf4ggY7fOrS4m/9kfr97GKh0ONV4bt4AWYS4rcwO0uWJGJ5pJzcEbTlIhSCMRVocZLmfPlNWssWXbZfLr1DhdGRpfE2E2zpGN03Daa2l0O5I7kXMWK475HygHrWblQm7fEt2cWv/G/zOv/APn1YrmsuW1+a+Leb32trc64lp3hX1Kva0qsAbaubjQR1utMW7Y6MEyJB3YLkDrLiadCN4eKXW1ku6Wr83a3S9msaHCuvPljrbC69l36LfQ2RxKxetX1UObNtSpe2DB2OQtFNyVAjy99h0Mee6ind69zp/pqtGcL2Unont05r4V++xkeGzqOentnO9w+zz0x3nn47c3GOu3pvNZUnO/j9P8APc7uO/p/hP8Ap+XXxdb/APW/9l76Z64sewFdB4pNSAoCKAKAU4d0f/Mf+9Ad6rRW7jIzqGNtsknsYImOhMH7VDinqaU6s6akou3MrPyMrQ8T0iS1s4tfvYlAGyNwbNNvqsASTAEbn1rOM4LTd/U66vD8VPE8qEb3urcu2d+iz2L7nANPuCPO9zm55HPIbyrzlsNoGwXbpU/Dj/JRcZX2eEuW1sW8tO/nnU1FYSQCNuvy77/atDks0eV8S8JvX7xNheXFuLj5Y88EzyfLuo2PnO6zt1Nc1WEpS8OP57f5PX4HiqNGnat4rvCtfkf6s/8Ajo7Z2HOJcHTUaS2nm0hXBkK4hrJG0KQYUwSm3UEjea7KFZ0cpYeGno10f8PZ5R583/6zbfO856vrlZ62a8xPwens919M55ThQRZHuPGxvWCSSFbbK31VvqC16nCRpr4lHNN//l9H/D0eqzdKeI4yfEJfFXjX93Vd/Lr0x0NPifh5NRcL3XcwALQBx5R65pHxyAcj0iOkzySpKTu/9GtDjp0IctNJdd+ZdH27evQ1NNbZUUM2bAAFoiTG5gbCa0SOObTk2lZdOhbUlQoAoBTRe/f/AMwf/FboDrX6FLyhLq5KGDYyYJUyMgPeE9jtVZRUlZmtKtOlLmg7PQzLet0lpr95WxbMW7o8wJcbL+HEliCIIHmEdRWfNBNyOmVHiaihTaurXWmm+ei3u8O+hbq/D9i4brXAS13Hzk+ZcfdFs/BB8wjvNWdOLvfcrS46vTUVB4jfFsO+t+t9M7Gqm20yQB16/U1ocjzk8v4w4M2pe2LNtRdCtN9gCoXpgQQcyTB6eWJ+RznKqv8AjbT6pnpcBVoU4yfEeKN14N2+va310G+C8MW3owti0NI+JXdQxUjYsT8fchid9jV3UqTj4pP1d/3Oes4LieZ2mr3xi66dultizhHAF0tybVxsHH4iN5s3/MDTsxEz2O3SKzhSUHh/7NOJ46XEwtUirrRrFo/pt0W267lnGOBLqmHOdjaUbWh5fMZGZYGSQDsOx337J0lPXQpw3Gy4ZP4aXM/7tcdLd9+qwPcPsOltVuXDcYbZkQTvtIHeIk9+u1XimlZu5z1pxnNyjHlT26DNWMwoAoBO7+3tfwXP726AZu28gQZgggwSDvtsRuKEp2d0Y66bSWrtq2Att7Nsvb6r5Nw3m6OO7Ak7wT61laCklpY7XU4qrTlNttSaT3ztjbon5pFvs9jV8q+fxEUMUDTgZ2zwI3MTDHsTHWptGdpFOevw3NR0bte2vldfVdddBvhuiSxbFtCcATiCZgHfFZ7DsOwq0IqKsjKvWnWm5z13x9X3e4n4o05uacoto3HLDCDjg07XM+q49ZG/bvVaqvGyRtwFRU6yk5WWb73W6tvfSwt4W0Vy014agM14kFtR2urvjiPgx3GEbdd5qtKLjfm169TX8QrU6ig6OIfo/S979b639NjkeHYu+088+0Z73I8vLne1hMBY7zOW89qj4Wea+feCf6+9P4HJ4Lab836r9fpbBqcX0Bv2+XzGRSfPj1Zd5UH4Z7kbxPrNaTjzKxycNWVGfPy3a0vs9n3t0OOD8KGmDojHlEzbtn/2+uQVpkqTuAem/wBkIcmFoW4niXxDUprxbv8AV0v377mjFXOYKAKAmgIoAoBTh3R/8x/70A3QHnNL4cdL41XNU6hmi75fI1vbyKOqlQBDTJMztsMFSalz3yenU4+EqP8AT8vgWmcqXVve/TbYY8U6N7yW0tJ+JmCt6Y5Mb5+p22xGxmDtVqsW1Za9ehnwFWFKUpVH4bZj+rt/N9tVknwro2tWmS4kXA5zuTPOJg8yeu42g9IgbClFNKz1/cjj6satRSg/DbC/Sv0+nXfV5ZtVqcIjxtA1i4ptc6VjlbDKdup2HrPaKpNeF4ub8LJxrRfNy2evQ8zwzww5Zk1gN18Fa1qlbzWsYARCfMrKTIce+Jy9DPCVKvDzb1uvRro17+Z3fiHEUeIpp0vCk34bbv8Au9dLbbYNjhvFHS4NNq45pnlXQIS+AJ27LcA3KfIkSOnbVoxlF1aOm63j910fo8nkJ7M3K5CwUAUAUApovfv/AOYP/it0A3QHmdV4cuPqPas7fPVgLYx8gQSMWMZFiGJy7HYbTODpNy59z1afHwjQ/puV8jWc55uq2srLG++bWf8AFGnNzTlFttccsuEHHBp2fPqgXrI37QZq1VXjhHNwM1CspSlZZvi91urb30FvC+iuWmvDUAveJBbUdri74hf3Mdxh267zUUotX5tevU14+tTqKLo4htHeL3v1v19Nj0FbHnFGuANt8kLriZQCchG6wdjPSKrLRl6V+dWdndZ6dzy3h3hd61ftnUI7Lg3I8+fs/WUf94lYHM36Fem5wpwkpeL07HscbxNGpSaotJ3XNi3P3XRXzy46+XsK6TxAoAoAoAoBO7+3t/wXP726AcoDB8ReHzrGVbjhbKAkBVBYuQQCSQRiAfd+LvtscatL4mHoejwXHf0icoK8njOnL6bvrttk0bKMLEXgrsEIYINm2iAp9R2+cVfPLk5JOPxb020r4vqvXt1PNeH+F3rd+01+2xtw3ITPL2aZOLfvEp5c98fd6bnGlCSkub07Hq8ZxNGpSlGm1zY5na3xO66WebYvrqeyrpPECgPEa3hV1r1y4LL+ym6Dc02Qm6RM3QvTGYJSRnEn58soScm0sX069/ep71LiaUaUYOS+Jy4nb8q/Tfr/ANreHTy9uK6jwAoSFAFAFATQEUBXeQkQrFT6gA/32oDO0GmuQ/4zD8R/hT1/hoBr2W5+c/8ApT9NAHstz85/9KfpoA9lufnP/pT9NAQdNc/Pb/Sn6aAPZrn5zf6U/TQE+y3Pzn/0p+mgD2W5+c/+lP00ApxLgvtFs27txmU7+6oII3DKwEqwO4Ybg1pSqzpS54PPvXsQ1cpThWpFsodWzkMMHKqrBRHvwIdpnpiDtI61NacJyvCPL1W1+3btkLBtWlIUAnIgbmIn5wOlZEnVAc3ASDBg9jEx9qAy9JYu53ouj9oJ8g/LT5+lANez3vzh/TH6qAPZ735w/pj9VAHs9784f0x+qgDkXvzh/TH6qAPZ735w/pj9VAHs9784f0x+qgD2e9+cP6Y/VQB7Pe/OH9MfqoCrU6W+UYC8JI28uP8A+wMigG9Fbdbai44dwN2AiftQF1AFAZWos3een4o925Hk6CU2670AzyL35w/pj9VAHIvfnD+mP1UAci9+cP6Y/VQByL35w/pj9VAHIvfmj+mP1UAci9+cP6Y/VQByL35w/pj9VAHIvfnD+mP1UAci9+cP6Y/VQHPC9PdTPm3A4LSoj3R/F1P07dKAeoAoCaAigCgICx0oCaAKAKAV4po+dZe1OOa4zExPcfMdj2MGgF+D6R7P4bEtbRECtCiSMsiYMyRiST1MxQGlQBQBQBQBQBQBQEBQJgDfc/Ptv9hQE0AUAUBXqbeSMsKZUiGEjcRuO4oDK4Jw+7p+XaLm5bCuWuNGRYupUuS0lsSwJAjYdNhQGzQBQBQBQBQBQBQEFRMwJHf6/wDigJoAoAoAoDCs8Lu2b1y6jZi9dQlIEIoJDYy2wIOZ7lsj3AAG7QBQBQBQBQBQBQE0BkWeMBr+IKm0ypg6jqzJcukFpiOWqsNu/XcVMouLs9QX/wDqIa5bVDKlXckA9EKrAHWSXB+g+dQCs8UBAZQ2Iui22Q6k3DZOJ9Vfr8h8xQDeo1ioYIfpOysf9wKA51XEEtqrNPn2URufKXOx6QqkmfSgM3VccxGQ6NcW2kqTH4fOdmA32SdvVfnsA9wjiAvWrbGA5tqzr+6SASPsdvlQE6filt7jIrqSIiCDMgnp8ooBDT8eyvspAFpeYMiCN7bpbnLpu7OIH7tAaL69RcFuHmJmNgPUnsJ2/wDBgC32tMBcyXBgCGnYg9IPzoBI8aT2Zr6+fG3mUUyZIkKPmTtQFfCuMB5FwqHDsoABGWIMwp395HAHU4N6GgGLXF7ZBJJUBissIEqxVoPyKmT0G1AXaS+Wa4p+BoB9QVDD+Ux9qA61WqW3jkd2bFQOrGCYA+gJ+QBPagMq7x2bbXbYyT8JE8rSWvYkErGUBXUxE+9QDXBOKC9bBYqGJeB0lVdlVsTuMlAaO00B1e41ZW6LZu2gYYmXUQVKiCJ6nL/agFOLcbNq8tpRJ/CLeVj+1u8pQCNgdnMn90dZoDQv8StqgeclYhQV8wksEG4/xECgLdPqlfYHeFYqdmUN0yU7r0PX0NAKjjVnm8rm2pj99ZmccYnrNAJ8R47y9QLQAgMisSDBL5MRl7q4W1LmesjpQD9/iltVDSWBOIwBbecY275bR8j6GgL7OqRyQrAkCSvcTtuOo3BH1BoC6gOL1wKpZtgoJJ+QEmgMjT8WN50UKyecZSd/2XNx26HzLPXuJPWgEeCeIWfK5eyVGtpcAIHlyDXGHlJgLaNuZ33mN6A2eLcQ5KqQGJL212RmENcVDuO8Ex9qAW47xM27dsqHhmORgBlVEa40Bo3OGP8AzT2oDvRcQZdODejnW7aG9PlAYoGbf069KAv0XEcwmSFGuAkKd+gBMkbA79PrQEaziOFxFxc5MQSEY/AW2IEHcf3oDP8AEPErqMqWg0lZkR7zutu2CD8Mli0b+X60A3e44gQsoJIZUKnymXwxAB6k8xdvnvFAVaIs+qLGFAtAlRdy9/GJWIgcs4kHu5+KgNmgJoAoAoBDUcItOGBQDKZI2MlBbJ/0AD7D0oDi3we2oUDoBcB/xC6cnG0RLAHbpECgLRw1AFVRChw5G5kg5Dcnbz+b6/U0Bfd0yMZZEY9JKg/3oBXinClvoEJxQAiAOxXE4n4fKSPoTtQHT8MRi2QDKzBsT2OPLJ+hTYjp19aA603D1Ry4Jk5bHtk2bR9WoBhbQDFu7RP26UArf4WjLcUDHme8y9feLd5A3JMepJ6mgLF0CBzcA856tJ/tMdz/ADPqaA70Om5VtLYJIRQoJiSAIExtQANKvLFuPIFxj5DYb9fvQCt3hCMyGSERSBbAXE5BlJJjKYY7gjqfUyBF7g6FAiFkXLIgQctyYOYbbIzt3+pkBvT6fEuZku2R/kFA+ygf70Apxrhh1ChcsYyhgDkpZCmSEMIIVmG89flQHN7Q20yLELbOBicYZIVSrAyNgoj5D1oA03CUW4HQwgIZVA2B5YtCDPu4AbR13mgLtTfRbqZZZRgDBjzkEAn1m39u/UUBY+htm4LpWXAABk9so26SM23+ZoBG5w62iLz32VmYHIoJL83cBoJBEgnpB+dAOWNHjda5OzIiBY6YFiN5398/7UBzc1CLfUHLNxgNtjAZ4n1hSftQHV7h6MzOAMyCJO4krjOMwTG30kdzQCun4GgVeYWdlLNkCyglspbENEnNt/n9IAY0mhKXblwsDkIUBYxEkxM77knoJJ3naAHaA4vJkpWSJBEjqJ7igELWis21MELy3NxmkCGx3y2gDAxEbCOlAcWLVjUKQqwEJVljH30VyCPRkZSR13HQ0AxxW8FtlsA8ENBMbqcl9STkAAACZIoBjFXCllHZgDBg/wD39KArOhQs5ZQ2cEhtx5dhAPSgITTISjr8GQULsN9jt9qA40mst3zKb4wyn1DAgMvqCJg/9qAs1jBRnirMvQkgQDsTkegA3MUApw3Q2zaVmttLDmY3TkylgCRv0M/70AcKJe5cuFShhbWMgjyS0qQOxuFT2lTHSgNQUBNAFAFARQGQnEcbmrZyeXYCeUD0t8xmHck5Y/8ALQFtziZ5LXEtklXKY+Y7q2Dfs0c7EH4e3agKNfxprVqzcKAB2AeSwwEHfEoHbeB7u2UnYUBjp4wcNgEViqPcfJ4bFReMiExO9tVjr5p+EkgW3PFly3mbthIQspwuEksul9rEAoNsPLPrvEUBze8VsrkFUJXNZW5NsmdMAxbCQq+0eY9sW2O0AdWOJ37umRg6ZPrXtFlYEYLfuLCNhv5VAmJ6996A70/i03SiW0tl2SySDc91rpvAq0KSMeT6bz2oCm74suNp7ly2tlGWylyLlwzLWxcOK4+ZAJGW0w3SKAs1nilrRu+VG5ebkG5GQtpaJSzCedibmwPeN/NsBxqvEl1rV4hFTAX3tlXyLey6gWmVgVAGewgTEn5UB66gCgCgKNYrlfw2VT/iUt27AMu/3oDA1nDdS9qwAwyRDiVXHFzb5alwzNkFDOTG/SN6Assai4Bcs2wzi2irbxGB2a4kMzHaAiyRuZLDYiALbGnYXNPzWuM0OZZx1AEnFRG+/fYbdCRQDPE7N83LJtvbCi4TvbZo/CuCWIuCRJjoOooBPxHwu7fKKrEKbVy2xEAA3CiloMna3zIjfeJ3mgC/rb1xdQlpXDq2KYwuM2pVmLEBvP8Au/IbiZA7VSupsglySGHmuCVBDtJUCDuAsdTsd8CaA3aAmgCgIoCGEigMe/wTNNQhdiL0jdpEG2qHIR8j9qAqtcNuWnTlz5rhuXCDCnIOIImTiMANiSAvTc0BTe4Nhaul7dq47MpgW8u6iMWB2Cgf7nvQDd7hTG810hCApCBR5hsd1LHHL3QCdhHz2Av4TbdrEXOYjFmMFgWUZEgZqzAwNpk/boAJ03DStl7ZdpYOJmYyLQR896AQs8JuWAvJA81xC4UxCIFQKs/CFBJHUkn1igK9Vwdlt6m462rjsjFALeW4RIWGnKXTIzJJYfuyQGdTwnK4rgWRbtr5FwJiOWVMT8JQwoj3p6jcC7w4oFo4oEBdiALfLJHQFlxG8fL09KA1aAKAKAmgIoBe5okLO0EM6qrEHqFJIHp8R+sxQHel0y20CIIUdPuZJPzJM0B29sGJAMGRImD6j0oBJ+DWTd5pTzSD7zYyFKglJxJxJExQDvLHoPXp8o/ttQHIsKBAVYgiIEQeoj50B0tsAQAIHQRQELZUdFUbz0HX1/3oCOQv7q9Meg6en0+VAHIXbyrsZGw2PSR6bUBxqNIjjFlBEgx03DB+3+IAkd+9AX0AUAUBTqtSttZdlUfMxQGPxDxGi2rboQclLuV8/LVLZuMSB17L/wAwPaKAf0nEg1rIiXUDmKvwtG6ydtj89qAnTa23dwbGGYEpmsNEAkr3AgigObfGLZLAh1xMEsu0wGgRJJxIMfXuDAFlnVTdKyCrWxcQj0mDv3HukH5mgHKA45C5ZYrlEZQJ/n1oCygCgCgIoCGO3SflQGHqOLXhb1JWy4a2DgWNvEHlKwyxck+Y9gdqAr4LrnQst3Mq7sbblgVCooXdjBJd0dxAiD2EUBVqtcdRau7WSitiGyZuoxLQEP7zAEyNso9AGr/Ejm1leSQts5klmjYiCoEsdiSJmB13oC/g5wsNiC5Fy55VgEE3CSPMVBgk77fKgJ0fEXNl3a04KhyJw82JbYYsd9ooDK4LxZ0bG+SzPiAQ0qSMFuuCYCrzLyoF/wAJAnuBfe4vzVvfsTatblpZpACXJUBT0Vve3gjoYNAWWNcbLWdKptOy21DmSIw5YPlAMEhwVU/zigNHS6/mK5Fu5KHHEwCTiG2Mx8UGSIII7UBxwvWvcyytXFhmALFI2aAPK5M/agGV1lshSHQh2KruPMwDEhfUgK23yPpQFlq6rTiQYJUwZggwR9QdqAsoCKAKAKAmgCgCgCgCgCgCgA0BFAFAFAFAQwkRQCz8PtsEDLIQQsk9Ntj6jYSDsYFALngqMbmZZlfqs4j3mbfGJ98jfqAJnckC48OGSEEgIGEbmchBliZoCm5wZRbZLZa3l1aSx+fvExPc9aAY02jCtlM+RUXYCAvyG25PbbYelANUAUAUBNAFARQBQEBRvsN+vz7b/YUBU+lQsHKgsOh+kx/KTHpJoA1WmW4hQyAYmPkZ/wClAWMgIPae460BVotKLSBFLECepk7metAXKoHQRQFV/SI5UsoJXp8twf5SoMeoB7CgJ1emW5bdG911KmNjBEHf70BYF/8ANAU6PRpaXG2MQTMSTv8AegLlUDpQE0ACgJoCKAKA5uEgEjqAYqG7IlanhLXje+/s5RLL8y1pbjhQxM3bepu3lSG94JYGKnffeZEWlZPtdr0tciKbT62/mxdpfGF12tsDp2tsdOotqrZvz7jJmjZkQqjMjE7K247Qu/vwphvOPeWhLTeNNWbOjuMtj8dDdYcswFDaZQMl1DYD8ck3G3AAm2N6LVe9yWrKT6fZ/YeXxLqipINgFvaWQtZeANOwAH7bzyJlhjv2qsnyxv2v+33Jiru3e37/AGDWeINZaXJn0rD2Q6mBYddxiAs887S0zHb5yNeXxOPdL5t/Yz5vCn2b+VvuUv43vIzK6WZm9B8wARdXa01u4++yrk5ufwT5QapZ4Xl9bffHctizfn9L/b5HqvD2vN60WZ1dldkYrbNsSpiMS79PXIz1+VNrg0zQEUAUAUAUAUAUAUAUAUAUAUAUAUAUAUAUAUAUAUAUB4Z/FOoJflGy9xfaC2nCnO2LD+TM57cxVjcCTcUjYbxtd9E/qrrz19UM3t6fR2f7fMts+K3e9Zh7S2r63rlqcQWVHVLcZOC2Ql/KCYZdhFS8J9bff/AWWun+v8iXAfFmrvtZRlEuSXCogYLydNcyYG9jjN5jKFjjjtkGFJYlbz+jX3/ZhZjfy+t/t+51pPEurfT3LvMtApw2xrY5e2VxLrMp8/uza+u5qJOyk1sTFczS6jGp8T6i1dZSbbJaOVw4EHAWLdxiPNsVNzLvIWOpmksNrpf+PvkRV0u9vrf7HXBfFr3NRYtXWRWuYgW1USZ0wv5tNwMFZsgrKjKMCpORrRxs36/R2/z6lE8J+R7WqFgoAoAoCaAKAKAKAyeL61dPyotqWu3So7bi1cusxMdcLbVDdvr+xKV/fcyND4t0rLauFVQm3LyjhkMWCEANsFgfaEg7dR13i0rRdvetiFdq/vf7F/h/xBptRce2lsKCfwzy2AuK1izeJMoApi4PITJCg/SA/f1+xxpPFdhwoZArZurKVcQo5/mQ8uLk+ztIG3z6TDax72uTZ5972/knUeL9K1h7liLxFm7cVcWAZbJYOuRWB5kI326eoqW7Zfv3khK+EejS2pAIUbg9h0bc/wA+9GgnfJ1athRCgKB0AED+VAd0AUAUAUAUAUAUAUAUAUAUAUAUAUAUAUAUAUAUAUAnxfXDT6e9fYStq29wj1CKWP8Aaod9iVlmMvi1Az23XG6t1bYXz4sC9i2zK+EGGvqIHymNyLOyz71sQrv32uVp460zXraoWa2yvN0JchWVtOFEYe6RqFJfoNp67Qshq3oamu8RaeyzrccqybsMW2GIbLp7sEDLpO3Wov7+X3Qt7+f2Yrb8Wad8DaYur4HLFwAro1xSDhBOKzj19Y7z7+lybe/WwWPGOjcWyt0kXGxVgjkTzBZ8zYwv4jBZJEzT3+/2ZHv38yV8XaVjaRbnnvibKsjrnPukSvut2bod/SmdFr/v7DG/v3c0eDa8ajT2b4EC7bS4B6ZqGj7TUu18DO47UAKAKAKAKAKAKAT4jw5L3LzmbdzmLHriyEGexR2U/WosTf363EOIeFdPdtlAgtmV8yAT5DagbgiCLNtT8lHTrUvLuE7K3v3kZ4ZwS1YCYgs6/wDuOZdjgtvJm7koiifQChHv38yv/wDGtL5vwLZynKRMyHBmex5tzbp52Pc0JuVa3wtprlpreGIZbi5A7jmhldgTPmIdhl18zepp7+t/qRd7G0ojYUBNAFAFAFAFAFAFAFAFAFAFAFAFAFAFAFAFAFAFAFAFAL8Q0a3rVy1cEpcRkYfJgVP+xqGrqxKdncV/9CsGCyKzDfMjcmbbFj2ktaRvqoqXn36kRx77WEeDeEbGnt4HO7AxBuEHFYtyqgABQTaViANyJoDQ1nBdPdc3LlpGcoEzI82KuLijLqIcBh6EA0BC8C04TDkpjt5Y22UoNv4CR9DUWVre9LfsTd+/mRb4DpwABaXYg7ydw63AZJ3OaK31Aqffv5kEWeA2EC8q2LZUYqV2xHYAdCF7KRAjYCosBrhuiWxZt2UnC0i21n0UBRP2FWbuyEM1BIUAUAUAUAUAUAUAUAUAUAUAUAUAUAUAUAUAUAUAUAUAUAUAUAUAUAUAUAUAUAUAUAUAUAUAUAUAUAUAUAUAUAUAUAU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787693"/>
            <a:ext cx="11653523" cy="5392245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796925" indent="-236538">
              <a:defRPr/>
            </a:lvl2pPr>
            <a:lvl3pPr marL="1031875" indent="-223838">
              <a:defRPr/>
            </a:lvl3pPr>
            <a:lvl4pPr marL="1254125" indent="-223838">
              <a:defRPr/>
            </a:lvl4pPr>
            <a:lvl5pPr marL="1489075" indent="-223838">
              <a:defRPr/>
            </a:lvl5pPr>
          </a:lstStyle>
          <a:p>
            <a:pPr lvl="0"/>
            <a:r>
              <a:rPr lang="en-US" sz="2400" dirty="0" smtClean="0">
                <a:solidFill>
                  <a:srgbClr val="505050"/>
                </a:solidFill>
                <a:latin typeface="+mn-lt"/>
              </a:rPr>
              <a:t>Two common types of regularization in linear regression</a:t>
            </a:r>
          </a:p>
          <a:p>
            <a:pPr lvl="0"/>
            <a:endParaRPr lang="en-US" sz="2400" dirty="0">
              <a:solidFill>
                <a:srgbClr val="505050"/>
              </a:solidFill>
              <a:latin typeface="+mn-lt"/>
            </a:endParaRPr>
          </a:p>
          <a:p>
            <a:pPr lvl="0"/>
            <a:r>
              <a:rPr lang="en-US" sz="2400" dirty="0" smtClean="0">
                <a:solidFill>
                  <a:srgbClr val="505050"/>
                </a:solidFill>
                <a:latin typeface="+mn-lt"/>
              </a:rPr>
              <a:t>L2 regularization (</a:t>
            </a:r>
            <a:r>
              <a:rPr lang="en-US" sz="2400" dirty="0" err="1" smtClean="0">
                <a:solidFill>
                  <a:srgbClr val="505050"/>
                </a:solidFill>
                <a:latin typeface="+mn-lt"/>
              </a:rPr>
              <a:t>a.k.a</a:t>
            </a:r>
            <a:r>
              <a:rPr lang="en-US" sz="2400" dirty="0" smtClean="0">
                <a:solidFill>
                  <a:srgbClr val="505050"/>
                </a:solidFill>
                <a:latin typeface="+mn-lt"/>
              </a:rPr>
              <a:t> ridge regression)</a:t>
            </a:r>
          </a:p>
          <a:p>
            <a:pPr lvl="0"/>
            <a:endParaRPr lang="en-US" sz="2400" dirty="0">
              <a:solidFill>
                <a:srgbClr val="505050"/>
              </a:solidFill>
              <a:latin typeface="+mn-lt"/>
            </a:endParaRPr>
          </a:p>
          <a:p>
            <a:pPr lvl="0"/>
            <a:endParaRPr lang="en-US" sz="2400" dirty="0" smtClean="0">
              <a:solidFill>
                <a:srgbClr val="505050"/>
              </a:solidFill>
              <a:latin typeface="+mn-lt"/>
            </a:endParaRPr>
          </a:p>
          <a:p>
            <a:pPr lvl="0"/>
            <a:endParaRPr lang="en-US" sz="2400" dirty="0">
              <a:solidFill>
                <a:srgbClr val="505050"/>
              </a:solidFill>
              <a:latin typeface="+mn-lt"/>
            </a:endParaRPr>
          </a:p>
          <a:p>
            <a:pPr lvl="0"/>
            <a:endParaRPr lang="en-US" sz="2400" dirty="0" smtClean="0">
              <a:solidFill>
                <a:srgbClr val="505050"/>
              </a:solidFill>
              <a:latin typeface="+mn-lt"/>
            </a:endParaRPr>
          </a:p>
          <a:p>
            <a:pPr lvl="0"/>
            <a:r>
              <a:rPr lang="en-US" sz="2400" dirty="0" smtClean="0">
                <a:solidFill>
                  <a:srgbClr val="505050"/>
                </a:solidFill>
                <a:latin typeface="+mn-lt"/>
              </a:rPr>
              <a:t>L1 regularization (</a:t>
            </a:r>
            <a:r>
              <a:rPr lang="en-US" sz="2400" dirty="0" err="1" smtClean="0">
                <a:solidFill>
                  <a:srgbClr val="505050"/>
                </a:solidFill>
                <a:latin typeface="+mn-lt"/>
              </a:rPr>
              <a:t>a.k.a</a:t>
            </a:r>
            <a:r>
              <a:rPr lang="en-US" sz="2400" dirty="0" smtClean="0">
                <a:solidFill>
                  <a:srgbClr val="505050"/>
                </a:solidFill>
                <a:latin typeface="+mn-lt"/>
              </a:rPr>
              <a:t> lasso regression)</a:t>
            </a:r>
          </a:p>
          <a:p>
            <a:pPr lvl="0"/>
            <a:endParaRPr lang="en-US" sz="2400" dirty="0" smtClean="0">
              <a:solidFill>
                <a:srgbClr val="505050"/>
              </a:solidFill>
              <a:latin typeface="+mn-lt"/>
            </a:endParaRPr>
          </a:p>
          <a:p>
            <a:pPr marL="560387" lvl="1" indent="0">
              <a:buNone/>
            </a:pPr>
            <a:endParaRPr lang="en-US" sz="2400" dirty="0" smtClean="0">
              <a:solidFill>
                <a:srgbClr val="505050"/>
              </a:solidFill>
            </a:endParaRPr>
          </a:p>
          <a:p>
            <a:pPr marL="560387" lvl="1" indent="0">
              <a:buNone/>
            </a:pPr>
            <a:endParaRPr lang="en-US" sz="2400" dirty="0" smtClean="0">
              <a:solidFill>
                <a:srgbClr val="505050"/>
              </a:solidFill>
            </a:endParaRPr>
          </a:p>
          <a:p>
            <a:pPr marL="560387" lvl="1" indent="0">
              <a:buNone/>
            </a:pPr>
            <a:endParaRPr lang="en-US" sz="2400" dirty="0" smtClean="0">
              <a:solidFill>
                <a:srgbClr val="505050"/>
              </a:solidFill>
            </a:endParaRPr>
          </a:p>
          <a:p>
            <a:pPr marL="560387" lvl="1" indent="0">
              <a:buNone/>
            </a:pPr>
            <a:endParaRPr lang="en-US" sz="2400" dirty="0" smtClean="0">
              <a:solidFill>
                <a:srgbClr val="50505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60872"/>
              </p:ext>
            </p:extLst>
          </p:nvPr>
        </p:nvGraphicFramePr>
        <p:xfrm>
          <a:off x="2340428" y="3385457"/>
          <a:ext cx="3505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803400" imgH="444500" progId="Equation.3">
                  <p:embed/>
                </p:oleObj>
              </mc:Choice>
              <mc:Fallback>
                <p:oleObj name="Equation" r:id="rId3" imgW="18034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28" y="3385457"/>
                        <a:ext cx="3505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818192"/>
              </p:ext>
            </p:extLst>
          </p:nvPr>
        </p:nvGraphicFramePr>
        <p:xfrm>
          <a:off x="2412773" y="5285241"/>
          <a:ext cx="35798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1841500" imgH="444500" progId="Equation.3">
                  <p:embed/>
                </p:oleObj>
              </mc:Choice>
              <mc:Fallback>
                <p:oleObj name="Equation" r:id="rId5" imgW="1841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773" y="5285241"/>
                        <a:ext cx="357981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339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69241" y="52226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Regularized-Ridge regression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9310" y="1797897"/>
            <a:ext cx="9777548" cy="26745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Regularization by shrink </a:t>
            </a:r>
            <a:r>
              <a:rPr lang="el-GR" sz="2400" i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i="1" baseline="-25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400" i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smaller values, as a result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“less complex” hypothesis function without eliminating features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More protection from 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overfitting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L2: Ridge regression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074" name="Picture 2" descr="https://encrypted-tbn2.gstatic.com/images?q=tbn:ANd9GcRsVhoRsJeRsWJpzpG0B8fZyVYtxp5V2YweiQDJLOU6BA-OqDy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859" y="4561116"/>
            <a:ext cx="5571003" cy="14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135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69241" y="522268"/>
            <a:ext cx="11655840" cy="899665"/>
          </a:xfrm>
          <a:prstGeom prst="rect">
            <a:avLst/>
          </a:prstGeom>
        </p:spPr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Regularized-Ridge regression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968" y="3495305"/>
            <a:ext cx="9777548" cy="267457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Goal 1: find the best fit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Goal 2: keep parameter </a:t>
            </a:r>
            <a:r>
              <a:rPr lang="el-GR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400" i="1" baseline="-25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small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ambria Math" panose="02040503050406030204" pitchFamily="18" charset="0"/>
              </a:rPr>
              <a:t> is regularization parameter to c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ontrols a trade off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074" name="Picture 2" descr="https://encrypted-tbn2.gstatic.com/images?q=tbn:ANd9GcRsVhoRsJeRsWJpzpG0B8fZyVYtxp5V2YweiQDJLOU6BA-OqDy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60" y="1730830"/>
            <a:ext cx="5571003" cy="14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806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 theme">
  <a:themeElements>
    <a:clrScheme name="Custom 1">
      <a:dk1>
        <a:srgbClr val="505050"/>
      </a:dk1>
      <a:lt1>
        <a:srgbClr val="FFFFFF"/>
      </a:lt1>
      <a:dk2>
        <a:srgbClr val="0072C6"/>
      </a:dk2>
      <a:lt2>
        <a:srgbClr val="00BCF2"/>
      </a:lt2>
      <a:accent1>
        <a:srgbClr val="505050"/>
      </a:accent1>
      <a:accent2>
        <a:srgbClr val="F16022"/>
      </a:accent2>
      <a:accent3>
        <a:srgbClr val="2D86C1"/>
      </a:accent3>
      <a:accent4>
        <a:srgbClr val="00BCF2"/>
      </a:accent4>
      <a:accent5>
        <a:srgbClr val="282828"/>
      </a:accent5>
      <a:accent6>
        <a:srgbClr val="008DB5"/>
      </a:accent6>
      <a:hlink>
        <a:srgbClr val="0072C6"/>
      </a:hlink>
      <a:folHlink>
        <a:srgbClr val="0072C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microsoft theme" id="{764C9855-0060-4768-B3F9-0656D1795397}" vid="{B3BB92AF-0126-4258-AD51-3962C24B36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AD6F867801D42AA3200361841A587" ma:contentTypeVersion="3" ma:contentTypeDescription="Create a new document." ma:contentTypeScope="" ma:versionID="2162d3ccf5de108aa569b43fe22a3af3">
  <xsd:schema xmlns:xsd="http://www.w3.org/2001/XMLSchema" xmlns:xs="http://www.w3.org/2001/XMLSchema" xmlns:p="http://schemas.microsoft.com/office/2006/metadata/properties" xmlns:ns2="7c4b9303-b423-4062-abae-c0834ec5a1d5" targetNamespace="http://schemas.microsoft.com/office/2006/metadata/properties" ma:root="true" ma:fieldsID="e73483dcb6baaded34114a48b17fb221" ns2:_="">
    <xsd:import namespace="7c4b9303-b423-4062-abae-c0834ec5a1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b9303-b423-4062-abae-c0834ec5a1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c4b9303-b423-4062-abae-c0834ec5a1d5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7A661AE-C753-476F-B35A-857A0DAD2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b9303-b423-4062-abae-c0834ec5a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AC4490-2757-484C-B774-A07FF77F2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26172F-1735-45E3-BFF2-5DFC22EA7B21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c4b9303-b423-4062-abae-c0834ec5a1d5"/>
    <ds:schemaRef ds:uri="http://purl.org/dc/terms/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 theme</Template>
  <TotalTime>1164</TotalTime>
  <Words>248</Words>
  <Application>Microsoft Office PowerPoint</Application>
  <PresentationFormat>Custom</PresentationFormat>
  <Paragraphs>68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microsoft theme</vt:lpstr>
      <vt:lpstr>Microsoft Equation 3.0</vt:lpstr>
      <vt:lpstr>Regularized Regression Models</vt:lpstr>
      <vt:lpstr>Linear regression fitting example</vt:lpstr>
      <vt:lpstr>Logistic regression fitting example</vt:lpstr>
      <vt:lpstr>Overfitting </vt:lpstr>
      <vt:lpstr>PowerPoint Presentation</vt:lpstr>
      <vt:lpstr>Regularized regression intuition</vt:lpstr>
      <vt:lpstr>Regularization 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Data Ingress &amp; Egress</dc:title>
  <dc:creator>Parmita Mehta</dc:creator>
  <cp:lastModifiedBy>Jasmine</cp:lastModifiedBy>
  <cp:revision>90</cp:revision>
  <dcterms:created xsi:type="dcterms:W3CDTF">2014-09-11T15:44:22Z</dcterms:created>
  <dcterms:modified xsi:type="dcterms:W3CDTF">2015-03-27T23:26:49Z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0x010100192AD6F867801D42AA3200361841A587</vt:lpwstr>
  </property>
</Properties>
</file>