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8" r:id="rId3"/>
    <p:sldId id="260" r:id="rId4"/>
    <p:sldId id="261" r:id="rId5"/>
    <p:sldId id="266" r:id="rId6"/>
    <p:sldId id="259" r:id="rId7"/>
    <p:sldId id="264" r:id="rId8"/>
    <p:sldId id="26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7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CBE57-4719-412D-AEC6-939E4F81E19F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6FD5A-B948-449C-8BBB-99B252DCC9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06</a:t>
            </a:r>
            <a:r>
              <a:rPr lang="ko-KR" altLang="en-US" dirty="0" smtClean="0"/>
              <a:t>학번 양희우입니다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저희조는</a:t>
            </a:r>
            <a:r>
              <a:rPr lang="ko-KR" altLang="en-US" dirty="0" smtClean="0"/>
              <a:t> 대주제로 건축환경이 인간심리에 미치는 영향으로 잡았으며</a:t>
            </a:r>
            <a:endParaRPr lang="en-US" altLang="ko-KR" dirty="0" smtClean="0"/>
          </a:p>
          <a:p>
            <a:r>
              <a:rPr lang="ko-KR" altLang="en-US" dirty="0" smtClean="0"/>
              <a:t>저는 소주제로 </a:t>
            </a:r>
            <a:r>
              <a:rPr lang="ko-KR" altLang="en-US" dirty="0" err="1" smtClean="0"/>
              <a:t>건축환경중</a:t>
            </a:r>
            <a:r>
              <a:rPr lang="ko-KR" altLang="en-US" dirty="0" smtClean="0"/>
              <a:t> 시각환경이 미치는</a:t>
            </a:r>
            <a:r>
              <a:rPr lang="ko-KR" altLang="en-US" baseline="0" dirty="0" smtClean="0"/>
              <a:t> 영향에 대해 알아보았고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특히 색채가 미치는 영향에 대해 중점적으로 조사하였습니다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먼저 </a:t>
            </a:r>
            <a:r>
              <a:rPr lang="ko-KR" altLang="en-US" dirty="0" err="1" smtClean="0"/>
              <a:t>첫번째로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시환경에서</a:t>
            </a:r>
            <a:r>
              <a:rPr lang="ko-KR" altLang="en-US" dirty="0" smtClean="0"/>
              <a:t> 가장 큰 영향을 미치는 색채의 기능에 대해 알아보도록 하고</a:t>
            </a:r>
            <a:endParaRPr lang="en-US" altLang="ko-KR" dirty="0" smtClean="0"/>
          </a:p>
          <a:p>
            <a:r>
              <a:rPr lang="ko-KR" altLang="en-US" dirty="0" smtClean="0"/>
              <a:t>건축 내부와 외부 순으로 진행하도록 하겠습니다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색채는 인간 심리에 큰 영향을 미치기 때문에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색채를 이용하여 실내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외의 목적에 더욱 적합한 이미지로 만들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색채의 기능은 </a:t>
            </a:r>
            <a:endParaRPr lang="en-US" altLang="ko-KR" dirty="0" smtClean="0"/>
          </a:p>
          <a:p>
            <a:r>
              <a:rPr lang="ko-KR" altLang="en-US" dirty="0" smtClean="0"/>
              <a:t>크게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개인적 기능</a:t>
            </a:r>
            <a:r>
              <a:rPr lang="en-US" altLang="ko-KR" dirty="0" smtClean="0"/>
              <a:t>’ ‘</a:t>
            </a:r>
            <a:r>
              <a:rPr lang="ko-KR" altLang="en-US" dirty="0" smtClean="0"/>
              <a:t>사회적 기능</a:t>
            </a:r>
            <a:r>
              <a:rPr lang="en-US" altLang="ko-KR" dirty="0" smtClean="0"/>
              <a:t>’ ‘</a:t>
            </a:r>
            <a:r>
              <a:rPr lang="ko-KR" altLang="en-US" dirty="0" smtClean="0"/>
              <a:t>물리적 기능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분류할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개인적 기능으로는 가장 보편적으로 활용되는 미적 조화기능이 있으며</a:t>
            </a:r>
            <a:endParaRPr lang="en-US" altLang="ko-KR" dirty="0" smtClean="0"/>
          </a:p>
          <a:p>
            <a:r>
              <a:rPr lang="ko-KR" altLang="en-US" dirty="0" smtClean="0"/>
              <a:t>심리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생리적 기능과 치료적 기능이 있는데 </a:t>
            </a:r>
            <a:endParaRPr lang="en-US" altLang="ko-KR" dirty="0" smtClean="0"/>
          </a:p>
          <a:p>
            <a:r>
              <a:rPr lang="ko-KR" altLang="en-US" dirty="0" err="1" smtClean="0"/>
              <a:t>컬러테라피와</a:t>
            </a:r>
            <a:r>
              <a:rPr lang="ko-KR" altLang="en-US" dirty="0" smtClean="0"/>
              <a:t> 같이 인간의 활동공간에 색채가 갖는 영향력을 고려해 </a:t>
            </a:r>
            <a:endParaRPr lang="en-US" altLang="ko-KR" dirty="0" smtClean="0"/>
          </a:p>
          <a:p>
            <a:r>
              <a:rPr lang="ko-KR" altLang="en-US" dirty="0" smtClean="0"/>
              <a:t>심리적 안정감을 줄 수 있는 것이 예가 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사회적 기능으로는</a:t>
            </a:r>
            <a:endParaRPr lang="en-US" altLang="ko-KR" dirty="0" smtClean="0"/>
          </a:p>
          <a:p>
            <a:r>
              <a:rPr lang="ko-KR" altLang="en-US" dirty="0" smtClean="0"/>
              <a:t>최근 기업들의 </a:t>
            </a:r>
            <a:r>
              <a:rPr lang="ko-KR" altLang="en-US" dirty="0" err="1" smtClean="0"/>
              <a:t>아이덴티티를</a:t>
            </a:r>
            <a:r>
              <a:rPr lang="ko-KR" altLang="en-US" dirty="0" smtClean="0"/>
              <a:t> 효과적으로 </a:t>
            </a:r>
            <a:r>
              <a:rPr lang="ko-KR" altLang="en-US" dirty="0" err="1" smtClean="0"/>
              <a:t>구축하기위해</a:t>
            </a:r>
            <a:r>
              <a:rPr lang="ko-KR" altLang="en-US" dirty="0" smtClean="0"/>
              <a:t> 적절한 색채</a:t>
            </a:r>
            <a:r>
              <a:rPr lang="ko-KR" altLang="en-US" baseline="0" dirty="0" smtClean="0"/>
              <a:t>를 조합해 만든 심볼이 있고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커뮤니티 기능과 안전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은폐의 기능으로 간판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표지판등에서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명시성이</a:t>
            </a:r>
            <a:r>
              <a:rPr lang="ko-KR" altLang="en-US" baseline="0" dirty="0" smtClean="0"/>
              <a:t> 큰 색채의 조합으로 전하고자 하는 의미를 정확히 </a:t>
            </a:r>
            <a:r>
              <a:rPr lang="ko-KR" altLang="en-US" baseline="0" dirty="0" err="1" smtClean="0"/>
              <a:t>보여주기위해</a:t>
            </a:r>
            <a:r>
              <a:rPr lang="ko-KR" altLang="en-US" baseline="0" dirty="0" smtClean="0"/>
              <a:t> 색채의 중요성이 더욱 커졌습니다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물리적 기능으로는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뚜렷하고 견고한 느낌을 주는 난색과 명색의 조합으로 내구성이 좋아 보이게 하거나</a:t>
            </a:r>
            <a:endParaRPr lang="en-US" altLang="ko-KR" baseline="0" dirty="0" smtClean="0"/>
          </a:p>
          <a:p>
            <a:r>
              <a:rPr lang="ko-KR" altLang="en-US" baseline="0" dirty="0" smtClean="0"/>
              <a:t>흰색과 검정색을 통한 반사나 </a:t>
            </a:r>
            <a:r>
              <a:rPr lang="ko-KR" altLang="en-US" baseline="0" dirty="0" err="1" smtClean="0"/>
              <a:t>유사색을</a:t>
            </a:r>
            <a:r>
              <a:rPr lang="ko-KR" altLang="en-US" baseline="0" dirty="0" smtClean="0"/>
              <a:t> 조합한 흡수의 기능이 있습니다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색채는 인간 심리에 큰 영향을 미치기 때문에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색채를 이용하여 실내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외의 목적에 더욱 적합한 이미지로 만들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색채의 기능은 </a:t>
            </a:r>
            <a:endParaRPr lang="en-US" altLang="ko-KR" dirty="0" smtClean="0"/>
          </a:p>
          <a:p>
            <a:r>
              <a:rPr lang="ko-KR" altLang="en-US" dirty="0" smtClean="0"/>
              <a:t>크게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개인적 기능</a:t>
            </a:r>
            <a:r>
              <a:rPr lang="en-US" altLang="ko-KR" dirty="0" smtClean="0"/>
              <a:t>’ ‘</a:t>
            </a:r>
            <a:r>
              <a:rPr lang="ko-KR" altLang="en-US" dirty="0" smtClean="0"/>
              <a:t>사회적 기능</a:t>
            </a:r>
            <a:r>
              <a:rPr lang="en-US" altLang="ko-KR" dirty="0" smtClean="0"/>
              <a:t>’ ‘</a:t>
            </a:r>
            <a:r>
              <a:rPr lang="ko-KR" altLang="en-US" dirty="0" smtClean="0"/>
              <a:t>물리적 기능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분류할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개인적 기능으로는 가장 보편적으로 활용되는 미적 조화기능이 있으며</a:t>
            </a:r>
            <a:endParaRPr lang="en-US" altLang="ko-KR" dirty="0" smtClean="0"/>
          </a:p>
          <a:p>
            <a:r>
              <a:rPr lang="ko-KR" altLang="en-US" dirty="0" smtClean="0"/>
              <a:t>심리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생리적 기능과 치료적 기능이 있는데 </a:t>
            </a:r>
            <a:endParaRPr lang="en-US" altLang="ko-KR" dirty="0" smtClean="0"/>
          </a:p>
          <a:p>
            <a:r>
              <a:rPr lang="ko-KR" altLang="en-US" dirty="0" err="1" smtClean="0"/>
              <a:t>컬러테라피와</a:t>
            </a:r>
            <a:r>
              <a:rPr lang="ko-KR" altLang="en-US" dirty="0" smtClean="0"/>
              <a:t> 같이 인간의 활동공간에 색채가 갖는 영향력을 고려해 </a:t>
            </a:r>
            <a:endParaRPr lang="en-US" altLang="ko-KR" dirty="0" smtClean="0"/>
          </a:p>
          <a:p>
            <a:r>
              <a:rPr lang="ko-KR" altLang="en-US" dirty="0" smtClean="0"/>
              <a:t>심리적 안정감을 줄 수 있는 것이 예가 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사회적 기능으로는</a:t>
            </a:r>
            <a:endParaRPr lang="en-US" altLang="ko-KR" dirty="0" smtClean="0"/>
          </a:p>
          <a:p>
            <a:r>
              <a:rPr lang="ko-KR" altLang="en-US" dirty="0" smtClean="0"/>
              <a:t>최근 기업들의 </a:t>
            </a:r>
            <a:r>
              <a:rPr lang="ko-KR" altLang="en-US" dirty="0" err="1" smtClean="0"/>
              <a:t>아이덴티티를</a:t>
            </a:r>
            <a:r>
              <a:rPr lang="ko-KR" altLang="en-US" dirty="0" smtClean="0"/>
              <a:t> 효과적으로 </a:t>
            </a:r>
            <a:r>
              <a:rPr lang="ko-KR" altLang="en-US" dirty="0" err="1" smtClean="0"/>
              <a:t>구축하기위해</a:t>
            </a:r>
            <a:r>
              <a:rPr lang="ko-KR" altLang="en-US" dirty="0" smtClean="0"/>
              <a:t> 적절한 색채</a:t>
            </a:r>
            <a:r>
              <a:rPr lang="ko-KR" altLang="en-US" baseline="0" dirty="0" smtClean="0"/>
              <a:t>를 조합해 만든 심볼이 있고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커뮤니티 기능과 안전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은폐의 기능으로 간판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표지판등에서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명시성이</a:t>
            </a:r>
            <a:r>
              <a:rPr lang="ko-KR" altLang="en-US" baseline="0" dirty="0" smtClean="0"/>
              <a:t> 큰 색채의 조합으로 전하고자 하는 의미를 정확히 </a:t>
            </a:r>
            <a:r>
              <a:rPr lang="ko-KR" altLang="en-US" baseline="0" dirty="0" err="1" smtClean="0"/>
              <a:t>보여주기위해</a:t>
            </a:r>
            <a:r>
              <a:rPr lang="ko-KR" altLang="en-US" baseline="0" dirty="0" smtClean="0"/>
              <a:t> 색채의 중요성이 더욱 커졌습니다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물리적 기능으로는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뚜렷하고 견고한 느낌을 주는 난색과 명색의 조합으로 내구성이 좋아 보이게 하거나</a:t>
            </a:r>
            <a:endParaRPr lang="en-US" altLang="ko-KR" baseline="0" dirty="0" smtClean="0"/>
          </a:p>
          <a:p>
            <a:r>
              <a:rPr lang="ko-KR" altLang="en-US" baseline="0" dirty="0" smtClean="0"/>
              <a:t>흰색과 검정색을 통한 반사나 </a:t>
            </a:r>
            <a:r>
              <a:rPr lang="ko-KR" altLang="en-US" baseline="0" dirty="0" err="1" smtClean="0"/>
              <a:t>유사색을</a:t>
            </a:r>
            <a:r>
              <a:rPr lang="ko-KR" altLang="en-US" baseline="0" dirty="0" smtClean="0"/>
              <a:t> 조합한 흡수의 기능이 있습니다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색채는 인간 심리에 큰 영향을 미치기 때문에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색채를 이용하여 실내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외의 목적에 더욱 적합한 이미지로 만들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색채의 기능은 </a:t>
            </a:r>
            <a:endParaRPr lang="en-US" altLang="ko-KR" dirty="0" smtClean="0"/>
          </a:p>
          <a:p>
            <a:r>
              <a:rPr lang="ko-KR" altLang="en-US" dirty="0" smtClean="0"/>
              <a:t>크게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개인적 기능</a:t>
            </a:r>
            <a:r>
              <a:rPr lang="en-US" altLang="ko-KR" dirty="0" smtClean="0"/>
              <a:t>’ ‘</a:t>
            </a:r>
            <a:r>
              <a:rPr lang="ko-KR" altLang="en-US" dirty="0" smtClean="0"/>
              <a:t>사회적 기능</a:t>
            </a:r>
            <a:r>
              <a:rPr lang="en-US" altLang="ko-KR" dirty="0" smtClean="0"/>
              <a:t>’ ‘</a:t>
            </a:r>
            <a:r>
              <a:rPr lang="ko-KR" altLang="en-US" dirty="0" smtClean="0"/>
              <a:t>물리적 기능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분류할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개인적 기능으로는 가장 보편적으로 활용되는 미적 조화기능이 있으며</a:t>
            </a:r>
            <a:endParaRPr lang="en-US" altLang="ko-KR" dirty="0" smtClean="0"/>
          </a:p>
          <a:p>
            <a:r>
              <a:rPr lang="ko-KR" altLang="en-US" dirty="0" smtClean="0"/>
              <a:t>심리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생리적 기능과 치료적 기능이 있는데 </a:t>
            </a:r>
            <a:endParaRPr lang="en-US" altLang="ko-KR" dirty="0" smtClean="0"/>
          </a:p>
          <a:p>
            <a:r>
              <a:rPr lang="ko-KR" altLang="en-US" dirty="0" err="1" smtClean="0"/>
              <a:t>컬러테라피와</a:t>
            </a:r>
            <a:r>
              <a:rPr lang="ko-KR" altLang="en-US" dirty="0" smtClean="0"/>
              <a:t> 같이 인간의 활동공간에 색채가 갖는 영향력을 고려해 </a:t>
            </a:r>
            <a:endParaRPr lang="en-US" altLang="ko-KR" dirty="0" smtClean="0"/>
          </a:p>
          <a:p>
            <a:r>
              <a:rPr lang="ko-KR" altLang="en-US" dirty="0" smtClean="0"/>
              <a:t>심리적 안정감을 줄 수 있는 것이 예가 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사회적 기능으로는</a:t>
            </a:r>
            <a:endParaRPr lang="en-US" altLang="ko-KR" dirty="0" smtClean="0"/>
          </a:p>
          <a:p>
            <a:r>
              <a:rPr lang="ko-KR" altLang="en-US" dirty="0" smtClean="0"/>
              <a:t>최근 기업들의 </a:t>
            </a:r>
            <a:r>
              <a:rPr lang="ko-KR" altLang="en-US" dirty="0" err="1" smtClean="0"/>
              <a:t>아이덴티티를</a:t>
            </a:r>
            <a:r>
              <a:rPr lang="ko-KR" altLang="en-US" dirty="0" smtClean="0"/>
              <a:t> 효과적으로 </a:t>
            </a:r>
            <a:r>
              <a:rPr lang="ko-KR" altLang="en-US" dirty="0" err="1" smtClean="0"/>
              <a:t>구축하기위해</a:t>
            </a:r>
            <a:r>
              <a:rPr lang="ko-KR" altLang="en-US" dirty="0" smtClean="0"/>
              <a:t> 적절한 색채</a:t>
            </a:r>
            <a:r>
              <a:rPr lang="ko-KR" altLang="en-US" baseline="0" dirty="0" smtClean="0"/>
              <a:t>를 조합해 만든 심볼이 있고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커뮤니티 기능과 안전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은폐의 기능으로 간판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표지판등에서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명시성이</a:t>
            </a:r>
            <a:r>
              <a:rPr lang="ko-KR" altLang="en-US" baseline="0" dirty="0" smtClean="0"/>
              <a:t> 큰 색채의 조합으로 전하고자 하는 의미를 정확히 </a:t>
            </a:r>
            <a:r>
              <a:rPr lang="ko-KR" altLang="en-US" baseline="0" dirty="0" err="1" smtClean="0"/>
              <a:t>보여주기위해</a:t>
            </a:r>
            <a:r>
              <a:rPr lang="ko-KR" altLang="en-US" baseline="0" dirty="0" smtClean="0"/>
              <a:t> 색채의 중요성이 더욱 커졌습니다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물리적 기능으로는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뚜렷하고 견고한 느낌을 주는 난색과 명색의 조합으로 내구성이 좋아 보이게 하거나</a:t>
            </a:r>
            <a:endParaRPr lang="en-US" altLang="ko-KR" baseline="0" dirty="0" smtClean="0"/>
          </a:p>
          <a:p>
            <a:r>
              <a:rPr lang="ko-KR" altLang="en-US" baseline="0" dirty="0" smtClean="0"/>
              <a:t>흰색과 검정색을 통한 반사나 </a:t>
            </a:r>
            <a:r>
              <a:rPr lang="ko-KR" altLang="en-US" baseline="0" dirty="0" err="1" smtClean="0"/>
              <a:t>유사색을</a:t>
            </a:r>
            <a:r>
              <a:rPr lang="ko-KR" altLang="en-US" baseline="0" dirty="0" smtClean="0"/>
              <a:t> 조합한 흡수의 기능이 있습니다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자극이 </a:t>
            </a:r>
            <a:r>
              <a:rPr lang="ko-KR" altLang="en-US" dirty="0" err="1" smtClean="0"/>
              <a:t>강한색은</a:t>
            </a:r>
            <a:r>
              <a:rPr lang="ko-KR" altLang="en-US" dirty="0" smtClean="0"/>
              <a:t> 보다 </a:t>
            </a:r>
            <a:r>
              <a:rPr lang="ko-KR" altLang="en-US" dirty="0" err="1" smtClean="0"/>
              <a:t>오래기억에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남기때문에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시간감이</a:t>
            </a:r>
            <a:r>
              <a:rPr lang="ko-KR" altLang="en-US" dirty="0" smtClean="0"/>
              <a:t> 크다고 할 수 있지만</a:t>
            </a:r>
            <a:endParaRPr lang="en-US" altLang="ko-KR" dirty="0" smtClean="0"/>
          </a:p>
          <a:p>
            <a:r>
              <a:rPr lang="ko-KR" altLang="en-US" dirty="0" smtClean="0"/>
              <a:t>이는 개개인이 느끼는 </a:t>
            </a:r>
            <a:r>
              <a:rPr lang="ko-KR" altLang="en-US" dirty="0" err="1" smtClean="0"/>
              <a:t>감정에따라</a:t>
            </a:r>
            <a:r>
              <a:rPr lang="ko-KR" altLang="en-US" dirty="0" smtClean="0"/>
              <a:t> 개인차가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926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자극이 </a:t>
            </a:r>
            <a:r>
              <a:rPr lang="ko-KR" altLang="en-US" dirty="0" err="1" smtClean="0"/>
              <a:t>강한색은</a:t>
            </a:r>
            <a:r>
              <a:rPr lang="ko-KR" altLang="en-US" dirty="0" smtClean="0"/>
              <a:t> 보다 </a:t>
            </a:r>
            <a:r>
              <a:rPr lang="ko-KR" altLang="en-US" dirty="0" err="1" smtClean="0"/>
              <a:t>오래기억에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남기때문에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시간감이</a:t>
            </a:r>
            <a:r>
              <a:rPr lang="ko-KR" altLang="en-US" dirty="0" smtClean="0"/>
              <a:t> 크다고 할 수 있지만</a:t>
            </a:r>
            <a:endParaRPr lang="en-US" altLang="ko-KR" dirty="0" smtClean="0"/>
          </a:p>
          <a:p>
            <a:r>
              <a:rPr lang="ko-KR" altLang="en-US" dirty="0" smtClean="0"/>
              <a:t>이는 개개인이 느끼는 </a:t>
            </a:r>
            <a:r>
              <a:rPr lang="ko-KR" altLang="en-US" dirty="0" err="1" smtClean="0"/>
              <a:t>감정에따라</a:t>
            </a:r>
            <a:r>
              <a:rPr lang="ko-KR" altLang="en-US" dirty="0" smtClean="0"/>
              <a:t> 개인차가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9263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마지막으로 실외공간입니다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실외공간에서는 경관을 구성하는 요소의 색채와 변동요인에 대해</a:t>
            </a:r>
            <a:endParaRPr lang="en-US" altLang="ko-KR" dirty="0" smtClean="0"/>
          </a:p>
          <a:p>
            <a:r>
              <a:rPr lang="ko-KR" altLang="en-US" dirty="0" smtClean="0"/>
              <a:t>날씨와 계절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거리에 따라 분류하여 알아보도록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F474-E388-41DF-8206-F75E64256B99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271C-7FE6-491F-9518-B01AE5888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F474-E388-41DF-8206-F75E64256B99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271C-7FE6-491F-9518-B01AE5888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F474-E388-41DF-8206-F75E64256B99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271C-7FE6-491F-9518-B01AE5888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4141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F474-E388-41DF-8206-F75E64256B99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271C-7FE6-491F-9518-B01AE5888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F474-E388-41DF-8206-F75E64256B99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271C-7FE6-491F-9518-B01AE5888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F474-E388-41DF-8206-F75E64256B99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271C-7FE6-491F-9518-B01AE5888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F474-E388-41DF-8206-F75E64256B99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271C-7FE6-491F-9518-B01AE5888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F474-E388-41DF-8206-F75E64256B99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271C-7FE6-491F-9518-B01AE5888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F474-E388-41DF-8206-F75E64256B99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271C-7FE6-491F-9518-B01AE5888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F474-E388-41DF-8206-F75E64256B99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271C-7FE6-491F-9518-B01AE5888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F474-E388-41DF-8206-F75E64256B99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271C-7FE6-491F-9518-B01AE5888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F474-E388-41DF-8206-F75E64256B99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5271C-7FE6-491F-9518-B01AE5888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:\White\수업\3학년\3-2학기\과제\환경심리\1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92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496" y="1600924"/>
            <a:ext cx="56166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GrabGoods</a:t>
            </a:r>
            <a:endParaRPr lang="en-US" altLang="ko-KR" sz="6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832" y="4653136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박용민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201121345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59832" y="500098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장지훈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201321744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5361022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이연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수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201421269</a:t>
            </a:r>
          </a:p>
        </p:txBody>
      </p:sp>
    </p:spTree>
    <p:extLst>
      <p:ext uri="{BB962C8B-B14F-4D97-AF65-F5344CB8AC3E}">
        <p14:creationId xmlns="" xmlns:p14="http://schemas.microsoft.com/office/powerpoint/2010/main" val="273414421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mmai\Desktop\PPT\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92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8030" y="317437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333333"/>
                </a:solidFill>
                <a:latin typeface="Helvetica" pitchFamily="34" charset="0"/>
              </a:rPr>
              <a:t>목</a:t>
            </a:r>
            <a:r>
              <a:rPr lang="ko-KR" altLang="en-US" sz="4000" dirty="0">
                <a:solidFill>
                  <a:srgbClr val="333333"/>
                </a:solidFill>
                <a:latin typeface="Helvetica" pitchFamily="34" charset="0"/>
              </a:rPr>
              <a:t>차</a:t>
            </a:r>
          </a:p>
        </p:txBody>
      </p:sp>
      <p:pic>
        <p:nvPicPr>
          <p:cNvPr id="8" name="Picture 3" descr="C:\Users\mmai\Desktop\Untitled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77" y="4094324"/>
            <a:ext cx="63500" cy="6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3203" y="3945916"/>
            <a:ext cx="3392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333333"/>
                </a:solidFill>
                <a:latin typeface="Helvetica" pitchFamily="34" charset="0"/>
              </a:rPr>
              <a:t>Chapter 01.  </a:t>
            </a:r>
            <a:r>
              <a:rPr lang="ko-KR" altLang="en-US" sz="1600" dirty="0" smtClean="0">
                <a:solidFill>
                  <a:srgbClr val="333333"/>
                </a:solidFill>
                <a:latin typeface="Helvetica" pitchFamily="34" charset="0"/>
              </a:rPr>
              <a:t>개발목표 및 기대효과</a:t>
            </a:r>
            <a:endParaRPr lang="ko-KR" altLang="en-US" sz="1600" dirty="0">
              <a:solidFill>
                <a:srgbClr val="333333"/>
              </a:solidFill>
              <a:latin typeface="Helvetica" pitchFamily="34" charset="0"/>
            </a:endParaRPr>
          </a:p>
        </p:txBody>
      </p:sp>
      <p:pic>
        <p:nvPicPr>
          <p:cNvPr id="12" name="Picture 3" descr="C:\Users\mmai\Desktop\Untitled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77" y="4534998"/>
            <a:ext cx="63500" cy="6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83203" y="4386590"/>
            <a:ext cx="2456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333333"/>
                </a:solidFill>
                <a:latin typeface="Helvetica" pitchFamily="34" charset="0"/>
              </a:rPr>
              <a:t>Chapter 02.  </a:t>
            </a:r>
            <a:r>
              <a:rPr lang="ko-KR" altLang="en-US" sz="1600" dirty="0" smtClean="0">
                <a:solidFill>
                  <a:srgbClr val="333333"/>
                </a:solidFill>
                <a:latin typeface="Helvetica" pitchFamily="34" charset="0"/>
              </a:rPr>
              <a:t>시스템 기능</a:t>
            </a:r>
            <a:endParaRPr lang="ko-KR" altLang="en-US" sz="1600" dirty="0">
              <a:solidFill>
                <a:srgbClr val="333333"/>
              </a:solidFill>
              <a:latin typeface="Helvetica" pitchFamily="34" charset="0"/>
            </a:endParaRPr>
          </a:p>
        </p:txBody>
      </p:sp>
      <p:pic>
        <p:nvPicPr>
          <p:cNvPr id="14" name="Picture 3" descr="C:\Users\mmai\Desktop\Untitled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77" y="4945560"/>
            <a:ext cx="63500" cy="6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83203" y="4797152"/>
            <a:ext cx="3334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333333"/>
                </a:solidFill>
                <a:latin typeface="Helvetica" pitchFamily="34" charset="0"/>
              </a:rPr>
              <a:t>Chapter 03.  </a:t>
            </a:r>
            <a:r>
              <a:rPr lang="ko-KR" altLang="en-US" sz="1600" dirty="0" smtClean="0">
                <a:solidFill>
                  <a:srgbClr val="333333"/>
                </a:solidFill>
                <a:latin typeface="Helvetica" pitchFamily="34" charset="0"/>
              </a:rPr>
              <a:t>요구사항 및 개발환경</a:t>
            </a:r>
            <a:endParaRPr lang="ko-KR" altLang="en-US" sz="1600" dirty="0">
              <a:solidFill>
                <a:srgbClr val="333333"/>
              </a:solidFill>
              <a:latin typeface="Helvetica" pitchFamily="34" charset="0"/>
            </a:endParaRPr>
          </a:p>
        </p:txBody>
      </p:sp>
      <p:pic>
        <p:nvPicPr>
          <p:cNvPr id="17" name="Picture 3" descr="C:\Users\mmai\Desktop\Untitled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45" y="5327086"/>
            <a:ext cx="63500" cy="6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78571" y="5178678"/>
            <a:ext cx="1782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333333"/>
                </a:solidFill>
                <a:latin typeface="Helvetica" pitchFamily="34" charset="0"/>
              </a:rPr>
              <a:t>Chapter 04.  </a:t>
            </a:r>
            <a:r>
              <a:rPr lang="ko-KR" altLang="en-US" sz="1600" dirty="0" smtClean="0">
                <a:solidFill>
                  <a:srgbClr val="333333"/>
                </a:solidFill>
                <a:latin typeface="Helvetica" pitchFamily="34" charset="0"/>
              </a:rPr>
              <a:t>예</a:t>
            </a:r>
            <a:r>
              <a:rPr lang="ko-KR" altLang="en-US" sz="1600" dirty="0">
                <a:solidFill>
                  <a:srgbClr val="333333"/>
                </a:solidFill>
                <a:latin typeface="Helvetica" pitchFamily="34" charset="0"/>
              </a:rPr>
              <a:t>시</a:t>
            </a:r>
          </a:p>
        </p:txBody>
      </p:sp>
    </p:spTree>
    <p:extLst>
      <p:ext uri="{BB962C8B-B14F-4D97-AF65-F5344CB8AC3E}">
        <p14:creationId xmlns="" xmlns:p14="http://schemas.microsoft.com/office/powerpoint/2010/main" val="7873702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1"/>
          <p:cNvSpPr/>
          <p:nvPr/>
        </p:nvSpPr>
        <p:spPr>
          <a:xfrm>
            <a:off x="0" y="1340768"/>
            <a:ext cx="9144000" cy="3640138"/>
          </a:xfrm>
          <a:prstGeom prst="rect">
            <a:avLst/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  <a:gs pos="74000">
                <a:schemeClr val="bg1">
                  <a:lumMod val="9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4985"/>
            <a:ext cx="683568" cy="75971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1560" y="44624"/>
            <a:ext cx="86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7549" y="646088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Chapter.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06240" y="345356"/>
            <a:ext cx="30219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개발 목표 및 기대효과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1520" y="1606734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000" b="1" smtClean="0"/>
              <a:t>1-1. </a:t>
            </a:r>
            <a:r>
              <a:rPr lang="ko-KR" altLang="en-US" sz="2000" b="1" dirty="0" smtClean="0"/>
              <a:t>개발 목표</a:t>
            </a:r>
            <a:endParaRPr lang="en-US" altLang="ko-KR" sz="20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539552" y="225480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경제적으로 경기가 </a:t>
            </a:r>
            <a:r>
              <a:rPr lang="ko-KR" altLang="en-US" dirty="0" err="1" smtClean="0"/>
              <a:t>안좋다보니</a:t>
            </a:r>
            <a:r>
              <a:rPr lang="ko-KR" altLang="en-US" dirty="0" smtClean="0"/>
              <a:t> 대부분의 사람들이 조금이라도 더 저렴하게 물건을 </a:t>
            </a:r>
            <a:r>
              <a:rPr lang="ko-KR" altLang="en-US" dirty="0" err="1" smtClean="0"/>
              <a:t>구입하고자하고</a:t>
            </a:r>
            <a:r>
              <a:rPr lang="en-US" altLang="ko-KR" dirty="0" smtClean="0"/>
              <a:t>, 'reseller'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구하기 힘든 한정판 제품 등 </a:t>
            </a:r>
            <a:r>
              <a:rPr lang="ko-KR" altLang="en-US" dirty="0" err="1" smtClean="0"/>
              <a:t>인기있는</a:t>
            </a:r>
            <a:r>
              <a:rPr lang="ko-KR" altLang="en-US" dirty="0" smtClean="0"/>
              <a:t> 제품을 비싸게 되팔고자 하는 사람들이 많아져 이러한 사람들을 위한 경매 사이트를 개발 하고자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51520" y="3982998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000" b="1" dirty="0" smtClean="0"/>
              <a:t>1-2. </a:t>
            </a:r>
            <a:r>
              <a:rPr lang="ko-KR" altLang="en-US" sz="2000" b="1" dirty="0" smtClean="0"/>
              <a:t>기대 효과</a:t>
            </a:r>
            <a:endParaRPr lang="en-US" altLang="ko-KR" sz="2000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539552" y="443885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저렴한 가격에 물건을 구입할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경매 사이트나 중고거래 카페 등에서의 구매에 대한 번거로움을 줄여 손쉽게 거래를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87370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151"/>
          <p:cNvSpPr/>
          <p:nvPr/>
        </p:nvSpPr>
        <p:spPr>
          <a:xfrm>
            <a:off x="0" y="1340768"/>
            <a:ext cx="9144000" cy="3640138"/>
          </a:xfrm>
          <a:prstGeom prst="rect">
            <a:avLst/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  <a:gs pos="74000">
                <a:schemeClr val="bg1">
                  <a:lumMod val="9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4985"/>
            <a:ext cx="683568" cy="75971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1560" y="4462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7549" y="646088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Chapter.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06240" y="345356"/>
            <a:ext cx="1694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시스템 기능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1484784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000" b="1" dirty="0" smtClean="0"/>
              <a:t>2-1. </a:t>
            </a:r>
            <a:r>
              <a:rPr lang="ko-KR" altLang="en-US" sz="2000" b="1" dirty="0" smtClean="0"/>
              <a:t>시스템 기능</a:t>
            </a:r>
            <a:endParaRPr lang="en-US" altLang="ko-KR" sz="2000" b="1" dirty="0" smtClean="0"/>
          </a:p>
        </p:txBody>
      </p:sp>
      <p:grpSp>
        <p:nvGrpSpPr>
          <p:cNvPr id="15" name="그룹 3"/>
          <p:cNvGrpSpPr/>
          <p:nvPr/>
        </p:nvGrpSpPr>
        <p:grpSpPr>
          <a:xfrm>
            <a:off x="771549" y="1788817"/>
            <a:ext cx="7688883" cy="3696415"/>
            <a:chOff x="687621" y="437593"/>
            <a:chExt cx="8581423" cy="4125502"/>
          </a:xfrm>
        </p:grpSpPr>
        <p:sp>
          <p:nvSpPr>
            <p:cNvPr id="16" name="직사각형 15"/>
            <p:cNvSpPr/>
            <p:nvPr/>
          </p:nvSpPr>
          <p:spPr>
            <a:xfrm>
              <a:off x="687621" y="2384248"/>
              <a:ext cx="1071570" cy="92869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사용</a:t>
              </a:r>
              <a:r>
                <a:rPr lang="ko-KR" altLang="en-US" dirty="0"/>
                <a:t>자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330695" y="2384248"/>
              <a:ext cx="1151937" cy="92869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Web</a:t>
              </a:r>
            </a:p>
            <a:p>
              <a:pPr algn="ctr"/>
              <a:r>
                <a:rPr lang="en-US" altLang="ko-KR" dirty="0" smtClean="0"/>
                <a:t>Browser</a:t>
              </a:r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1830629" y="2670000"/>
              <a:ext cx="428628" cy="285751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786182" y="821569"/>
              <a:ext cx="1500198" cy="2857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경</a:t>
              </a:r>
              <a:r>
                <a:rPr lang="ko-KR" altLang="en-US" sz="1600" dirty="0"/>
                <a:t>매</a:t>
              </a:r>
              <a:r>
                <a:rPr lang="ko-KR" altLang="en-US" sz="1600" dirty="0" smtClean="0"/>
                <a:t>정보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86182" y="1946705"/>
              <a:ext cx="1500198" cy="2857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공지사</a:t>
              </a:r>
              <a:r>
                <a:rPr lang="ko-KR" altLang="en-US" sz="1600" dirty="0" smtClean="0"/>
                <a:t>항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786182" y="2509272"/>
              <a:ext cx="1500198" cy="2857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검색</a:t>
              </a:r>
              <a:endParaRPr lang="ko-KR" altLang="en-US" sz="14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786182" y="4277343"/>
              <a:ext cx="1500198" cy="2857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회원 정보 관리</a:t>
              </a:r>
              <a:endParaRPr lang="ko-KR" altLang="en-US" sz="1200" dirty="0"/>
            </a:p>
          </p:txBody>
        </p:sp>
        <p:cxnSp>
          <p:nvCxnSpPr>
            <p:cNvPr id="25" name="꺾인 연결선 24"/>
            <p:cNvCxnSpPr>
              <a:stCxn id="17" idx="3"/>
              <a:endCxn id="19" idx="1"/>
            </p:cNvCxnSpPr>
            <p:nvPr/>
          </p:nvCxnSpPr>
          <p:spPr>
            <a:xfrm flipV="1">
              <a:off x="3482633" y="964445"/>
              <a:ext cx="303550" cy="188415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1" idx="1"/>
            </p:cNvCxnSpPr>
            <p:nvPr/>
          </p:nvCxnSpPr>
          <p:spPr>
            <a:xfrm rot="10800000" flipV="1">
              <a:off x="3643306" y="2652148"/>
              <a:ext cx="142876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0" idx="1"/>
            </p:cNvCxnSpPr>
            <p:nvPr/>
          </p:nvCxnSpPr>
          <p:spPr>
            <a:xfrm rot="10800000" flipV="1">
              <a:off x="3643306" y="2089580"/>
              <a:ext cx="142876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5572132" y="1062670"/>
              <a:ext cx="1500198" cy="2857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댓글</a:t>
              </a:r>
              <a:r>
                <a:rPr lang="ko-KR" altLang="en-US" sz="1400" dirty="0" smtClean="0"/>
                <a:t> 기능</a:t>
              </a:r>
              <a:endParaRPr lang="ko-KR" altLang="en-US" sz="14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572132" y="1419852"/>
              <a:ext cx="1500198" cy="2857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경매 신청기능</a:t>
              </a:r>
              <a:endParaRPr lang="ko-KR" altLang="en-US" sz="1400" dirty="0"/>
            </a:p>
          </p:txBody>
        </p:sp>
        <p:cxnSp>
          <p:nvCxnSpPr>
            <p:cNvPr id="35" name="꺾인 연결선 34"/>
            <p:cNvCxnSpPr>
              <a:stCxn id="19" idx="3"/>
              <a:endCxn id="65" idx="1"/>
            </p:cNvCxnSpPr>
            <p:nvPr/>
          </p:nvCxnSpPr>
          <p:spPr>
            <a:xfrm flipV="1">
              <a:off x="5286381" y="437593"/>
              <a:ext cx="285790" cy="52685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19" idx="3"/>
              <a:endCxn id="34" idx="1"/>
            </p:cNvCxnSpPr>
            <p:nvPr/>
          </p:nvCxnSpPr>
          <p:spPr>
            <a:xfrm>
              <a:off x="5286381" y="964445"/>
              <a:ext cx="285752" cy="59828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원통 53"/>
            <p:cNvSpPr/>
            <p:nvPr/>
          </p:nvSpPr>
          <p:spPr>
            <a:xfrm>
              <a:off x="8197474" y="2027072"/>
              <a:ext cx="1071570" cy="1714513"/>
            </a:xfrm>
            <a:prstGeom prst="can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DB</a:t>
              </a: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5148064" y="1660801"/>
            <a:ext cx="1344165" cy="2560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물품상세정보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5148064" y="3501008"/>
            <a:ext cx="1344165" cy="2560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Hash tag </a:t>
            </a:r>
            <a:r>
              <a:rPr lang="ko-KR" altLang="en-US" sz="1400" dirty="0" smtClean="0"/>
              <a:t>검색</a:t>
            </a:r>
            <a:endParaRPr lang="ko-KR" altLang="en-US" sz="1100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4891999" y="3251560"/>
            <a:ext cx="2128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21" idx="3"/>
            <a:endCxn id="70" idx="1"/>
          </p:cNvCxnSpPr>
          <p:nvPr/>
        </p:nvCxnSpPr>
        <p:spPr>
          <a:xfrm flipV="1">
            <a:off x="4891999" y="3629024"/>
            <a:ext cx="256065" cy="1440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21" idx="3"/>
            <a:endCxn id="92" idx="1"/>
          </p:cNvCxnSpPr>
          <p:nvPr/>
        </p:nvCxnSpPr>
        <p:spPr>
          <a:xfrm>
            <a:off x="4891999" y="3773040"/>
            <a:ext cx="256065" cy="2160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5148064" y="3861048"/>
            <a:ext cx="1344165" cy="2560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아이</a:t>
            </a:r>
            <a:r>
              <a:rPr lang="ko-KR" altLang="en-US" sz="1100" dirty="0"/>
              <a:t>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검색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5148064" y="5045177"/>
            <a:ext cx="1344165" cy="2560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 가입</a:t>
            </a:r>
            <a:endParaRPr lang="ko-KR" altLang="en-US" sz="1100" dirty="0"/>
          </a:p>
        </p:txBody>
      </p:sp>
      <p:cxnSp>
        <p:nvCxnSpPr>
          <p:cNvPr id="95" name="Shape 87"/>
          <p:cNvCxnSpPr>
            <a:endCxn id="94" idx="1"/>
          </p:cNvCxnSpPr>
          <p:nvPr/>
        </p:nvCxnSpPr>
        <p:spPr>
          <a:xfrm flipV="1">
            <a:off x="4891999" y="5173193"/>
            <a:ext cx="256065" cy="1760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89"/>
          <p:cNvCxnSpPr>
            <a:endCxn id="97" idx="1"/>
          </p:cNvCxnSpPr>
          <p:nvPr/>
        </p:nvCxnSpPr>
        <p:spPr>
          <a:xfrm>
            <a:off x="4891999" y="5349210"/>
            <a:ext cx="256065" cy="1840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5148064" y="5405217"/>
            <a:ext cx="1344165" cy="2560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개인 정보 수정</a:t>
            </a:r>
            <a:endParaRPr lang="ko-KR" altLang="en-US" sz="1100" dirty="0"/>
          </a:p>
        </p:txBody>
      </p:sp>
      <p:cxnSp>
        <p:nvCxnSpPr>
          <p:cNvPr id="102" name="꺾인 연결선 101"/>
          <p:cNvCxnSpPr>
            <a:stCxn id="17" idx="3"/>
            <a:endCxn id="22" idx="1"/>
          </p:cNvCxnSpPr>
          <p:nvPr/>
        </p:nvCxnSpPr>
        <p:spPr>
          <a:xfrm>
            <a:off x="3275856" y="3949054"/>
            <a:ext cx="271978" cy="14081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547889" y="4437112"/>
            <a:ext cx="1344165" cy="2560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신고</a:t>
            </a:r>
            <a:endParaRPr lang="ko-KR" altLang="en-US" sz="1400" dirty="0"/>
          </a:p>
        </p:txBody>
      </p:sp>
      <p:cxnSp>
        <p:nvCxnSpPr>
          <p:cNvPr id="104" name="직선 연결선 103"/>
          <p:cNvCxnSpPr>
            <a:stCxn id="103" idx="1"/>
          </p:cNvCxnSpPr>
          <p:nvPr/>
        </p:nvCxnSpPr>
        <p:spPr>
          <a:xfrm rot="10800000" flipV="1">
            <a:off x="3419873" y="4565127"/>
            <a:ext cx="128016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5172051" y="4293096"/>
            <a:ext cx="1344165" cy="2560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 아이디 작성</a:t>
            </a:r>
            <a:endParaRPr lang="ko-KR" altLang="en-US" sz="1000" dirty="0"/>
          </a:p>
        </p:txBody>
      </p:sp>
      <p:cxnSp>
        <p:nvCxnSpPr>
          <p:cNvPr id="108" name="Shape 87"/>
          <p:cNvCxnSpPr>
            <a:endCxn id="107" idx="1"/>
          </p:cNvCxnSpPr>
          <p:nvPr/>
        </p:nvCxnSpPr>
        <p:spPr>
          <a:xfrm flipV="1">
            <a:off x="4915986" y="4421112"/>
            <a:ext cx="256065" cy="1440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89"/>
          <p:cNvCxnSpPr>
            <a:endCxn id="110" idx="1"/>
          </p:cNvCxnSpPr>
          <p:nvPr/>
        </p:nvCxnSpPr>
        <p:spPr>
          <a:xfrm>
            <a:off x="4915986" y="4565128"/>
            <a:ext cx="256065" cy="2160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5172051" y="4653136"/>
            <a:ext cx="1344165" cy="2560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신고 내용</a:t>
            </a:r>
            <a:endParaRPr lang="ko-KR" altLang="en-US" sz="1100" dirty="0"/>
          </a:p>
        </p:txBody>
      </p:sp>
      <p:sp>
        <p:nvSpPr>
          <p:cNvPr id="111" name="직사각형 110"/>
          <p:cNvSpPr/>
          <p:nvPr/>
        </p:nvSpPr>
        <p:spPr>
          <a:xfrm>
            <a:off x="5148064" y="1988840"/>
            <a:ext cx="1728192" cy="256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판매자와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대화기능</a:t>
            </a:r>
            <a:endParaRPr lang="ko-KR" altLang="en-US" sz="1400" dirty="0"/>
          </a:p>
        </p:txBody>
      </p:sp>
      <p:cxnSp>
        <p:nvCxnSpPr>
          <p:cNvPr id="113" name="꺾인 연결선 112"/>
          <p:cNvCxnSpPr>
            <a:stCxn id="65" idx="3"/>
            <a:endCxn id="54" idx="2"/>
          </p:cNvCxnSpPr>
          <p:nvPr/>
        </p:nvCxnSpPr>
        <p:spPr>
          <a:xfrm>
            <a:off x="6492229" y="1788817"/>
            <a:ext cx="1008085" cy="21922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34" idx="3"/>
            <a:endCxn id="54" idx="2"/>
          </p:cNvCxnSpPr>
          <p:nvPr/>
        </p:nvCxnSpPr>
        <p:spPr>
          <a:xfrm>
            <a:off x="6492195" y="2796928"/>
            <a:ext cx="1008119" cy="11841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70" idx="3"/>
            <a:endCxn id="54" idx="2"/>
          </p:cNvCxnSpPr>
          <p:nvPr/>
        </p:nvCxnSpPr>
        <p:spPr>
          <a:xfrm>
            <a:off x="6492229" y="3629024"/>
            <a:ext cx="1008085" cy="3520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92" idx="3"/>
            <a:endCxn id="54" idx="2"/>
          </p:cNvCxnSpPr>
          <p:nvPr/>
        </p:nvCxnSpPr>
        <p:spPr>
          <a:xfrm flipV="1">
            <a:off x="6492229" y="3981071"/>
            <a:ext cx="1008085" cy="79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107" idx="3"/>
            <a:endCxn id="54" idx="2"/>
          </p:cNvCxnSpPr>
          <p:nvPr/>
        </p:nvCxnSpPr>
        <p:spPr>
          <a:xfrm flipV="1">
            <a:off x="6516216" y="3981071"/>
            <a:ext cx="984098" cy="44004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>
            <a:stCxn id="110" idx="3"/>
            <a:endCxn id="54" idx="2"/>
          </p:cNvCxnSpPr>
          <p:nvPr/>
        </p:nvCxnSpPr>
        <p:spPr>
          <a:xfrm flipV="1">
            <a:off x="6516216" y="3981071"/>
            <a:ext cx="984098" cy="8000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94" idx="3"/>
            <a:endCxn id="54" idx="2"/>
          </p:cNvCxnSpPr>
          <p:nvPr/>
        </p:nvCxnSpPr>
        <p:spPr>
          <a:xfrm flipV="1">
            <a:off x="6492229" y="3981071"/>
            <a:ext cx="1008085" cy="11921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97" idx="3"/>
            <a:endCxn id="54" idx="2"/>
          </p:cNvCxnSpPr>
          <p:nvPr/>
        </p:nvCxnSpPr>
        <p:spPr>
          <a:xfrm flipV="1">
            <a:off x="6492229" y="3981071"/>
            <a:ext cx="1008085" cy="15521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33" idx="3"/>
          </p:cNvCxnSpPr>
          <p:nvPr/>
        </p:nvCxnSpPr>
        <p:spPr>
          <a:xfrm>
            <a:off x="6492195" y="2476896"/>
            <a:ext cx="528077" cy="3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6852235" y="2132856"/>
            <a:ext cx="168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87370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1"/>
          <p:cNvSpPr/>
          <p:nvPr/>
        </p:nvSpPr>
        <p:spPr>
          <a:xfrm>
            <a:off x="0" y="1340768"/>
            <a:ext cx="9144000" cy="3640138"/>
          </a:xfrm>
          <a:prstGeom prst="rect">
            <a:avLst/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  <a:gs pos="74000">
                <a:schemeClr val="bg1">
                  <a:lumMod val="9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4985"/>
            <a:ext cx="683568" cy="75971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1560" y="4462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7549" y="646088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Chapter.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06240" y="345356"/>
            <a:ext cx="2922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요구사항 및 개발환경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1520" y="1606734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000" b="1" dirty="0" smtClean="0"/>
              <a:t>3-1. </a:t>
            </a:r>
            <a:r>
              <a:rPr lang="ko-KR" altLang="en-US" sz="2000" b="1" dirty="0" smtClean="0"/>
              <a:t>요구 사항</a:t>
            </a:r>
            <a:endParaRPr lang="en-US" altLang="ko-KR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39552" y="1988840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400" dirty="0" smtClean="0"/>
              <a:t> 로그인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및 회원가입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회원정보관리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해시태그를 통한 검색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사용자의 자유로운 판매등록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/>
              <a:t> </a:t>
            </a:r>
            <a:r>
              <a:rPr lang="ko-KR" altLang="en-US" sz="1400" dirty="0" smtClean="0"/>
              <a:t>입찰자가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명이라도 있을 시 판매 취소 불가능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판매자와</a:t>
            </a:r>
            <a:r>
              <a:rPr lang="ko-KR" altLang="en-US" sz="1400" dirty="0" smtClean="0"/>
              <a:t> 낙찰자만의 커뮤니케이션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회원가입 시 주민번호 </a:t>
            </a:r>
            <a:r>
              <a:rPr lang="en-US" altLang="ko-KR" sz="1400" dirty="0" smtClean="0"/>
              <a:t>or </a:t>
            </a:r>
            <a:r>
              <a:rPr lang="ko-KR" altLang="en-US" sz="1400" dirty="0" smtClean="0"/>
              <a:t>핸드폰 번호 인증 오픈 </a:t>
            </a:r>
            <a:r>
              <a:rPr lang="en-US" altLang="ko-KR" sz="1400" dirty="0" err="1" smtClean="0"/>
              <a:t>api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사용자가 타 사용자에게 피해를 입힐 시에 신고하기 기능을 통한 회원 제재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/>
              <a:t> </a:t>
            </a:r>
            <a:r>
              <a:rPr lang="ko-KR" altLang="en-US" sz="1400" dirty="0" smtClean="0"/>
              <a:t>제재를 당한 사용자가 재가입이 불가능 하도록 조치</a:t>
            </a:r>
            <a:endParaRPr lang="en-US" altLang="ko-KR" sz="1400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11560" y="4239096"/>
          <a:ext cx="4392488" cy="18542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349024"/>
                <a:gridCol w="30434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</a:t>
                      </a:r>
                      <a:r>
                        <a:rPr lang="en-US" altLang="ko-KR" dirty="0" smtClean="0"/>
                        <a:t>tool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Apache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Mysql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Html5,php,Java</a:t>
                      </a:r>
                      <a:r>
                        <a:rPr lang="en-US" altLang="ko-KR" baseline="0" dirty="0" smtClean="0"/>
                        <a:t> script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window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1520" y="3807048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000" b="1" dirty="0" smtClean="0"/>
              <a:t>3-2. </a:t>
            </a:r>
            <a:r>
              <a:rPr lang="ko-KR" altLang="en-US" sz="2000" b="1" dirty="0" smtClean="0"/>
              <a:t>개발 환</a:t>
            </a:r>
            <a:r>
              <a:rPr lang="ko-KR" altLang="en-US" sz="2000" b="1" dirty="0"/>
              <a:t>경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787370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1"/>
          <p:cNvSpPr/>
          <p:nvPr/>
        </p:nvSpPr>
        <p:spPr>
          <a:xfrm>
            <a:off x="0" y="1340768"/>
            <a:ext cx="9144000" cy="3640138"/>
          </a:xfrm>
          <a:prstGeom prst="rect">
            <a:avLst/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  <a:gs pos="74000">
                <a:schemeClr val="bg1">
                  <a:lumMod val="9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46" name="Arc 37"/>
          <p:cNvSpPr/>
          <p:nvPr/>
        </p:nvSpPr>
        <p:spPr>
          <a:xfrm>
            <a:off x="-5448300" y="3187700"/>
            <a:ext cx="10896600" cy="7340600"/>
          </a:xfrm>
          <a:prstGeom prst="arc">
            <a:avLst>
              <a:gd name="adj1" fmla="val 16201078"/>
              <a:gd name="adj2" fmla="val 7125"/>
            </a:avLst>
          </a:prstGeom>
          <a:solidFill>
            <a:schemeClr val="bg1"/>
          </a:solidFill>
          <a:ln w="857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nb-NO">
              <a:ea typeface="ＭＳ Ｐゴシック" charset="-128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4985"/>
            <a:ext cx="683568" cy="75971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06240" y="345356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예</a:t>
            </a:r>
            <a:r>
              <a:rPr lang="ko-KR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시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4462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04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549" y="646088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Chapter.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1434262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4-1.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메인 페이지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028" name="Picture 4" descr="C:\Users\kimkim2\Desktop\메인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142" y="1845394"/>
            <a:ext cx="7080250" cy="4679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853475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51"/>
          <p:cNvSpPr/>
          <p:nvPr/>
        </p:nvSpPr>
        <p:spPr>
          <a:xfrm>
            <a:off x="0" y="1340768"/>
            <a:ext cx="9144000" cy="3640138"/>
          </a:xfrm>
          <a:prstGeom prst="rect">
            <a:avLst/>
          </a:prstGeom>
          <a:gradFill>
            <a:gsLst>
              <a:gs pos="50000">
                <a:schemeClr val="bg1"/>
              </a:gs>
              <a:gs pos="100000">
                <a:schemeClr val="bg1">
                  <a:lumMod val="75000"/>
                </a:schemeClr>
              </a:gs>
              <a:gs pos="74000">
                <a:schemeClr val="bg1">
                  <a:lumMod val="9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46" name="Arc 37"/>
          <p:cNvSpPr/>
          <p:nvPr/>
        </p:nvSpPr>
        <p:spPr>
          <a:xfrm>
            <a:off x="-5448300" y="3187700"/>
            <a:ext cx="10896600" cy="7340600"/>
          </a:xfrm>
          <a:prstGeom prst="arc">
            <a:avLst>
              <a:gd name="adj1" fmla="val 16201078"/>
              <a:gd name="adj2" fmla="val 7125"/>
            </a:avLst>
          </a:prstGeom>
          <a:solidFill>
            <a:schemeClr val="bg1"/>
          </a:solidFill>
          <a:ln w="857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nb-NO">
              <a:ea typeface="ＭＳ Ｐゴシック" charset="-128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4985"/>
            <a:ext cx="683568" cy="75971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4462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04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7549" y="646088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Chapter.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6240" y="345356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예</a:t>
            </a:r>
            <a:r>
              <a:rPr lang="ko-KR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시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434262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4-2. 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컨텐츠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상세페이지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3075" name="Picture 3" descr="C:\Users\kimkim2\Desktop\컨텐츠 상세내용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142" y="1844824"/>
            <a:ext cx="7080250" cy="4679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853475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H:\수업\3학년\1학기 수업\상세설계\포트폴리오JPG\1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1" y="2392759"/>
            <a:ext cx="9143999" cy="449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54"/>
          <p:cNvSpPr txBox="1">
            <a:spLocks noChangeArrowheads="1"/>
          </p:cNvSpPr>
          <p:nvPr/>
        </p:nvSpPr>
        <p:spPr bwMode="auto">
          <a:xfrm>
            <a:off x="1433306" y="1916832"/>
            <a:ext cx="594700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ko-KR" sz="8800" b="1" dirty="0" smtClean="0">
                <a:solidFill>
                  <a:srgbClr val="262626"/>
                </a:solidFill>
                <a:latin typeface="나눔고딕" pitchFamily="50" charset="-127"/>
                <a:ea typeface="나눔고딕" pitchFamily="50" charset="-127"/>
              </a:rPr>
              <a:t>Q&amp;A</a:t>
            </a:r>
            <a:endParaRPr lang="en-US" altLang="ko-KR" sz="2400" b="1" dirty="0">
              <a:solidFill>
                <a:srgbClr val="26262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6622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751</Words>
  <Application>Microsoft Office PowerPoint</Application>
  <PresentationFormat>화면 슬라이드 쇼(4:3)</PresentationFormat>
  <Paragraphs>150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 hoon jang</dc:creator>
  <cp:lastModifiedBy>ji hoon jang</cp:lastModifiedBy>
  <cp:revision>2</cp:revision>
  <dcterms:created xsi:type="dcterms:W3CDTF">2016-05-23T05:05:59Z</dcterms:created>
  <dcterms:modified xsi:type="dcterms:W3CDTF">2016-05-23T08:23:51Z</dcterms:modified>
</cp:coreProperties>
</file>