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o85D1Aaxyqzcbuu96Tn1UsUM5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984522" y="298564"/>
            <a:ext cx="4650901" cy="6260873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11"/>
          <p:cNvGrpSpPr/>
          <p:nvPr/>
        </p:nvGrpSpPr>
        <p:grpSpPr>
          <a:xfrm>
            <a:off x="5847282" y="-154767"/>
            <a:ext cx="6622454" cy="7140044"/>
            <a:chOff x="5847282" y="-154767"/>
            <a:chExt cx="6622454" cy="7140044"/>
          </a:xfrm>
        </p:grpSpPr>
        <p:grpSp>
          <p:nvGrpSpPr>
            <p:cNvPr id="18" name="Google Shape;18;p11"/>
            <p:cNvGrpSpPr/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19" name="Google Shape;19;p11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0" name="Google Shape;20;p11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" name="Google Shape;21;p11"/>
              <p:cNvCxnSpPr/>
              <p:nvPr/>
            </p:nvCxnSpPr>
            <p:spPr>
              <a:xfrm rot="10800000">
                <a:off x="6696076" y="280988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" name="Google Shape;22;p11"/>
            <p:cNvGrpSpPr/>
            <p:nvPr/>
          </p:nvGrpSpPr>
          <p:grpSpPr>
            <a:xfrm>
              <a:off x="8017772" y="-98150"/>
              <a:ext cx="4451964" cy="7083427"/>
              <a:chOff x="8017772" y="-98150"/>
              <a:chExt cx="4451964" cy="7083427"/>
            </a:xfrm>
          </p:grpSpPr>
          <p:sp>
            <p:nvSpPr>
              <p:cNvPr id="23" name="Google Shape;23;p11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24" name="Google Shape;24;p11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5" name="Google Shape;25;p11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" name="Google Shape;26;p11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7" name="Google Shape;27;p11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8" name="Google Shape;28;p11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9" name="Google Shape;29;p11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" name="Google Shape;30;p11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" name="Google Shape;31;p11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2" name="Google Shape;32;p11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3" name="Google Shape;33;p11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" name="Google Shape;34;p11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" name="Google Shape;35;p11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" name="Google Shape;36;p11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7" name="Google Shape;37;p11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" name="Google Shape;38;p11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39" name="Google Shape;39;p11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40" name="Google Shape;40;p11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" name="Google Shape;41;p11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" name="Google Shape;42;p11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" name="Google Shape;43;p11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" name="Google Shape;44;p11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" name="Google Shape;45;p11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6" name="Google Shape;46;p11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7" name="Google Shape;47;p11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48" name="Google Shape;48;p11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49" name="Google Shape;49;p11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" name="Google Shape;50;p11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1" name="Google Shape;51;p11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2" name="Google Shape;52;p11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53" name="Google Shape;53;p11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4" name="Google Shape;54;p11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5" name="Google Shape;55;p11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  <p:grpSp>
            <p:nvGrpSpPr>
              <p:cNvPr id="56" name="Google Shape;56;p11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7" name="Google Shape;57;p11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8" name="Google Shape;58;p11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" name="Google Shape;59;p11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cxnSp>
              <p:nvCxnSpPr>
                <p:cNvPr id="60" name="Google Shape;60;p11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" name="Google Shape;61;p11"/>
            <p:cNvGrpSpPr/>
            <p:nvPr/>
          </p:nvGrpSpPr>
          <p:grpSpPr>
            <a:xfrm rot="10800000">
              <a:off x="5847282" y="-154767"/>
              <a:ext cx="4451964" cy="7083427"/>
              <a:chOff x="8017772" y="-98150"/>
              <a:chExt cx="4451964" cy="7083427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63" name="Google Shape;63;p11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Google Shape;64;p11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5" name="Google Shape;65;p11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6" name="Google Shape;66;p11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7" name="Google Shape;67;p11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8" name="Google Shape;68;p11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2" name="Google Shape;72;p11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3" name="Google Shape;73;p11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4" name="Google Shape;74;p11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5" name="Google Shape;75;p11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6" name="Google Shape;76;p11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77" name="Google Shape;77;p11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78" name="Google Shape;78;p11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79" name="Google Shape;79;p11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" name="Google Shape;80;p11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1" name="Google Shape;81;p11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2" name="Google Shape;82;p11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" name="Google Shape;83;p11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" name="Google Shape;84;p11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" name="Google Shape;85;p11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86" name="Google Shape;86;p11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87" name="Google Shape;87;p11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88" name="Google Shape;88;p11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9" name="Google Shape;89;p11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90" name="Google Shape;90;p11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91" name="Google Shape;91;p11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92" name="Google Shape;92;p11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93" name="Google Shape;93;p11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94" name="Google Shape;94;p11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  <p:grpSp>
            <p:nvGrpSpPr>
              <p:cNvPr id="95" name="Google Shape;95;p11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96" name="Google Shape;96;p11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97" name="Google Shape;97;p11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98" name="Google Shape;98;p11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cxnSp>
              <p:nvCxnSpPr>
                <p:cNvPr id="99" name="Google Shape;99;p11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20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8" name="Google Shape;378;p21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21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2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1" name="Google Shape;381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0" name="Google Shape;390;p22"/>
          <p:cNvGrpSpPr/>
          <p:nvPr/>
        </p:nvGrpSpPr>
        <p:grpSpPr>
          <a:xfrm>
            <a:off x="5847282" y="-154767"/>
            <a:ext cx="6622454" cy="7140044"/>
            <a:chOff x="5847282" y="-154767"/>
            <a:chExt cx="6622454" cy="7140044"/>
          </a:xfrm>
        </p:grpSpPr>
        <p:grpSp>
          <p:nvGrpSpPr>
            <p:cNvPr id="391" name="Google Shape;391;p22"/>
            <p:cNvGrpSpPr/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392" name="Google Shape;392;p22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94" name="Google Shape;394;p22"/>
              <p:cNvCxnSpPr/>
              <p:nvPr/>
            </p:nvCxnSpPr>
            <p:spPr>
              <a:xfrm rot="10800000">
                <a:off x="6696076" y="280988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95" name="Google Shape;395;p22"/>
            <p:cNvGrpSpPr/>
            <p:nvPr/>
          </p:nvGrpSpPr>
          <p:grpSpPr>
            <a:xfrm>
              <a:off x="8017772" y="-98150"/>
              <a:ext cx="4451964" cy="7083427"/>
              <a:chOff x="8017772" y="-98150"/>
              <a:chExt cx="4451964" cy="7083427"/>
            </a:xfrm>
          </p:grpSpPr>
          <p:sp>
            <p:nvSpPr>
              <p:cNvPr id="396" name="Google Shape;396;p22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397" name="Google Shape;397;p22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98" name="Google Shape;398;p22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9" name="Google Shape;399;p22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0" name="Google Shape;400;p22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1" name="Google Shape;401;p22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2" name="Google Shape;402;p22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3" name="Google Shape;403;p22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4" name="Google Shape;404;p22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5" name="Google Shape;405;p22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6" name="Google Shape;406;p22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7" name="Google Shape;407;p22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8" name="Google Shape;408;p22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09" name="Google Shape;409;p22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10" name="Google Shape;410;p22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11" name="Google Shape;411;p22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412" name="Google Shape;412;p22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413" name="Google Shape;413;p22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4" name="Google Shape;414;p22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5" name="Google Shape;415;p22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6" name="Google Shape;416;p22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7" name="Google Shape;417;p22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8" name="Google Shape;418;p22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9" name="Google Shape;419;p22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20" name="Google Shape;420;p22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421" name="Google Shape;421;p22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422" name="Google Shape;422;p22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3" name="Google Shape;423;p22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24" name="Google Shape;424;p22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25" name="Google Shape;425;p22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426" name="Google Shape;426;p22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427" name="Google Shape;427;p22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28" name="Google Shape;428;p22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  <p:grpSp>
            <p:nvGrpSpPr>
              <p:cNvPr id="429" name="Google Shape;429;p22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430" name="Google Shape;430;p22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431" name="Google Shape;431;p22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32" name="Google Shape;432;p22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cxnSp>
              <p:nvCxnSpPr>
                <p:cNvPr id="433" name="Google Shape;433;p22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4" name="Google Shape;434;p22"/>
            <p:cNvGrpSpPr/>
            <p:nvPr/>
          </p:nvGrpSpPr>
          <p:grpSpPr>
            <a:xfrm rot="10800000">
              <a:off x="5847282" y="-154767"/>
              <a:ext cx="4451964" cy="7083427"/>
              <a:chOff x="8017772" y="-98150"/>
              <a:chExt cx="4451964" cy="7083427"/>
            </a:xfrm>
          </p:grpSpPr>
          <p:sp>
            <p:nvSpPr>
              <p:cNvPr id="435" name="Google Shape;435;p22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436" name="Google Shape;436;p22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437" name="Google Shape;437;p22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38" name="Google Shape;438;p22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0" name="Google Shape;440;p22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1" name="Google Shape;441;p22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2" name="Google Shape;442;p22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3" name="Google Shape;443;p22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4" name="Google Shape;444;p22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5" name="Google Shape;445;p22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6" name="Google Shape;446;p22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7" name="Google Shape;447;p22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8" name="Google Shape;448;p22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49" name="Google Shape;449;p22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450" name="Google Shape;450;p22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451" name="Google Shape;451;p22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452" name="Google Shape;452;p22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3" name="Google Shape;453;p22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4" name="Google Shape;454;p22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5" name="Google Shape;455;p22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6" name="Google Shape;456;p22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7" name="Google Shape;457;p22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8" name="Google Shape;458;p22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59" name="Google Shape;459;p22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460" name="Google Shape;460;p22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461" name="Google Shape;461;p22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62" name="Google Shape;462;p22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463" name="Google Shape;463;p22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64" name="Google Shape;464;p22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465" name="Google Shape;465;p22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466" name="Google Shape;466;p22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67" name="Google Shape;467;p22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  <p:grpSp>
            <p:nvGrpSpPr>
              <p:cNvPr id="468" name="Google Shape;468;p22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469" name="Google Shape;469;p22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470" name="Google Shape;470;p22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71" name="Google Shape;471;p22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cxnSp>
              <p:nvCxnSpPr>
                <p:cNvPr id="472" name="Google Shape;472;p22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1" name="Google Shape;48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2" name="Google Shape;48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25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89" name="Google Shape;489;p25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0" name="Google Shape;490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5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26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7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able">
  <p:cSld name="Content Table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/>
          <p:nvPr>
            <p:ph type="title"/>
          </p:nvPr>
        </p:nvSpPr>
        <p:spPr>
          <a:xfrm>
            <a:off x="568164" y="400049"/>
            <a:ext cx="11047042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8"/>
          <p:cNvSpPr txBox="1"/>
          <p:nvPr>
            <p:ph idx="1" type="body"/>
          </p:nvPr>
        </p:nvSpPr>
        <p:spPr>
          <a:xfrm>
            <a:off x="568164" y="1997132"/>
            <a:ext cx="410543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508" name="Google Shape;508;p28"/>
          <p:cNvCxnSpPr/>
          <p:nvPr/>
        </p:nvCxnSpPr>
        <p:spPr>
          <a:xfrm>
            <a:off x="56816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28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28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Picture">
  <p:cSld name="Title Subtitle Picture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29"/>
          <p:cNvSpPr txBox="1"/>
          <p:nvPr>
            <p:ph type="title"/>
          </p:nvPr>
        </p:nvSpPr>
        <p:spPr>
          <a:xfrm>
            <a:off x="530307" y="430521"/>
            <a:ext cx="3389065" cy="184752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5" name="Google Shape;515;p29"/>
          <p:cNvCxnSpPr/>
          <p:nvPr/>
        </p:nvCxnSpPr>
        <p:spPr>
          <a:xfrm>
            <a:off x="1954839" y="2511829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530307" y="2745610"/>
            <a:ext cx="3389065" cy="349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29"/>
          <p:cNvSpPr/>
          <p:nvPr>
            <p:ph idx="2" type="pic"/>
          </p:nvPr>
        </p:nvSpPr>
        <p:spPr>
          <a:xfrm>
            <a:off x="4979988" y="430521"/>
            <a:ext cx="6681704" cy="601926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3890507" y="395289"/>
            <a:ext cx="7733329" cy="118980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3890507" y="1997132"/>
            <a:ext cx="2765356" cy="4465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815634" y="1997132"/>
            <a:ext cx="4808202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4" name="Google Shape;104;p12"/>
          <p:cNvCxnSpPr/>
          <p:nvPr/>
        </p:nvCxnSpPr>
        <p:spPr>
          <a:xfrm>
            <a:off x="3890509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" name="Google Shape;105;p12"/>
          <p:cNvGrpSpPr/>
          <p:nvPr/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106" name="Google Shape;106;p12"/>
            <p:cNvSpPr/>
            <p:nvPr/>
          </p:nvSpPr>
          <p:spPr>
            <a:xfrm>
              <a:off x="1816101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1816101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587376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587376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587376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1816101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1816101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497013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587376" y="1390651"/>
              <a:ext cx="1228725" cy="761999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816101" y="1362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587376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1816101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87376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816101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20" name="Google Shape;120;p12"/>
            <p:cNvGrpSpPr/>
            <p:nvPr/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cxnSp>
            <p:nvCxnSpPr>
              <p:cNvPr id="121" name="Google Shape;121;p12"/>
              <p:cNvCxnSpPr/>
              <p:nvPr/>
            </p:nvCxnSpPr>
            <p:spPr>
              <a:xfrm>
                <a:off x="587376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2"/>
              <p:cNvCxnSpPr/>
              <p:nvPr/>
            </p:nvCxnSpPr>
            <p:spPr>
              <a:xfrm flipH="1" rot="10800000">
                <a:off x="1816101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2"/>
              <p:cNvCxnSpPr/>
              <p:nvPr/>
            </p:nvCxnSpPr>
            <p:spPr>
              <a:xfrm rot="10800000">
                <a:off x="1816101" y="280988"/>
                <a:ext cx="0" cy="38385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2"/>
              <p:cNvCxnSpPr/>
              <p:nvPr/>
            </p:nvCxnSpPr>
            <p:spPr>
              <a:xfrm>
                <a:off x="587376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2"/>
              <p:cNvCxnSpPr/>
              <p:nvPr/>
            </p:nvCxnSpPr>
            <p:spPr>
              <a:xfrm flipH="1" rot="10800000">
                <a:off x="1816101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2"/>
              <p:cNvCxnSpPr/>
              <p:nvPr/>
            </p:nvCxnSpPr>
            <p:spPr>
              <a:xfrm>
                <a:off x="587376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12"/>
              <p:cNvCxnSpPr/>
              <p:nvPr/>
            </p:nvCxnSpPr>
            <p:spPr>
              <a:xfrm flipH="1" rot="10800000">
                <a:off x="1816101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 flipH="1" rot="8100000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129" name="Google Shape;129;p12"/>
            <p:cNvSpPr/>
            <p:nvPr/>
          </p:nvSpPr>
          <p:spPr>
            <a:xfrm>
              <a:off x="1816101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1816101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587376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587376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587376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816101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816101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1497013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87376" y="1390651"/>
              <a:ext cx="1228725" cy="761999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1816101" y="1362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587376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1816101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587376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1816101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43" name="Google Shape;143;p12"/>
            <p:cNvGrpSpPr/>
            <p:nvPr/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cxnSp>
            <p:nvCxnSpPr>
              <p:cNvPr id="144" name="Google Shape;144;p12"/>
              <p:cNvCxnSpPr/>
              <p:nvPr/>
            </p:nvCxnSpPr>
            <p:spPr>
              <a:xfrm>
                <a:off x="587376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12"/>
              <p:cNvCxnSpPr/>
              <p:nvPr/>
            </p:nvCxnSpPr>
            <p:spPr>
              <a:xfrm flipH="1" rot="10800000">
                <a:off x="1816101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2"/>
              <p:cNvCxnSpPr/>
              <p:nvPr/>
            </p:nvCxnSpPr>
            <p:spPr>
              <a:xfrm rot="10800000">
                <a:off x="1816101" y="280988"/>
                <a:ext cx="0" cy="38385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2"/>
              <p:cNvCxnSpPr/>
              <p:nvPr/>
            </p:nvCxnSpPr>
            <p:spPr>
              <a:xfrm>
                <a:off x="587376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12"/>
              <p:cNvCxnSpPr/>
              <p:nvPr/>
            </p:nvCxnSpPr>
            <p:spPr>
              <a:xfrm flipH="1" rot="10800000">
                <a:off x="1816101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12"/>
              <p:cNvCxnSpPr/>
              <p:nvPr/>
            </p:nvCxnSpPr>
            <p:spPr>
              <a:xfrm>
                <a:off x="587376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2"/>
              <p:cNvCxnSpPr/>
              <p:nvPr/>
            </p:nvCxnSpPr>
            <p:spPr>
              <a:xfrm flipH="1" rot="10800000">
                <a:off x="1816101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568164" y="1997132"/>
            <a:ext cx="539868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30"/>
          <p:cNvSpPr txBox="1"/>
          <p:nvPr>
            <p:ph idx="2" type="body"/>
          </p:nvPr>
        </p:nvSpPr>
        <p:spPr>
          <a:xfrm>
            <a:off x="6274202" y="1997132"/>
            <a:ext cx="539868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522" name="Google Shape;522;p30"/>
          <p:cNvCxnSpPr/>
          <p:nvPr/>
        </p:nvCxnSpPr>
        <p:spPr>
          <a:xfrm>
            <a:off x="56816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p30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30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568163" y="400049"/>
            <a:ext cx="8647721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568163" y="1997132"/>
            <a:ext cx="8652793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grpSp>
        <p:nvGrpSpPr>
          <p:cNvPr id="157" name="Google Shape;157;p13"/>
          <p:cNvGrpSpPr/>
          <p:nvPr/>
        </p:nvGrpSpPr>
        <p:grpSpPr>
          <a:xfrm>
            <a:off x="9449450" y="-98150"/>
            <a:ext cx="2862334" cy="3263529"/>
            <a:chOff x="9420492" y="-98150"/>
            <a:chExt cx="2862334" cy="3263529"/>
          </a:xfrm>
        </p:grpSpPr>
        <p:grpSp>
          <p:nvGrpSpPr>
            <p:cNvPr id="158" name="Google Shape;158;p13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159" name="Google Shape;159;p13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160" name="Google Shape;160;p13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" name="Google Shape;161;p13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2" name="Google Shape;162;p13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164" name="Google Shape;164;p13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65" name="Google Shape;165;p13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</p:grpSp>
        <p:grpSp>
          <p:nvGrpSpPr>
            <p:cNvPr id="167" name="Google Shape;167;p13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168" name="Google Shape;168;p13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69" name="Google Shape;169;p13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cxnSp>
            <p:nvCxnSpPr>
              <p:cNvPr id="171" name="Google Shape;171;p13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72" name="Google Shape;172;p13"/>
          <p:cNvCxnSpPr/>
          <p:nvPr/>
        </p:nvCxnSpPr>
        <p:spPr>
          <a:xfrm>
            <a:off x="568163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3" name="Google Shape;173;p13"/>
          <p:cNvGrpSpPr/>
          <p:nvPr/>
        </p:nvGrpSpPr>
        <p:grpSpPr>
          <a:xfrm flipH="1" rot="10800000">
            <a:off x="9432804" y="3721101"/>
            <a:ext cx="2862334" cy="3263529"/>
            <a:chOff x="9420492" y="-98150"/>
            <a:chExt cx="2862334" cy="3263529"/>
          </a:xfrm>
        </p:grpSpPr>
        <p:grpSp>
          <p:nvGrpSpPr>
            <p:cNvPr id="174" name="Google Shape;174;p13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175" name="Google Shape;175;p13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176" name="Google Shape;176;p13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" name="Google Shape;177;p13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8" name="Google Shape;178;p13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180" name="Google Shape;180;p13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81" name="Google Shape;181;p13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</p:grpSp>
        <p:grpSp>
          <p:nvGrpSpPr>
            <p:cNvPr id="183" name="Google Shape;183;p13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184" name="Google Shape;184;p13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cxnSp>
            <p:nvCxnSpPr>
              <p:cNvPr id="187" name="Google Shape;187;p13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88" name="Google Shape;188;p13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icture">
  <p:cSld name="Content Pictu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/>
          <p:nvPr/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4"/>
          <p:cNvSpPr txBox="1"/>
          <p:nvPr>
            <p:ph type="title"/>
          </p:nvPr>
        </p:nvSpPr>
        <p:spPr>
          <a:xfrm>
            <a:off x="4313685" y="400049"/>
            <a:ext cx="7310152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4"/>
          <p:cNvSpPr/>
          <p:nvPr>
            <p:ph idx="2" type="pic"/>
          </p:nvPr>
        </p:nvSpPr>
        <p:spPr>
          <a:xfrm>
            <a:off x="450810" y="430212"/>
            <a:ext cx="2989063" cy="599757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313685" y="1997132"/>
            <a:ext cx="7314440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96" name="Google Shape;196;p14"/>
          <p:cNvCxnSpPr/>
          <p:nvPr/>
        </p:nvCxnSpPr>
        <p:spPr>
          <a:xfrm>
            <a:off x="431368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4"/>
          <p:cNvSpPr txBox="1"/>
          <p:nvPr>
            <p:ph idx="10" type="dt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11" type="ftr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3157636" y="400049"/>
            <a:ext cx="8467760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3157636" y="1997132"/>
            <a:ext cx="5597686" cy="435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2" type="body"/>
          </p:nvPr>
        </p:nvSpPr>
        <p:spPr>
          <a:xfrm>
            <a:off x="8945821" y="1997134"/>
            <a:ext cx="2679575" cy="435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grpSp>
        <p:nvGrpSpPr>
          <p:cNvPr id="204" name="Google Shape;204;p15"/>
          <p:cNvGrpSpPr/>
          <p:nvPr/>
        </p:nvGrpSpPr>
        <p:grpSpPr>
          <a:xfrm flipH="1">
            <a:off x="-58397" y="-98150"/>
            <a:ext cx="2862334" cy="3263529"/>
            <a:chOff x="9420492" y="-98150"/>
            <a:chExt cx="2862334" cy="3263529"/>
          </a:xfrm>
        </p:grpSpPr>
        <p:grpSp>
          <p:nvGrpSpPr>
            <p:cNvPr id="205" name="Google Shape;205;p15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206" name="Google Shape;206;p15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207" name="Google Shape;207;p15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" name="Google Shape;208;p15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9" name="Google Shape;209;p15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0" name="Google Shape;210;p15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211" name="Google Shape;211;p15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12" name="Google Shape;212;p15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3" name="Google Shape;213;p15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</p:grpSp>
        <p:grpSp>
          <p:nvGrpSpPr>
            <p:cNvPr id="214" name="Google Shape;214;p15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215" name="Google Shape;215;p15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216" name="Google Shape;216;p15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cxnSp>
            <p:nvCxnSpPr>
              <p:cNvPr id="218" name="Google Shape;218;p15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9" name="Google Shape;219;p15"/>
          <p:cNvGrpSpPr/>
          <p:nvPr/>
        </p:nvGrpSpPr>
        <p:grpSpPr>
          <a:xfrm rot="10800000">
            <a:off x="-75043" y="3721101"/>
            <a:ext cx="2862334" cy="3263529"/>
            <a:chOff x="9420492" y="-98150"/>
            <a:chExt cx="2862334" cy="3263529"/>
          </a:xfrm>
        </p:grpSpPr>
        <p:grpSp>
          <p:nvGrpSpPr>
            <p:cNvPr id="220" name="Google Shape;220;p15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221" name="Google Shape;221;p15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222" name="Google Shape;222;p15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3" name="Google Shape;223;p15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4" name="Google Shape;224;p15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grpSp>
            <p:nvGrpSpPr>
              <p:cNvPr id="226" name="Google Shape;226;p15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27" name="Google Shape;227;p15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</p:grpSp>
        <p:grpSp>
          <p:nvGrpSpPr>
            <p:cNvPr id="229" name="Google Shape;229;p15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230" name="Google Shape;230;p15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231" name="Google Shape;231;p15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cxnSp>
            <p:nvCxnSpPr>
              <p:cNvPr id="233" name="Google Shape;233;p15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34" name="Google Shape;234;p15"/>
          <p:cNvCxnSpPr/>
          <p:nvPr/>
        </p:nvCxnSpPr>
        <p:spPr>
          <a:xfrm>
            <a:off x="3157636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5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5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7630301" y="533292"/>
            <a:ext cx="4132469" cy="2213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0" name="Google Shape;240;p16"/>
          <p:cNvCxnSpPr/>
          <p:nvPr/>
        </p:nvCxnSpPr>
        <p:spPr>
          <a:xfrm>
            <a:off x="9443525" y="2980612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16"/>
          <p:cNvGrpSpPr/>
          <p:nvPr/>
        </p:nvGrpSpPr>
        <p:grpSpPr>
          <a:xfrm>
            <a:off x="-277736" y="-132284"/>
            <a:ext cx="8295230" cy="7117561"/>
            <a:chOff x="-277736" y="-132284"/>
            <a:chExt cx="8295230" cy="7117561"/>
          </a:xfrm>
        </p:grpSpPr>
        <p:grpSp>
          <p:nvGrpSpPr>
            <p:cNvPr id="242" name="Google Shape;242;p16"/>
            <p:cNvGrpSpPr/>
            <p:nvPr/>
          </p:nvGrpSpPr>
          <p:grpSpPr>
            <a:xfrm flipH="1" rot="-2700000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7920038" y="61913"/>
                <a:ext cx="638175" cy="2843213"/>
              </a:xfrm>
              <a:custGeom>
                <a:rect b="b" l="l" r="r" t="t"/>
                <a:pathLst>
                  <a:path extrusionOk="0" h="597" w="134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8558213" y="61913"/>
                <a:ext cx="631825" cy="2843213"/>
              </a:xfrm>
              <a:custGeom>
                <a:rect b="b" l="l" r="r" t="t"/>
                <a:pathLst>
                  <a:path extrusionOk="0" h="597" w="133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245" name="Google Shape;245;p16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cxnSp>
              <p:nvCxnSpPr>
                <p:cNvPr id="246" name="Google Shape;246;p16"/>
                <p:cNvCxnSpPr/>
                <p:nvPr/>
              </p:nvCxnSpPr>
              <p:spPr>
                <a:xfrm rot="10800000">
                  <a:off x="8558213" y="61915"/>
                  <a:ext cx="0" cy="3384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47" name="Google Shape;247;p16"/>
                <p:cNvSpPr/>
                <p:nvPr/>
              </p:nvSpPr>
              <p:spPr>
                <a:xfrm>
                  <a:off x="8181976" y="523875"/>
                  <a:ext cx="747713" cy="376238"/>
                </a:xfrm>
                <a:custGeom>
                  <a:rect b="b" l="l" r="r" t="t"/>
                  <a:pathLst>
                    <a:path extrusionOk="0" h="237" w="471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8" name="Google Shape;248;p16"/>
                <p:cNvSpPr/>
                <p:nvPr/>
              </p:nvSpPr>
              <p:spPr>
                <a:xfrm>
                  <a:off x="7977188" y="1028700"/>
                  <a:ext cx="1157288" cy="581025"/>
                </a:xfrm>
                <a:custGeom>
                  <a:rect b="b" l="l" r="r" t="t"/>
                  <a:pathLst>
                    <a:path extrusionOk="0" h="366" w="729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9" name="Google Shape;249;p16"/>
                <p:cNvSpPr/>
                <p:nvPr/>
              </p:nvSpPr>
              <p:spPr>
                <a:xfrm>
                  <a:off x="7934326" y="1700213"/>
                  <a:ext cx="1241425" cy="619125"/>
                </a:xfrm>
                <a:custGeom>
                  <a:rect b="b" l="l" r="r" t="t"/>
                  <a:pathLst>
                    <a:path extrusionOk="0" h="390" w="782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</p:grpSp>
        <p:grpSp>
          <p:nvGrpSpPr>
            <p:cNvPr id="250" name="Google Shape;250;p16"/>
            <p:cNvGrpSpPr/>
            <p:nvPr/>
          </p:nvGrpSpPr>
          <p:grpSpPr>
            <a:xfrm flipH="1">
              <a:off x="-277736" y="-98150"/>
              <a:ext cx="5849449" cy="7083427"/>
              <a:chOff x="6620287" y="-98150"/>
              <a:chExt cx="5849449" cy="7083427"/>
            </a:xfrm>
          </p:grpSpPr>
          <p:grpSp>
            <p:nvGrpSpPr>
              <p:cNvPr id="251" name="Google Shape;251;p1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52" name="Google Shape;252;p16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3" name="Google Shape;253;p16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6" name="Google Shape;256;p16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7" name="Google Shape;257;p16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8" name="Google Shape;258;p16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9" name="Google Shape;259;p16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0" name="Google Shape;260;p16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1" name="Google Shape;261;p16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65" name="Google Shape;265;p16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266" name="Google Shape;266;p1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267" name="Google Shape;267;p16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8" name="Google Shape;268;p16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9" name="Google Shape;269;p16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0" name="Google Shape;270;p16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1" name="Google Shape;271;p16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2" name="Google Shape;272;p16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3" name="Google Shape;273;p16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74" name="Google Shape;274;p16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275" name="Google Shape;275;p16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276" name="Google Shape;276;p16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7" name="Google Shape;277;p16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78" name="Google Shape;278;p16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279" name="Google Shape;279;p16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280" name="Google Shape;280;p1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81" name="Google Shape;281;p1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282" name="Google Shape;282;p16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  <p:grpSp>
            <p:nvGrpSpPr>
              <p:cNvPr id="283" name="Google Shape;283;p16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84" name="Google Shape;284;p16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85" name="Google Shape;285;p16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286" name="Google Shape;286;p16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cxnSp>
              <p:nvCxnSpPr>
                <p:cNvPr id="287" name="Google Shape;287;p16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8" name="Google Shape;288;p16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89" name="Google Shape;289;p16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90" name="Google Shape;290;p16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1" name="Google Shape;291;p16"/>
                <p:cNvCxnSpPr/>
                <p:nvPr/>
              </p:nvCxnSpPr>
              <p:spPr>
                <a:xfrm rot="10800000">
                  <a:off x="6696076" y="280988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92" name="Google Shape;292;p16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3" name="Google Shape;293;p16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294" name="Google Shape;294;p1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295" name="Google Shape;295;p1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296" name="Google Shape;296;p16"/>
                <p:cNvGrpSpPr/>
                <p:nvPr/>
              </p:nvGrpSpPr>
              <p:grpSpPr>
                <a:xfrm>
                  <a:off x="9086595" y="3423463"/>
                  <a:ext cx="844464" cy="2160000"/>
                  <a:chOff x="9086595" y="3423463"/>
                  <a:chExt cx="844464" cy="2160000"/>
                </a:xfrm>
              </p:grpSpPr>
              <p:cxnSp>
                <p:nvCxnSpPr>
                  <p:cNvPr id="297" name="Google Shape;297;p16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98" name="Google Shape;298;p16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299" name="Google Shape;299;p16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</p:grpSp>
        <p:grpSp>
          <p:nvGrpSpPr>
            <p:cNvPr id="300" name="Google Shape;300;p16"/>
            <p:cNvGrpSpPr/>
            <p:nvPr/>
          </p:nvGrpSpPr>
          <p:grpSpPr>
            <a:xfrm flipH="1" rot="10800000">
              <a:off x="2168045" y="-132284"/>
              <a:ext cx="5849449" cy="7083427"/>
              <a:chOff x="6620287" y="-98150"/>
              <a:chExt cx="5849449" cy="7083427"/>
            </a:xfrm>
          </p:grpSpPr>
          <p:grpSp>
            <p:nvGrpSpPr>
              <p:cNvPr id="301" name="Google Shape;301;p1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02" name="Google Shape;302;p16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15" name="Google Shape;315;p16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316" name="Google Shape;316;p1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317" name="Google Shape;317;p16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8" name="Google Shape;318;p16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9" name="Google Shape;319;p16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0" name="Google Shape;320;p16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16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2" name="Google Shape;322;p16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3" name="Google Shape;323;p16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24" name="Google Shape;324;p16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325" name="Google Shape;325;p16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326" name="Google Shape;326;p16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7" name="Google Shape;327;p16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28" name="Google Shape;328;p16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329" name="Google Shape;329;p16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330" name="Google Shape;330;p1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31" name="Google Shape;331;p1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332" name="Google Shape;332;p16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  <p:grpSp>
            <p:nvGrpSpPr>
              <p:cNvPr id="333" name="Google Shape;333;p16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34" name="Google Shape;334;p16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35" name="Google Shape;335;p16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336" name="Google Shape;336;p16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cxnSp>
              <p:nvCxnSpPr>
                <p:cNvPr id="337" name="Google Shape;337;p16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38" name="Google Shape;338;p16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339" name="Google Shape;339;p16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41" name="Google Shape;341;p16"/>
                <p:cNvCxnSpPr/>
                <p:nvPr/>
              </p:nvCxnSpPr>
              <p:spPr>
                <a:xfrm rot="10800000">
                  <a:off x="6696076" y="280988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2" name="Google Shape;342;p16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343" name="Google Shape;343;p16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4" name="Google Shape;344;p1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345" name="Google Shape;345;p1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grpSp>
              <p:nvGrpSpPr>
                <p:cNvPr id="346" name="Google Shape;346;p16"/>
                <p:cNvGrpSpPr/>
                <p:nvPr/>
              </p:nvGrpSpPr>
              <p:grpSpPr>
                <a:xfrm>
                  <a:off x="9086595" y="3423463"/>
                  <a:ext cx="844464" cy="2160000"/>
                  <a:chOff x="9086595" y="3423463"/>
                  <a:chExt cx="844464" cy="2160000"/>
                </a:xfrm>
              </p:grpSpPr>
              <p:cxnSp>
                <p:nvCxnSpPr>
                  <p:cNvPr id="347" name="Google Shape;347;p16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48" name="Google Shape;348;p16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349" name="Google Shape;349;p16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</p:grpSp>
        </p:grpSp>
      </p:grpSp>
      <p:sp>
        <p:nvSpPr>
          <p:cNvPr id="350" name="Google Shape;350;p16"/>
          <p:cNvSpPr txBox="1"/>
          <p:nvPr>
            <p:ph idx="1" type="body"/>
          </p:nvPr>
        </p:nvSpPr>
        <p:spPr>
          <a:xfrm>
            <a:off x="7630067" y="3219450"/>
            <a:ext cx="4128934" cy="3092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9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about:bla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"/>
          <p:cNvSpPr txBox="1"/>
          <p:nvPr>
            <p:ph type="title"/>
          </p:nvPr>
        </p:nvSpPr>
        <p:spPr>
          <a:xfrm>
            <a:off x="724545" y="701976"/>
            <a:ext cx="4650901" cy="6260873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ill Sans"/>
              <a:buNone/>
            </a:pPr>
            <a:r>
              <a:rPr lang="en-US" sz="5400"/>
              <a:t>CAPSTONE 2</a:t>
            </a:r>
            <a:br>
              <a:rPr lang="en-US" sz="5400"/>
            </a:br>
            <a:r>
              <a:rPr lang="en-US" sz="5400"/>
              <a:t>HOUSING PRICES</a:t>
            </a:r>
            <a:br>
              <a:rPr lang="en-US" sz="5400"/>
            </a:br>
            <a:br>
              <a:rPr lang="en-US" sz="5400"/>
            </a:br>
            <a:br>
              <a:rPr lang="en-US" sz="5400"/>
            </a:b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PRESENTED BY: DANNIE PATTERSON</a:t>
            </a:r>
            <a:br>
              <a:rPr lang="en-US" sz="1600"/>
            </a:b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"/>
          <p:cNvSpPr txBox="1"/>
          <p:nvPr>
            <p:ph type="title"/>
          </p:nvPr>
        </p:nvSpPr>
        <p:spPr>
          <a:xfrm>
            <a:off x="3890507" y="395289"/>
            <a:ext cx="7687131" cy="118980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538" name="Google Shape;538;p2"/>
          <p:cNvSpPr txBox="1"/>
          <p:nvPr>
            <p:ph idx="1" type="body"/>
          </p:nvPr>
        </p:nvSpPr>
        <p:spPr>
          <a:xfrm>
            <a:off x="3890506" y="1997133"/>
            <a:ext cx="7782381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are the factors that drive home prices?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Sale type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Road type</a:t>
            </a:r>
            <a:endParaRPr/>
          </a:p>
        </p:txBody>
      </p:sp>
      <p:sp>
        <p:nvSpPr>
          <p:cNvPr id="539" name="Google Shape;539;p2"/>
          <p:cNvSpPr txBox="1"/>
          <p:nvPr>
            <p:ph idx="2" type="body"/>
          </p:nvPr>
        </p:nvSpPr>
        <p:spPr>
          <a:xfrm flipH="1" rot="10800000">
            <a:off x="13090432" y="7242362"/>
            <a:ext cx="69756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"/>
          <p:cNvSpPr txBox="1"/>
          <p:nvPr>
            <p:ph type="title"/>
          </p:nvPr>
        </p:nvSpPr>
        <p:spPr>
          <a:xfrm>
            <a:off x="568163" y="400049"/>
            <a:ext cx="8647721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HYPOTHESES</a:t>
            </a:r>
            <a:endParaRPr/>
          </a:p>
        </p:txBody>
      </p:sp>
      <p:grpSp>
        <p:nvGrpSpPr>
          <p:cNvPr id="546" name="Google Shape;546;p3"/>
          <p:cNvGrpSpPr/>
          <p:nvPr/>
        </p:nvGrpSpPr>
        <p:grpSpPr>
          <a:xfrm>
            <a:off x="568325" y="1997075"/>
            <a:ext cx="8651875" cy="4232274"/>
            <a:chOff x="0" y="0"/>
            <a:chExt cx="8651875" cy="4232274"/>
          </a:xfrm>
        </p:grpSpPr>
        <p:cxnSp>
          <p:nvCxnSpPr>
            <p:cNvPr id="547" name="Google Shape;547;p3"/>
            <p:cNvCxnSpPr/>
            <p:nvPr/>
          </p:nvCxnSpPr>
          <p:spPr>
            <a:xfrm>
              <a:off x="0" y="0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8" name="Google Shape;548;p3"/>
            <p:cNvSpPr/>
            <p:nvPr/>
          </p:nvSpPr>
          <p:spPr>
            <a:xfrm>
              <a:off x="0" y="0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 txBox="1"/>
            <p:nvPr/>
          </p:nvSpPr>
          <p:spPr>
            <a:xfrm>
              <a:off x="0" y="0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Null Hypothesis 1 (H</a:t>
              </a:r>
              <a:r>
                <a:rPr b="1" baseline="-25000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):</a:t>
              </a:r>
              <a:endParaRPr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50" name="Google Shape;550;p3"/>
            <p:cNvCxnSpPr/>
            <p:nvPr/>
          </p:nvCxnSpPr>
          <p:spPr>
            <a:xfrm>
              <a:off x="0" y="529034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1" name="Google Shape;551;p3"/>
            <p:cNvSpPr/>
            <p:nvPr/>
          </p:nvSpPr>
          <p:spPr>
            <a:xfrm>
              <a:off x="0" y="529034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 txBox="1"/>
            <p:nvPr/>
          </p:nvSpPr>
          <p:spPr>
            <a:xfrm>
              <a:off x="0" y="529034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Sale type </a:t>
              </a:r>
              <a:r>
                <a:rPr i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has no effect</a:t>
              </a: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on price</a:t>
              </a:r>
              <a:endParaRPr/>
            </a:p>
          </p:txBody>
        </p:sp>
        <p:cxnSp>
          <p:nvCxnSpPr>
            <p:cNvPr id="553" name="Google Shape;553;p3"/>
            <p:cNvCxnSpPr/>
            <p:nvPr/>
          </p:nvCxnSpPr>
          <p:spPr>
            <a:xfrm>
              <a:off x="0" y="1058068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4" name="Google Shape;554;p3"/>
            <p:cNvSpPr/>
            <p:nvPr/>
          </p:nvSpPr>
          <p:spPr>
            <a:xfrm>
              <a:off x="0" y="1058068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 txBox="1"/>
            <p:nvPr/>
          </p:nvSpPr>
          <p:spPr>
            <a:xfrm>
              <a:off x="0" y="1058068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Alternate Hypothesis 1 (H</a:t>
              </a:r>
              <a:r>
                <a:rPr b="1" baseline="-25000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):</a:t>
              </a:r>
              <a:endParaRPr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56" name="Google Shape;556;p3"/>
            <p:cNvCxnSpPr/>
            <p:nvPr/>
          </p:nvCxnSpPr>
          <p:spPr>
            <a:xfrm>
              <a:off x="0" y="1587103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7" name="Google Shape;557;p3"/>
            <p:cNvSpPr/>
            <p:nvPr/>
          </p:nvSpPr>
          <p:spPr>
            <a:xfrm>
              <a:off x="0" y="1587103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 txBox="1"/>
            <p:nvPr/>
          </p:nvSpPr>
          <p:spPr>
            <a:xfrm>
              <a:off x="0" y="1587103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Sale type </a:t>
              </a:r>
              <a:r>
                <a:rPr i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does have an effect</a:t>
              </a: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on price</a:t>
              </a:r>
              <a:endParaRPr/>
            </a:p>
          </p:txBody>
        </p:sp>
        <p:cxnSp>
          <p:nvCxnSpPr>
            <p:cNvPr id="559" name="Google Shape;559;p3"/>
            <p:cNvCxnSpPr/>
            <p:nvPr/>
          </p:nvCxnSpPr>
          <p:spPr>
            <a:xfrm>
              <a:off x="0" y="2116137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0" name="Google Shape;560;p3"/>
            <p:cNvSpPr/>
            <p:nvPr/>
          </p:nvSpPr>
          <p:spPr>
            <a:xfrm>
              <a:off x="0" y="2116137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 txBox="1"/>
            <p:nvPr/>
          </p:nvSpPr>
          <p:spPr>
            <a:xfrm>
              <a:off x="0" y="2116137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Null Hypothesis 2 (H</a:t>
              </a:r>
              <a:r>
                <a:rPr b="1" baseline="-25000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</a:t>
              </a: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):</a:t>
              </a:r>
              <a:endParaRPr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62" name="Google Shape;562;p3"/>
            <p:cNvCxnSpPr/>
            <p:nvPr/>
          </p:nvCxnSpPr>
          <p:spPr>
            <a:xfrm>
              <a:off x="0" y="2645171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3" name="Google Shape;563;p3"/>
            <p:cNvSpPr/>
            <p:nvPr/>
          </p:nvSpPr>
          <p:spPr>
            <a:xfrm>
              <a:off x="0" y="2645171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 txBox="1"/>
            <p:nvPr/>
          </p:nvSpPr>
          <p:spPr>
            <a:xfrm>
              <a:off x="0" y="2645171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Road type </a:t>
              </a:r>
              <a:r>
                <a:rPr i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has no effect</a:t>
              </a: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on the price</a:t>
              </a:r>
              <a:endParaRPr/>
            </a:p>
          </p:txBody>
        </p:sp>
        <p:cxnSp>
          <p:nvCxnSpPr>
            <p:cNvPr id="565" name="Google Shape;565;p3"/>
            <p:cNvCxnSpPr/>
            <p:nvPr/>
          </p:nvCxnSpPr>
          <p:spPr>
            <a:xfrm>
              <a:off x="0" y="3174206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6" name="Google Shape;566;p3"/>
            <p:cNvSpPr/>
            <p:nvPr/>
          </p:nvSpPr>
          <p:spPr>
            <a:xfrm>
              <a:off x="0" y="3174206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 txBox="1"/>
            <p:nvPr/>
          </p:nvSpPr>
          <p:spPr>
            <a:xfrm>
              <a:off x="0" y="3174206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Alternate Hypothesis 2 (H</a:t>
              </a:r>
              <a:r>
                <a:rPr b="1" baseline="-25000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r>
                <a:rPr b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):</a:t>
              </a:r>
              <a:endParaRPr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68" name="Google Shape;568;p3"/>
            <p:cNvCxnSpPr/>
            <p:nvPr/>
          </p:nvCxnSpPr>
          <p:spPr>
            <a:xfrm>
              <a:off x="0" y="3703240"/>
              <a:ext cx="8651875" cy="0"/>
            </a:xfrm>
            <a:prstGeom prst="straightConnector1">
              <a:avLst/>
            </a:prstGeom>
            <a:solidFill>
              <a:srgbClr val="F5A21B"/>
            </a:solidFill>
            <a:ln cap="flat" cmpd="sng" w="12700">
              <a:solidFill>
                <a:srgbClr val="F5A21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9" name="Google Shape;569;p3"/>
            <p:cNvSpPr/>
            <p:nvPr/>
          </p:nvSpPr>
          <p:spPr>
            <a:xfrm>
              <a:off x="0" y="3703240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 txBox="1"/>
            <p:nvPr/>
          </p:nvSpPr>
          <p:spPr>
            <a:xfrm>
              <a:off x="0" y="3703240"/>
              <a:ext cx="8651875" cy="52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Road type </a:t>
              </a:r>
              <a:r>
                <a:rPr i="1"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does have an effect</a:t>
              </a:r>
              <a:r>
                <a:rPr lang="en-US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on the price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"/>
          <p:cNvSpPr txBox="1"/>
          <p:nvPr>
            <p:ph type="title"/>
          </p:nvPr>
        </p:nvSpPr>
        <p:spPr>
          <a:xfrm>
            <a:off x="3890507" y="395289"/>
            <a:ext cx="7687131" cy="118980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577" name="Google Shape;577;p4"/>
          <p:cNvSpPr txBox="1"/>
          <p:nvPr>
            <p:ph idx="1" type="body"/>
          </p:nvPr>
        </p:nvSpPr>
        <p:spPr>
          <a:xfrm>
            <a:off x="3908436" y="2958352"/>
            <a:ext cx="7782381" cy="3262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 data on sale type and road type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Conduct statistical analyses to see if there is any statistically significant difference in price when comparing the lot area, using t-tests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8" name="Google Shape;578;p4"/>
          <p:cNvSpPr txBox="1"/>
          <p:nvPr>
            <p:ph idx="2" type="body"/>
          </p:nvPr>
        </p:nvSpPr>
        <p:spPr>
          <a:xfrm flipH="1" rot="10800000">
            <a:off x="13090432" y="7242362"/>
            <a:ext cx="69756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"/>
          <p:cNvSpPr txBox="1"/>
          <p:nvPr>
            <p:ph type="title"/>
          </p:nvPr>
        </p:nvSpPr>
        <p:spPr>
          <a:xfrm>
            <a:off x="4313685" y="400049"/>
            <a:ext cx="7310152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ANALYSIS OF SALE TYPE</a:t>
            </a:r>
            <a:endParaRPr/>
          </a:p>
        </p:txBody>
      </p:sp>
      <p:sp>
        <p:nvSpPr>
          <p:cNvPr id="585" name="Google Shape;585;p5"/>
          <p:cNvSpPr/>
          <p:nvPr>
            <p:ph idx="2" type="pic"/>
          </p:nvPr>
        </p:nvSpPr>
        <p:spPr>
          <a:xfrm>
            <a:off x="450810" y="430212"/>
            <a:ext cx="2989063" cy="5997575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5"/>
          <p:cNvSpPr txBox="1"/>
          <p:nvPr>
            <p:ph idx="1" type="body"/>
          </p:nvPr>
        </p:nvSpPr>
        <p:spPr>
          <a:xfrm>
            <a:off x="450747" y="430211"/>
            <a:ext cx="2989200" cy="5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(The null hypothesis is rejected)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is a significant difference (good or bad) between the pricing of houses based on the type of sale.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87" name="Google Shape;587;p5"/>
          <p:cNvSpPr txBox="1"/>
          <p:nvPr/>
        </p:nvSpPr>
        <p:spPr>
          <a:xfrm>
            <a:off x="4647478" y="430521"/>
            <a:ext cx="6681704" cy="601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88" name="Google Shape;5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654" y="2378363"/>
            <a:ext cx="7492536" cy="34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"/>
          <p:cNvSpPr txBox="1"/>
          <p:nvPr>
            <p:ph type="title"/>
          </p:nvPr>
        </p:nvSpPr>
        <p:spPr>
          <a:xfrm>
            <a:off x="4313685" y="400049"/>
            <a:ext cx="7310152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ANALYSIS OF ROAD TYPE</a:t>
            </a:r>
            <a:endParaRPr/>
          </a:p>
        </p:txBody>
      </p:sp>
      <p:sp>
        <p:nvSpPr>
          <p:cNvPr id="595" name="Google Shape;595;p6"/>
          <p:cNvSpPr txBox="1"/>
          <p:nvPr>
            <p:ph idx="1" type="body"/>
          </p:nvPr>
        </p:nvSpPr>
        <p:spPr>
          <a:xfrm>
            <a:off x="450810" y="430212"/>
            <a:ext cx="2989063" cy="599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(The null hypothesis is not rejected)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is not significant difference between the pricing of houses based on the type of road the house is on</a:t>
            </a:r>
            <a:endParaRPr/>
          </a:p>
        </p:txBody>
      </p:sp>
      <p:pic>
        <p:nvPicPr>
          <p:cNvPr id="596" name="Google Shape;5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685" y="2385524"/>
            <a:ext cx="7310152" cy="346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"/>
          <p:cNvSpPr txBox="1"/>
          <p:nvPr>
            <p:ph type="title"/>
          </p:nvPr>
        </p:nvSpPr>
        <p:spPr>
          <a:xfrm>
            <a:off x="568163" y="400049"/>
            <a:ext cx="8647721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FINAL MESSAGE AND RECOMMENDATIONS</a:t>
            </a:r>
            <a:endParaRPr/>
          </a:p>
        </p:txBody>
      </p:sp>
      <p:sp>
        <p:nvSpPr>
          <p:cNvPr id="603" name="Google Shape;603;p7"/>
          <p:cNvSpPr txBox="1"/>
          <p:nvPr>
            <p:ph idx="1" type="body"/>
          </p:nvPr>
        </p:nvSpPr>
        <p:spPr>
          <a:xfrm>
            <a:off x="568163" y="1997132"/>
            <a:ext cx="8652793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The statistical analyses showed that the sale type is a good indicator of average home pricing, while road type does not.</a:t>
            </a:r>
            <a:endParaRPr/>
          </a:p>
          <a:p>
            <a:pPr indent="-1714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1. Sale type does have a significant effect on home prices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2. Road type does not have a significant impact on home prices</a:t>
            </a:r>
            <a:endParaRPr/>
          </a:p>
          <a:p>
            <a:pPr indent="-1714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Recommendation: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Using the sale type of homes to determine mortgaged backed investments</a:t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For reference, analysis workbook is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1400"/>
              <a:t>.</a:t>
            </a:r>
            <a:endParaRPr/>
          </a:p>
          <a:p>
            <a:pPr indent="-1968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1714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"/>
          <p:cNvSpPr txBox="1"/>
          <p:nvPr>
            <p:ph type="title"/>
          </p:nvPr>
        </p:nvSpPr>
        <p:spPr>
          <a:xfrm>
            <a:off x="3157636" y="400049"/>
            <a:ext cx="8467760" cy="1185045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0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FINAL TIPS &amp; TAKEAWAYS </a:t>
            </a:r>
            <a:endParaRPr/>
          </a:p>
        </p:txBody>
      </p:sp>
      <p:sp>
        <p:nvSpPr>
          <p:cNvPr id="610" name="Google Shape;610;p8"/>
          <p:cNvSpPr txBox="1"/>
          <p:nvPr>
            <p:ph idx="1" type="body"/>
          </p:nvPr>
        </p:nvSpPr>
        <p:spPr>
          <a:xfrm>
            <a:off x="3157636" y="1997132"/>
            <a:ext cx="5597686" cy="435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Consistent rehearsal</a:t>
            </a:r>
            <a:endParaRPr/>
          </a:p>
          <a:p>
            <a:pPr indent="-285750" lvl="1" marL="64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Strengthen your familiarity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Refine delivery style</a:t>
            </a:r>
            <a:endParaRPr/>
          </a:p>
          <a:p>
            <a:pPr indent="-285750" lvl="1" marL="64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Pacing, tone, and emphasis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Timing and transitions</a:t>
            </a:r>
            <a:endParaRPr/>
          </a:p>
          <a:p>
            <a:pPr indent="-285750" lvl="1" marL="64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Aim for seamless, professional delivery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Practice audience</a:t>
            </a:r>
            <a:endParaRPr/>
          </a:p>
          <a:p>
            <a:pPr indent="-285750" lvl="1" marL="64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Enlist colleagues to listen &amp; provide feedback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1" name="Google Shape;611;p8"/>
          <p:cNvSpPr txBox="1"/>
          <p:nvPr>
            <p:ph idx="2" type="body"/>
          </p:nvPr>
        </p:nvSpPr>
        <p:spPr>
          <a:xfrm>
            <a:off x="8945821" y="1997134"/>
            <a:ext cx="2679575" cy="435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Seek feedback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Reflect on performance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new techniques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personal goals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Iterate and adapt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"/>
          <p:cNvSpPr txBox="1"/>
          <p:nvPr>
            <p:ph type="title"/>
          </p:nvPr>
        </p:nvSpPr>
        <p:spPr>
          <a:xfrm>
            <a:off x="7630301" y="533292"/>
            <a:ext cx="4132469" cy="2213542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618" name="Google Shape;618;p9"/>
          <p:cNvSpPr txBox="1"/>
          <p:nvPr>
            <p:ph idx="1" type="body"/>
          </p:nvPr>
        </p:nvSpPr>
        <p:spPr>
          <a:xfrm>
            <a:off x="7633836" y="5540188"/>
            <a:ext cx="4128934" cy="7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Dannie Patterson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2024-09-20T21:00:14Z</dcterms:created>
  <dc:creator>Danielle O'Connell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