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3" r:id="rId3"/>
    <p:sldId id="272" r:id="rId4"/>
    <p:sldId id="285" r:id="rId5"/>
    <p:sldId id="274" r:id="rId6"/>
    <p:sldId id="273" r:id="rId7"/>
    <p:sldId id="275" r:id="rId8"/>
    <p:sldId id="282" r:id="rId9"/>
    <p:sldId id="277" r:id="rId10"/>
    <p:sldId id="278" r:id="rId11"/>
    <p:sldId id="280" r:id="rId12"/>
    <p:sldId id="281" r:id="rId13"/>
    <p:sldId id="284" r:id="rId14"/>
    <p:sldId id="28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45ABB9"/>
    <a:srgbClr val="00CC99"/>
    <a:srgbClr val="00AEC0"/>
    <a:srgbClr val="B482DA"/>
    <a:srgbClr val="1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30" y="34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2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dirty="0"/>
              <a:t>Case study: </a:t>
            </a:r>
            <a:br>
              <a:rPr lang="en-US" sz="2800" dirty="0"/>
            </a:br>
            <a:r>
              <a:rPr lang="en-US" sz="2800" dirty="0"/>
              <a:t>How does a bike-share navigate speedy success?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95299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By Swapna Macha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B7B7B7"/>
                </a:solidFill>
              </a:rPr>
              <a:t>U</a:t>
            </a:r>
            <a:r>
              <a:rPr lang="en" sz="1900" dirty="0">
                <a:solidFill>
                  <a:srgbClr val="B7B7B7"/>
                </a:solidFill>
              </a:rPr>
              <a:t>pdated on 2024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625750" y="102038"/>
            <a:ext cx="388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Across Months</a:t>
            </a:r>
            <a:endParaRPr lang="en-GB" sz="14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7F28D-FD29-B63E-A5B6-95BF876C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027"/>
            <a:ext cx="9144000" cy="961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08595B-1717-A813-3BD8-B9172297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229" y="409815"/>
            <a:ext cx="967682" cy="549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E62B72-1BAF-EAD0-52BD-3288ED0558AA}"/>
              </a:ext>
            </a:extLst>
          </p:cNvPr>
          <p:cNvSpPr txBox="1"/>
          <p:nvPr/>
        </p:nvSpPr>
        <p:spPr>
          <a:xfrm>
            <a:off x="3218503" y="2571750"/>
            <a:ext cx="27030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Members and Casual riders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prefer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ride during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June, July, august and September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months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27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625750" y="102038"/>
            <a:ext cx="388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During Seasons</a:t>
            </a:r>
            <a:endParaRPr lang="en-GB" sz="14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CFD10-A2C7-F359-FA76-B7E80B79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234" y="711544"/>
            <a:ext cx="5104055" cy="3798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74096-E4B9-0C41-E8EA-9B6CAD3AD7BC}"/>
              </a:ext>
            </a:extLst>
          </p:cNvPr>
          <p:cNvSpPr txBox="1"/>
          <p:nvPr/>
        </p:nvSpPr>
        <p:spPr>
          <a:xfrm>
            <a:off x="570756" y="2094696"/>
            <a:ext cx="27030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Members and Casual riders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rides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winter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rgbClr val="639729"/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rides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in summer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13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066881" y="120316"/>
            <a:ext cx="499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How Are Members and Casual Riders Using Cyclistic bikes?</a:t>
            </a:r>
            <a:endParaRPr lang="en-GB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319331-75FA-F528-FA43-EE9F3F9E322D}"/>
              </a:ext>
            </a:extLst>
          </p:cNvPr>
          <p:cNvSpPr/>
          <p:nvPr/>
        </p:nvSpPr>
        <p:spPr>
          <a:xfrm>
            <a:off x="2265903" y="1111753"/>
            <a:ext cx="3160607" cy="309703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071043-3F82-477D-B581-4B8FB91FC250}"/>
              </a:ext>
            </a:extLst>
          </p:cNvPr>
          <p:cNvSpPr/>
          <p:nvPr/>
        </p:nvSpPr>
        <p:spPr>
          <a:xfrm>
            <a:off x="3652176" y="1111753"/>
            <a:ext cx="3160607" cy="309703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1C901-2869-73EB-EEC6-05179AB9B30A}"/>
              </a:ext>
            </a:extLst>
          </p:cNvPr>
          <p:cNvSpPr txBox="1"/>
          <p:nvPr/>
        </p:nvSpPr>
        <p:spPr>
          <a:xfrm>
            <a:off x="2401554" y="1889621"/>
            <a:ext cx="12506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in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Doesn’t ride docked bikes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Rides are 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Prefer riding on week days.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A4A24-FE4A-ED1C-B18D-05CD701E51D9}"/>
              </a:ext>
            </a:extLst>
          </p:cNvPr>
          <p:cNvSpPr txBox="1"/>
          <p:nvPr/>
        </p:nvSpPr>
        <p:spPr>
          <a:xfrm>
            <a:off x="3787827" y="1834355"/>
            <a:ext cx="15578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Both prefer classic and electric bikes over docked bikes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Peak and non-peak hours are similar for both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Both prefer to ride during June, July, august and September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Both do less rides in winter and more rides in summer</a:t>
            </a:r>
            <a:endParaRPr lang="en-GB" sz="8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186E1-75DA-E7E6-0DDE-05C8B2E1504F}"/>
              </a:ext>
            </a:extLst>
          </p:cNvPr>
          <p:cNvSpPr txBox="1"/>
          <p:nvPr/>
        </p:nvSpPr>
        <p:spPr>
          <a:xfrm>
            <a:off x="5385919" y="1889621"/>
            <a:ext cx="1291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Less in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Rides docked bikes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Rides are longer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Prefer to ride during weekends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D3563-23CB-A345-CFB4-8733B27ABE27}"/>
              </a:ext>
            </a:extLst>
          </p:cNvPr>
          <p:cNvSpPr txBox="1"/>
          <p:nvPr/>
        </p:nvSpPr>
        <p:spPr>
          <a:xfrm>
            <a:off x="2552080" y="679917"/>
            <a:ext cx="94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BD9CD-DF66-F079-4FB6-A7F74A847F9C}"/>
              </a:ext>
            </a:extLst>
          </p:cNvPr>
          <p:cNvSpPr txBox="1"/>
          <p:nvPr/>
        </p:nvSpPr>
        <p:spPr>
          <a:xfrm>
            <a:off x="5353262" y="670199"/>
            <a:ext cx="135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Casual</a:t>
            </a:r>
            <a:r>
              <a:rPr lang="en-GB" dirty="0"/>
              <a:t> </a:t>
            </a:r>
            <a:r>
              <a:rPr lang="en-GB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Riders</a:t>
            </a:r>
          </a:p>
        </p:txBody>
      </p:sp>
    </p:spTree>
    <p:extLst>
      <p:ext uri="{BB962C8B-B14F-4D97-AF65-F5344CB8AC3E}">
        <p14:creationId xmlns:p14="http://schemas.microsoft.com/office/powerpoint/2010/main" val="118175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854360" y="78604"/>
            <a:ext cx="388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Recommendations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7FB7D-B0F3-34DC-0A49-D387A71B8456}"/>
              </a:ext>
            </a:extLst>
          </p:cNvPr>
          <p:cNvSpPr txBox="1"/>
          <p:nvPr/>
        </p:nvSpPr>
        <p:spPr>
          <a:xfrm>
            <a:off x="311700" y="1933113"/>
            <a:ext cx="852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GB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Introduce a membership which enables riders to have 2 hrs rides during weekends.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endParaRPr lang="en-GB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GB" sz="11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Introduce a membership which enables riders to have 2 hrs rides during any 8 days in a month (This provides flexibility for riders who prefer to do longer rides either weekends or weekdays)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endParaRPr lang="en-GB" sz="11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GB" sz="11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Introduce a membership which enables riders to have a total of 10 hrs rides in a month (This provides flexibility for riders who prefer to ride more shorter rides or few longer rides)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endParaRPr lang="en-GB" sz="11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GB" sz="11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Increase the fleet of electric bikes and classic bikes</a:t>
            </a:r>
          </a:p>
        </p:txBody>
      </p:sp>
    </p:spTree>
    <p:extLst>
      <p:ext uri="{BB962C8B-B14F-4D97-AF65-F5344CB8AC3E}">
        <p14:creationId xmlns:p14="http://schemas.microsoft.com/office/powerpoint/2010/main" val="290370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71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05D5-6F3E-2BCC-A910-C988808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69" y="241159"/>
            <a:ext cx="1301261" cy="43710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sz="1600" b="1" dirty="0">
                <a:sym typeface="Arial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4DB2-FFDF-FD46-C54A-8B908F68D803}"/>
              </a:ext>
            </a:extLst>
          </p:cNvPr>
          <p:cNvSpPr txBox="1"/>
          <p:nvPr/>
        </p:nvSpPr>
        <p:spPr>
          <a:xfrm>
            <a:off x="512466" y="1396721"/>
            <a:ext cx="81894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Introduction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The Data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Analysis</a:t>
            </a:r>
          </a:p>
          <a:p>
            <a:pPr marL="285750" lvl="6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Summary of Riders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Rider Preferences Based on Bike Types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Average Ride Duration of Each Rider Type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Rider Counts Based on Ride Start Time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During Weekdays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Across Months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During Seasons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How Are Members and Casual Riders Using Cyclistic?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56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1586B7-8565-2C35-DBAB-41465EE003A8}"/>
              </a:ext>
            </a:extLst>
          </p:cNvPr>
          <p:cNvSpPr txBox="1"/>
          <p:nvPr/>
        </p:nvSpPr>
        <p:spPr>
          <a:xfrm>
            <a:off x="361741" y="1400260"/>
            <a:ext cx="842051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 bike-share company in Chicago, launched</a:t>
            </a:r>
            <a:r>
              <a:rPr lang="en-GB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bike-share program that features more than 5,800 bicycles and 600 docking station</a:t>
            </a:r>
            <a:endParaRPr lang="en-GB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Customers, who purchase single ride, or full-day passes are referred to as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who purchase annual memberships are Cyclistic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Cyclistic finance analysts have concluded that annual members are much more profitable than casual riders.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Moreno, the director of marketing has set a clear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goal to design marketing strategies aimed at converting casual riders into annual members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Answering the question,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“How do annual members and casual riders use Cyclistic bikes differently?” 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will guide the future marketing program.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presentation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provides, a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summary of analysis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answer the above question and necessary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guide the future marketing program.</a:t>
            </a:r>
            <a:br>
              <a:rPr lang="en-US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5FF60-4AD4-C25C-B76F-990ACFA61EC2}"/>
              </a:ext>
            </a:extLst>
          </p:cNvPr>
          <p:cNvSpPr txBox="1"/>
          <p:nvPr/>
        </p:nvSpPr>
        <p:spPr>
          <a:xfrm>
            <a:off x="2697355" y="130629"/>
            <a:ext cx="388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Introduction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26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D169-5F33-B876-7A5A-37DEAD80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70" y="2019342"/>
            <a:ext cx="7862633" cy="1104816"/>
          </a:xfrm>
        </p:spPr>
        <p:txBody>
          <a:bodyPr>
            <a:noAutofit/>
          </a:bodyPr>
          <a:lstStyle/>
          <a:p>
            <a:r>
              <a:rPr lang="en-US" sz="1400" dirty="0">
                <a:sym typeface="Arial"/>
              </a:rPr>
              <a:t>For the purposes of this case study, The 12 months of  Cyclistic’s historical trip, public data available by Motivate International Inc. under license is used</a:t>
            </a:r>
            <a:endParaRPr lang="en-GB" sz="1400" dirty="0"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7ED93-C97F-A329-DDBA-5C7CD4D851C6}"/>
              </a:ext>
            </a:extLst>
          </p:cNvPr>
          <p:cNvSpPr txBox="1"/>
          <p:nvPr/>
        </p:nvSpPr>
        <p:spPr>
          <a:xfrm>
            <a:off x="3702715" y="226088"/>
            <a:ext cx="18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0232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1ED-5F68-5A85-9EC2-4AC388B6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177537"/>
            <a:ext cx="3994020" cy="1756582"/>
          </a:xfrm>
        </p:spPr>
        <p:txBody>
          <a:bodyPr>
            <a:normAutofit/>
          </a:bodyPr>
          <a:lstStyle/>
          <a:p>
            <a:r>
              <a:rPr lang="en-GB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829239" y="95461"/>
            <a:ext cx="348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en-GB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6C68B-0727-E86C-1FCB-F552ADC2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96728"/>
            <a:ext cx="3965677" cy="3950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8C51A-F5CA-EC6B-2578-33977F1D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360" y="951372"/>
            <a:ext cx="794633" cy="452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016F6D-7625-0771-4B4B-CE3EE0FE0877}"/>
              </a:ext>
            </a:extLst>
          </p:cNvPr>
          <p:cNvSpPr txBox="1"/>
          <p:nvPr/>
        </p:nvSpPr>
        <p:spPr>
          <a:xfrm>
            <a:off x="879229" y="2310140"/>
            <a:ext cx="2703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embers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 number than Casual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829239" y="95460"/>
            <a:ext cx="388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Preferences Based on Bike Types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A38653-127A-CF7B-ECC7-3F7299A8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98" y="668215"/>
            <a:ext cx="1805985" cy="4310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E9EED8-2A9A-CE3C-3B8D-3173780C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37" y="808892"/>
            <a:ext cx="794633" cy="4523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5447A-D7E7-80D9-C910-D5883AB9B8B6}"/>
              </a:ext>
            </a:extLst>
          </p:cNvPr>
          <p:cNvSpPr txBox="1"/>
          <p:nvPr/>
        </p:nvSpPr>
        <p:spPr>
          <a:xfrm>
            <a:off x="879229" y="2310140"/>
            <a:ext cx="27030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 and  Casual Riders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prefer classic and electric bikes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over docked bikes.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28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552595" y="105509"/>
            <a:ext cx="4038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Average Ride Duration of Each Rider Type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60FCB-5653-9388-9BA4-3ABB113D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53" y="403237"/>
            <a:ext cx="2446587" cy="474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716553-9D06-48A0-B3F3-1A445FECB674}"/>
              </a:ext>
            </a:extLst>
          </p:cNvPr>
          <p:cNvSpPr txBox="1"/>
          <p:nvPr/>
        </p:nvSpPr>
        <p:spPr>
          <a:xfrm>
            <a:off x="879229" y="2310140"/>
            <a:ext cx="2703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Casual Riders do long rides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compared</a:t>
            </a:r>
            <a:r>
              <a:rPr lang="en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266745" y="55329"/>
            <a:ext cx="50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Rider Counts Based on Ride Start Time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4812F-2094-8D93-E0A5-67DCBFA2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18" y="393883"/>
            <a:ext cx="6354751" cy="315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D0F23-EB88-628E-D0DD-776BC2F7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25" y="479357"/>
            <a:ext cx="953678" cy="53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84D44-BE6F-7AA6-186E-E7123A484A39}"/>
              </a:ext>
            </a:extLst>
          </p:cNvPr>
          <p:cNvSpPr txBox="1"/>
          <p:nvPr/>
        </p:nvSpPr>
        <p:spPr>
          <a:xfrm>
            <a:off x="2362204" y="3973949"/>
            <a:ext cx="558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peak and non-peak hours are similar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both Members and Casual Riders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76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A47760-4D14-823F-DAC0-9B0F4E3D4EF8}"/>
              </a:ext>
            </a:extLst>
          </p:cNvPr>
          <p:cNvSpPr txBox="1"/>
          <p:nvPr/>
        </p:nvSpPr>
        <p:spPr>
          <a:xfrm>
            <a:off x="2854360" y="78604"/>
            <a:ext cx="388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Rides During Weekdays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F7152B-680A-A20E-5252-1295A395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21" y="417158"/>
            <a:ext cx="3514833" cy="466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7517E7-62AE-1966-1102-875F500942A4}"/>
              </a:ext>
            </a:extLst>
          </p:cNvPr>
          <p:cNvSpPr txBox="1"/>
          <p:nvPr/>
        </p:nvSpPr>
        <p:spPr>
          <a:xfrm>
            <a:off x="879229" y="2310140"/>
            <a:ext cx="27030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prefer to ride during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weekends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whereas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prefer riding on </a:t>
            </a: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week days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5679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535</Words>
  <Application>Microsoft Office PowerPoint</Application>
  <PresentationFormat>On-screen Show (16:9)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Case study:  How does a bike-share navigate speedy success?</vt:lpstr>
      <vt:lpstr>Contents</vt:lpstr>
      <vt:lpstr>PowerPoint Presentation</vt:lpstr>
      <vt:lpstr>For the purposes of this case study, The 12 months of  Cyclistic’s historical trip, public data available by Motivate International Inc. under license is used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Swapna Macha</cp:lastModifiedBy>
  <cp:revision>8</cp:revision>
  <dcterms:modified xsi:type="dcterms:W3CDTF">2024-11-15T08:15:51Z</dcterms:modified>
</cp:coreProperties>
</file>