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5" r:id="rId5"/>
    <p:sldId id="258" r:id="rId6"/>
    <p:sldId id="259" r:id="rId7"/>
    <p:sldId id="281" r:id="rId8"/>
    <p:sldId id="282" r:id="rId9"/>
    <p:sldId id="27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7026D-3BA1-404D-BCFA-607EFD12E3E1}" v="1" dt="2024-11-27T15:59:10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macha" userId="f92349f189fa0ddd" providerId="LiveId" clId="{E1E7026D-3BA1-404D-BCFA-607EFD12E3E1}"/>
    <pc:docChg chg="modSld">
      <pc:chgData name="sudhakar macha" userId="f92349f189fa0ddd" providerId="LiveId" clId="{E1E7026D-3BA1-404D-BCFA-607EFD12E3E1}" dt="2024-11-27T15:59:10.332" v="0"/>
      <pc:docMkLst>
        <pc:docMk/>
      </pc:docMkLst>
      <pc:sldChg chg="modSp">
        <pc:chgData name="sudhakar macha" userId="f92349f189fa0ddd" providerId="LiveId" clId="{E1E7026D-3BA1-404D-BCFA-607EFD12E3E1}" dt="2024-11-27T15:59:10.332" v="0"/>
        <pc:sldMkLst>
          <pc:docMk/>
          <pc:sldMk cId="913214637" sldId="282"/>
        </pc:sldMkLst>
        <pc:graphicFrameChg chg="mod">
          <ac:chgData name="sudhakar macha" userId="f92349f189fa0ddd" providerId="LiveId" clId="{E1E7026D-3BA1-404D-BCFA-607EFD12E3E1}" dt="2024-11-27T15:59:10.332" v="0"/>
          <ac:graphicFrameMkLst>
            <pc:docMk/>
            <pc:sldMk cId="913214637" sldId="282"/>
            <ac:graphicFrameMk id="2" creationId="{B51592A7-4AAC-611B-1CD7-CD25675A21A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00A29-A68C-4E82-BFA6-EC2675ED258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008B-26D5-4EC7-BEB0-F3D49F5AE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6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9008B-26D5-4EC7-BEB0-F3D49F5AED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EDC-55A5-6AC8-AEF2-81591987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58060-480B-5B0B-9572-BBABC2E1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8BA7-BDE3-C073-B739-5D8D9A1F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C16E-8066-A352-B2C9-2EEAFACA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9850-FAD3-BC00-6259-70F562B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503F-C3FE-335E-EA3D-0AEDCB63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EE76C-D60B-B24A-7505-3F51239B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D368-5A50-3CC8-9A4E-C484AF02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D909-C617-D81A-8B3D-D1C969A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8B7B-ECD7-F5C7-43FE-7058173F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A77F3-5D97-8A48-A8BB-B56471A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1D9E1-C7DF-73AD-C529-E148D627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D18C-D1FC-001B-6B1A-2EB1EE58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9897-A2F8-68CA-E9FD-3AAA2B4E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7889-5145-49E7-8A2B-0907D683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E4AB-5014-5D47-2897-01732593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92D8-6086-CC88-7483-C06DFDD4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E3FE-19EF-5AC5-5C1F-D8FFEB5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1666-4AA8-32DE-241C-93C6495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F20E-5891-BA44-F563-130C671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D5B4-A32B-F7CA-7D59-DACCF2DE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16B18-59B6-3914-1B0F-5C49966C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F269-E39E-7C54-D9F9-893ABC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969C-AC0C-E5D6-78AF-C3FA628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2466-F3A2-2F40-2552-6542AAA0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3065-E2C6-614A-6B10-41D5974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53E3-837C-A734-E285-183CA33B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C5D0-9DE8-0E19-DDC8-EA6E1C33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2902-8E10-9A73-9F36-9FC81E7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71AE-2253-9E3F-997D-F5E08235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41B5D-81D2-F2BB-942F-D389455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E0E3-AF9D-113A-89B6-76803F8A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94CE-5E66-CD4F-C32C-7C3C31F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2217B-5676-4C6B-C7ED-BE0E8525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30F33-14E1-5FBB-8ABB-9EE58745C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4B380-6D6C-FA93-9E5F-1B86B9592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9E1D2-CFB5-65D9-4D5B-B3893A7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C6D17-3318-4109-890E-D8D055E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54A9-EFFC-8D64-7847-CDA4DD43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2EB5-B85F-46C0-C337-E59BD78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06C9-3958-0CD1-04A6-C1A1F28A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5E791-E6FD-13C8-0895-D952420D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199E-B0F0-8977-245B-8ACAB30A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41EC6-1FCB-25E8-0AA8-167EEE4D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9D7EF-7DA8-D29A-EBE6-7395805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6A87-C105-E886-B9CC-D9672CE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4D6-D26D-552A-1D11-F0C662F1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651B-327F-8431-4D45-7FAD69F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EB1B6-CE56-419F-01D8-36B0DC97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E333-AB7D-CBF6-95D4-E6147DDA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8AEA-F9AF-5118-FF5B-D1249484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9BCD-98A4-6B54-4325-F767D83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DC66-014A-4988-C535-6E17DAC4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F8462-0357-5384-0F72-271EE96E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D118-7948-592A-8E1C-C615A7D93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27599-B060-9291-2AAE-954401C4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E618-85D1-FD06-A90D-ECC0A97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1D22-332F-55DA-B734-7D1D6128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1EAA3-A06F-40D0-1136-F690D1E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D8C1-08FC-5F25-34A6-25198CF7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44C1-A32C-E827-9B68-B6DB2BB3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A21B1-8A5F-44F9-8837-D4AF5973226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548C-9441-B53D-534B-A13AF1A36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1861-DF23-84B5-DE4E-5AD4AD14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tutorial.org/getting-started-with-mysql/mysql-sample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9D9-0565-1418-7BD0-55DA344B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2" y="1037344"/>
            <a:ext cx="9512834" cy="1850212"/>
          </a:xfrm>
        </p:spPr>
        <p:txBody>
          <a:bodyPr/>
          <a:lstStyle/>
          <a:p>
            <a:pPr algn="l"/>
            <a:r>
              <a:rPr lang="en-US" dirty="0"/>
              <a:t>Global Classic Collections Product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A0093-7C5E-CBC8-B3A7-9937D6C6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82" y="5735637"/>
            <a:ext cx="3580964" cy="1013121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By Swapna Macha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7B7B7"/>
                </a:solidFill>
              </a:rPr>
              <a:t>Updated on Nov-2024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7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95E7D-E85A-96D3-6A28-1A60FE33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7B340-FDFC-5076-D54A-087C8578D2BB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Revenue by product line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047A8-5278-FD45-B27C-5C03110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14" y="1642683"/>
            <a:ext cx="7799954" cy="3982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8A236-94AB-817E-DF97-849F7F5058F8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contribute the most to the business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generating the highest revenue, followed by Vintage Cars and Motorcycles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8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4102-0DB6-A779-AC28-70F08D15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CED52-1C45-86F1-1699-9F3531500C45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Diagnosis of performance by office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105BE-E712-F368-30F3-6BCD73ED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43" y="1387668"/>
            <a:ext cx="7460088" cy="408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96A22-2AF4-A6A3-2F37-18318E16E574}"/>
              </a:ext>
            </a:extLst>
          </p:cNvPr>
          <p:cNvSpPr txBox="1"/>
          <p:nvPr/>
        </p:nvSpPr>
        <p:spPr>
          <a:xfrm>
            <a:off x="315590" y="2905778"/>
            <a:ext cx="3398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Japan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shows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lowest performance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across all metrics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1D582-F7F3-9BB6-C611-FB904D338DAA}"/>
              </a:ext>
            </a:extLst>
          </p:cNvPr>
          <p:cNvSpPr txBox="1"/>
          <p:nvPr/>
        </p:nvSpPr>
        <p:spPr>
          <a:xfrm>
            <a:off x="453155" y="5956926"/>
            <a:ext cx="10997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Japan's low performance seems to be due to ineffective marketing, products that don't match local preferences, and pricing that doesn't appeal to customers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94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4D29-DA48-0B6E-C0CB-A7DE5B2EC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8D9A3-1243-5935-755F-667F7305FFE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Diagnosis of product line popularity by region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664FA-9300-C840-C628-5AA62C26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43" y="1282209"/>
            <a:ext cx="6337538" cy="4458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8D404-6927-367C-F81F-555EED6C7CED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are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more popular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 regions like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USA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France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due to cultural preferences, while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Japan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shows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demand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72DE-F89C-94CD-1B43-1C4ECFDC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66BE9-C08E-D610-85CE-9CBAB42D22EB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Product lines performance over time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D19E4-0B60-7051-3E2C-381E59DB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08" y="1282208"/>
            <a:ext cx="8313816" cy="445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39F08-B2A4-DD73-7822-8C63B08E7538}"/>
              </a:ext>
            </a:extLst>
          </p:cNvPr>
          <p:cNvSpPr txBox="1"/>
          <p:nvPr/>
        </p:nvSpPr>
        <p:spPr>
          <a:xfrm>
            <a:off x="315589" y="2905778"/>
            <a:ext cx="2743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top-performing product line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consistently generating the highest revenue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14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79C2-BD26-FC10-3A45-B076FBBF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E0F3A-3163-E9E9-05FF-1C6AE1938DF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Prediction of top performing product line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F1305-7B19-4F3A-C11E-EA8C6ACC04E9}"/>
              </a:ext>
            </a:extLst>
          </p:cNvPr>
          <p:cNvSpPr txBox="1"/>
          <p:nvPr/>
        </p:nvSpPr>
        <p:spPr>
          <a:xfrm>
            <a:off x="477429" y="2724178"/>
            <a:ext cx="274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The </a:t>
            </a:r>
            <a:r>
              <a:rPr lang="en-US" b="1" dirty="0">
                <a:latin typeface="Roboto"/>
                <a:ea typeface="Roboto"/>
                <a:cs typeface="Roboto"/>
              </a:rPr>
              <a:t>forecast for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next quarter estimates </a:t>
            </a:r>
            <a:r>
              <a:rPr lang="en-US" b="1" dirty="0">
                <a:latin typeface="Roboto"/>
                <a:ea typeface="Roboto"/>
                <a:cs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revenue to be approximately $455,953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D9D2B-2A15-0D6E-FB10-907EB414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79" y="1262358"/>
            <a:ext cx="8034163" cy="46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75B7-74BA-D5D5-02CC-7E7626C5A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C3C79-58BE-E9D2-53A8-AC4E381D6CB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Customer segment purchase frequency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ADEE2-FA5A-8007-FA90-F591214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35" y="1282209"/>
            <a:ext cx="8012074" cy="445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C55F6-7271-A11B-70CD-46123E215D48}"/>
              </a:ext>
            </a:extLst>
          </p:cNvPr>
          <p:cNvSpPr txBox="1"/>
          <p:nvPr/>
        </p:nvSpPr>
        <p:spPr>
          <a:xfrm>
            <a:off x="477429" y="2724178"/>
            <a:ext cx="2743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</a:rPr>
              <a:t>New Zealand's customers have steadily increased their purchase frequency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over the past year, showing consistent growth.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36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6FCC4-D1F4-8223-F5C6-FC61D473F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63204-2A71-53D3-970F-59BA4291D5C3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Predicting customer purchase frequency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89492-B383-11BB-ABBF-4BCAD495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36" y="1570437"/>
            <a:ext cx="7854669" cy="371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F127F-A51D-8A4C-318A-7DC5E9671368}"/>
              </a:ext>
            </a:extLst>
          </p:cNvPr>
          <p:cNvSpPr txBox="1"/>
          <p:nvPr/>
        </p:nvSpPr>
        <p:spPr>
          <a:xfrm>
            <a:off x="477429" y="2724178"/>
            <a:ext cx="2743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Based on the forecast, </a:t>
            </a:r>
            <a:r>
              <a:rPr lang="en-US" b="1" dirty="0">
                <a:latin typeface="Roboto"/>
                <a:ea typeface="Roboto"/>
                <a:cs typeface="Roboto"/>
              </a:rPr>
              <a:t>New Zealand’s purchase frequency is expected to continue growing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despite lower overall order counts compared to larger markets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20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C8BA2B-1DF4-F736-9DF4-ABBBD167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8" y="487031"/>
            <a:ext cx="10212149" cy="58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7013-54F9-7B3F-F2AB-BE399F0F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245B8-11A9-87EC-3565-2AA62A59A518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Recommendations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1B1E-8C96-B950-8DA2-E560C00B2CAA}"/>
              </a:ext>
            </a:extLst>
          </p:cNvPr>
          <p:cNvSpPr txBox="1"/>
          <p:nvPr/>
        </p:nvSpPr>
        <p:spPr>
          <a:xfrm>
            <a:off x="601508" y="1582340"/>
            <a:ext cx="109889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Focus on Classic Cars: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Invest in top-performing product lines like Classic Cars and Vintage Cars.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Improve Tokyo's Performance: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Increase Tokyo's revenue by targeting local preferences and improving customer engagement.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Regional Product Trends: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Tailor products to regional preferences, as seen in the USA and France's love for Classic Cars.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Grow New Zealand Segment: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Invest in growing the New Zealand customer base, as it shows steady growth in purchase frequency.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Forecast Top Products: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Classic Cars are expected to generate ~$455,000 next quarter; prepare inventory accordingly.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43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89AE-E723-722C-7240-7AD6EA88B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E1C3B-785E-61C1-3D7E-986D3FC64B6E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Limitations of the Analysis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338D9-CA7F-C0C1-69E6-A69E6DF4E622}"/>
              </a:ext>
            </a:extLst>
          </p:cNvPr>
          <p:cNvSpPr txBox="1"/>
          <p:nvPr/>
        </p:nvSpPr>
        <p:spPr>
          <a:xfrm>
            <a:off x="601508" y="1719904"/>
            <a:ext cx="109889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 for regions or time periods may affect accuracy.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Predictions depend on historical data and may miss unexpected changes.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Limited insight into regional preferences may impact recommendations.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Lack of detailed customer insights limits behavior analysis.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Past marketing efforts weren’t analyzed, affecting conclusions.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Focus on revenue and orders may overlook profit or customer value.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05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15FC-B1AF-4B7A-CAAB-F7805960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08" y="1749902"/>
            <a:ext cx="10455584" cy="3358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2" action="ppaction://hlinksldjump"/>
              </a:rPr>
              <a:t>Project Brief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3" action="ppaction://hlinksldjump"/>
              </a:rPr>
              <a:t>Dataset Overview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4" action="ppaction://hlinksldjump"/>
              </a:rPr>
              <a:t>Dataset Structure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5" action="ppaction://hlinksldjump"/>
              </a:rPr>
              <a:t>Identified problems or challenges in the Dataset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6" action="ppaction://hlinksldjump"/>
              </a:rPr>
              <a:t>Data Cleaning Process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7" action="ppaction://hlinksldjump"/>
              </a:rPr>
              <a:t>Data Transformation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8" action="ppaction://hlinksldjump"/>
              </a:rPr>
              <a:t>Insights and Findings</a:t>
            </a: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 (Slide 9 to 17)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9" action="ppaction://hlinksldjump"/>
              </a:rPr>
              <a:t>Recommendations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10" action="ppaction://hlinksldjump"/>
              </a:rPr>
              <a:t>Limitations of the Analysis</a:t>
            </a: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FDC19-27A0-1C5A-57A1-710AAA9DBA91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Contents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56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82E4-84C3-F027-0532-43E2FF69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12"/>
            <a:ext cx="10515600" cy="3498976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Global Classic Collections is a Premium retailer who offers high-end collectible products like model cars and airplanes, and they operate in multiple regions around the globe.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company has seen some variances in sales across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different offices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and product lines. The Management is interested in understanding: 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1. Which offices are performing the best and worst?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2. Which product lines are contributing most to the business? 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3. How can they predict future sales trends based on historical data?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goal is to help the company analyse their data and to provide actionable insights for decision making.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presentation provides, a summary of analysis to answer the above questions and necessary recommendations to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help Global Classic Collections improve its business strategy.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3FE31-DD4B-9059-2164-4A515A707F4C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Project</a:t>
            </a:r>
            <a:r>
              <a:rPr lang="en-US" sz="2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Brief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41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7A2C-25A9-346C-15A1-263890B0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E38-9A84-0CE4-07BE-EFC147C3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307"/>
            <a:ext cx="10515600" cy="4571386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Data Source: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2"/>
              </a:rPr>
              <a:t>https://www.mysqltutorial.org/getting-started-with-mysql/mysql-sample-database/</a:t>
            </a: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Description of the dataset: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classicmodels  database has following tables: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Customers: 13 columns , 122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Products: 8 columns, 23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ProductLines: 4 columns,7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Orders: 7 columns,326 rows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OrderDetails: 5 columns, 2996 rows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Payments:4 columns, 273 rows.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Employees:8 columns, 23 rows..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Offices: 9 columns, 7 rows.</a:t>
            </a:r>
            <a:endParaRPr lang="en-US" sz="1400" b="1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above data set helps to analyse the sales and performance of Global Classic Collections.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061C7-4DC3-1C81-8AB7-4A8DF41319B1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Dataset</a:t>
            </a:r>
            <a:r>
              <a:rPr lang="en-US" sz="2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Overview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903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16EB26-8030-485D-9718-9F5819C5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72096"/>
              </p:ext>
            </p:extLst>
          </p:nvPr>
        </p:nvGraphicFramePr>
        <p:xfrm>
          <a:off x="717428" y="1265713"/>
          <a:ext cx="10757143" cy="51416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673">
                  <a:extLst>
                    <a:ext uri="{9D8B030D-6E8A-4147-A177-3AD203B41FA5}">
                      <a16:colId xmlns:a16="http://schemas.microsoft.com/office/drawing/2014/main" val="2772307732"/>
                    </a:ext>
                  </a:extLst>
                </a:gridCol>
                <a:gridCol w="8491470">
                  <a:extLst>
                    <a:ext uri="{9D8B030D-6E8A-4147-A177-3AD203B41FA5}">
                      <a16:colId xmlns:a16="http://schemas.microsoft.com/office/drawing/2014/main" val="2474467353"/>
                    </a:ext>
                  </a:extLst>
                </a:gridCol>
              </a:tblGrid>
              <a:tr h="365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Key Variable –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9335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country –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salesRepEmployeeNumber –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36696"/>
                  </a:ext>
                </a:extLst>
              </a:tr>
              <a:tr h="600086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employeeNumber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officeCode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04244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offices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officeCode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country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city -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34297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orderDate –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orderNumber -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712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orderNumber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quantityOrdered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priceEach -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51582"/>
                  </a:ext>
                </a:extLst>
              </a:tr>
              <a:tr h="49738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productCode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productLine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80266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payments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Amount -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paymentDate –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48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41A3DA-BBD6-A420-80F7-E363021BD6AC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Dataset Structure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42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7357-C500-0CB2-4AA0-D81FFB39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978"/>
            <a:ext cx="10515600" cy="227204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Inconsistent Data Formats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Duplicate Records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Irrelevant or Redundant Data</a:t>
            </a:r>
          </a:p>
          <a:p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Handling Null or Zero Values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2E862-83FC-0151-FFD8-E054FEC31525}"/>
              </a:ext>
            </a:extLst>
          </p:cNvPr>
          <p:cNvSpPr txBox="1"/>
          <p:nvPr/>
        </p:nvSpPr>
        <p:spPr>
          <a:xfrm>
            <a:off x="1977154" y="434497"/>
            <a:ext cx="823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Identified Problems or Challenges in Dataset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6716-1BEB-34BB-C235-C4879254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8EDF-0379-DE17-188E-44439393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70" y="1245968"/>
            <a:ext cx="11013260" cy="473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Identified missing values and determined whether they could be filled with defaults (e.g., average prices) or required exclusion.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Inconsistent Data Formats: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Converted orderDate and other similar fields to proper date formats.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Ensured numeric fields (e.g., quantityOrdered, priceEach) were correctly formatted as decimals for calculations.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Duplicate Records: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Removed duplicate rows based on unique identifiers such as orderNumber or customerNumber.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Irrelevant or Redundant Data: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Removed redundant or irrelevant columns (text Description columns).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Focused on using only the fields required for analysis, like orderNumber, priceEach, and productLine.</a:t>
            </a: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Handling Null or Zero Values: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Replaced null or zero values with default values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0" indent="0">
              <a:buNone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625E5-6987-54D7-DBD1-1D22F86D76F2}"/>
              </a:ext>
            </a:extLst>
          </p:cNvPr>
          <p:cNvSpPr txBox="1"/>
          <p:nvPr/>
        </p:nvSpPr>
        <p:spPr>
          <a:xfrm>
            <a:off x="1977154" y="434497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 Cleaning Process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597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0897F-E009-18EA-3317-5A11594D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91B9-1473-1104-5AE5-B98D2DDA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70" y="1245968"/>
            <a:ext cx="11013260" cy="473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Summary of Data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Extracted data from multiple tables in the MySQL Classicmodels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Merged, calculated, grouped, and transformed the data to provide insights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Office performance based on revenue, orders, and customer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Regional product popularity.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Time-based revenue trends and forecasts.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Please refer the below attached “</a:t>
            </a:r>
            <a:r>
              <a:rPr lang="en-US" sz="18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Power Query Data Extraction and Transformation.docx” for more details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0" indent="0">
              <a:buNone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B9C81-F188-37CA-3C0C-F74DF28B1D21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Transformation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51592A7-4AAC-611B-1CD7-CD25675A2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82658"/>
              </p:ext>
            </p:extLst>
          </p:nvPr>
        </p:nvGraphicFramePr>
        <p:xfrm>
          <a:off x="5227638" y="4656138"/>
          <a:ext cx="12715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464400" imgH="393480" progId="Word.Document.12">
                  <p:embed/>
                </p:oleObj>
              </mc:Choice>
              <mc:Fallback>
                <p:oleObj name="Document" showAsIcon="1" r:id="rId2" imgW="464400" imgH="39348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51592A7-4AAC-611B-1CD7-CD25675A21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7638" y="4656138"/>
                        <a:ext cx="1271587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DE73F-CEC8-5E0D-9E62-06D9BE0833B3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Revenue by Office location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1550-B11C-AC83-86F7-CB8F13C6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14" y="1282210"/>
            <a:ext cx="7857273" cy="4458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436FD-01B4-4913-711D-AF585023AAE0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Paris office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 performing the best with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revenue, while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Tokyo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office is performing the worst with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revenue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82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Widescreen</PresentationFormat>
  <Paragraphs>137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Roboto</vt:lpstr>
      <vt:lpstr>Office Theme</vt:lpstr>
      <vt:lpstr>Microsoft Word Document</vt:lpstr>
      <vt:lpstr>Global Classic Collections Product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Sudhakar Macha</cp:lastModifiedBy>
  <cp:revision>38</cp:revision>
  <dcterms:created xsi:type="dcterms:W3CDTF">2024-11-13T12:28:57Z</dcterms:created>
  <dcterms:modified xsi:type="dcterms:W3CDTF">2024-11-27T18:58:44Z</dcterms:modified>
</cp:coreProperties>
</file>