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43" r:id="rId5"/>
    <p:sldId id="365" r:id="rId6"/>
    <p:sldId id="366" r:id="rId7"/>
    <p:sldId id="361" r:id="rId8"/>
    <p:sldId id="367" r:id="rId9"/>
    <p:sldId id="368" r:id="rId10"/>
    <p:sldId id="369" r:id="rId11"/>
    <p:sldId id="370" r:id="rId12"/>
    <p:sldId id="371" r:id="rId13"/>
    <p:sldId id="364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7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30/11/2024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13BB9-3503-92E1-98CA-68A40E74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06A47-E5AC-4508-ABBF-74F0F0519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1F56D-316A-B318-EF95-57D3DB280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249DC-E406-5D50-922B-64E25C341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0FA30-5BFE-2BD0-68F2-35DE7E8C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00E4B-69DA-89D3-A6E7-EF8ACC008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4ED6E-810F-0492-C063-38027A8F4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F8BD0-6EE9-91FF-1296-60FC49B8B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5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0186-E4D6-5149-23E5-3365651F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A78B7-369F-C9F2-8BE8-2DCE8F547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87553-A3BF-F861-89B5-0353C46D1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4F52-8DE6-4BB5-7C57-C244CAFD0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9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36CD5-ADF1-255B-4430-5F0B447C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BE001-2CB0-3B81-EB62-39F95C586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7DE30-316D-E1CD-F149-A562BD1A9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7CCD4-A72A-2695-A244-116297D66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5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D3AF0-B35F-F493-B1C6-60D063D7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F32FA-7EA5-B2E0-797F-962CB76AD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167BC-D426-6CDA-82F8-39BEC876C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B02B-0031-92AB-8143-13589F8DA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8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5D292-08EA-091B-2B6C-D47723E1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9BCDA-235B-DFA1-67D0-B25152E52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CE8B0-88B8-C26F-C093-DBD8D216F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BB781-CF26-69A4-1235-722B7B79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9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DD43-6ED6-D968-1420-7C277AF5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CB733-BED1-609D-8F4F-DD5E63C98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F419D-3C47-402C-5D7E-91A19110D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C97A-E9BF-5F92-0F40-EF6AAD962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9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2F1E5-F949-1F32-7742-BFC3AB6E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2BF9B-951A-AEB1-2751-C578A19EE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4242B-6981-E3ED-32A8-FA92C832A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D16A-6264-418C-224B-AABB7F51C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3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649DB-6D81-F571-D9EC-49BA202D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3C171-0F76-648C-FA24-0342BAC93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B5894-CA32-09BE-3BF6-AA97BE590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67862-40B5-1DCB-F44F-DA00E305B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5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1869A-AA7A-E9A0-E9C7-C5C1CC5E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2FB5C-145E-66CA-5722-8527F2A5A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87F67-16CF-A937-FC98-55AFDA325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4C20D-5456-5E62-0313-EF0C91AB9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0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514D3-13E5-AF50-348C-83C57476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2C04D-84A2-659B-ABFA-9EE3182AF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04DA1-1419-3C8D-F063-0F9EB0AAC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0C4A-3BFF-4ED5-5F85-970C08719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8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30 November,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30 November,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30 November,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30 November,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30 November, 2024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holding a magnifying glass looking at a calendar&#10;&#10;Description automatically generated">
            <a:extLst>
              <a:ext uri="{FF2B5EF4-FFF2-40B4-BE49-F238E27FC236}">
                <a16:creationId xmlns:a16="http://schemas.microsoft.com/office/drawing/2014/main" id="{8FEFCB3A-8FE8-D4CA-0D7A-FF598760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4" y="1052376"/>
            <a:ext cx="9559636" cy="5805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0"/>
            <a:ext cx="11232109" cy="1791854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6000" dirty="0"/>
              <a:t>Foundational Data Analysis and Excel Function Implementation</a:t>
            </a:r>
            <a:endParaRPr lang="en-GB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C60D1-C451-88CD-A9C5-9978227352AC}"/>
              </a:ext>
            </a:extLst>
          </p:cNvPr>
          <p:cNvSpPr txBox="1"/>
          <p:nvPr/>
        </p:nvSpPr>
        <p:spPr>
          <a:xfrm>
            <a:off x="0" y="2688325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50000"/>
                  </a:schemeClr>
                </a:solidFill>
              </a:rPr>
              <a:t>By Swapna Macha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35" y="1380714"/>
            <a:ext cx="4174434" cy="3320495"/>
          </a:xfrm>
        </p:spPr>
        <p:txBody>
          <a:bodyPr rtlCol="0">
            <a:normAutofit/>
          </a:bodyPr>
          <a:lstStyle/>
          <a:p>
            <a:pPr rtl="0"/>
            <a:r>
              <a:rPr lang="en-US" sz="3200" b="0" dirty="0"/>
              <a:t>Utilized VLOOKUP and XLOOKUP Functions for Data Retrieval and Analysis</a:t>
            </a:r>
            <a:endParaRPr lang="en-GB" sz="3200" b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937857-018F-0D82-7510-CE9162F5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97" y="3262011"/>
            <a:ext cx="4843298" cy="30974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904BA5-2891-C87A-6802-FD852D7BF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36" y="498531"/>
            <a:ext cx="6128429" cy="22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9C05-1404-750D-549C-DCE65F0F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757D-4CDE-5933-7278-C244BE09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510" y="1634161"/>
            <a:ext cx="4820478" cy="3320495"/>
          </a:xfrm>
        </p:spPr>
        <p:txBody>
          <a:bodyPr rtlCol="0">
            <a:normAutofit/>
          </a:bodyPr>
          <a:lstStyle/>
          <a:p>
            <a:pPr rtl="0"/>
            <a:r>
              <a:rPr lang="en-US" sz="3200" b="0" dirty="0"/>
              <a:t>Applied Concatenation for String Combination and Data Validation for Controlled Inputs</a:t>
            </a:r>
            <a:endParaRPr lang="en-GB" sz="32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EE22E-6954-A3B9-C63B-2436135B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65" y="594281"/>
            <a:ext cx="6507912" cy="2079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770C6D-D2B8-205C-C993-32848C99A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14" y="3294409"/>
            <a:ext cx="3065982" cy="27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EA99F-D3F7-8146-1B30-9F48EE52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921F-5710-7CA3-C206-22BE949C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024781"/>
            <a:ext cx="4790899" cy="1406595"/>
          </a:xfrm>
        </p:spPr>
        <p:txBody>
          <a:bodyPr rtlCol="0">
            <a:normAutofit fontScale="90000"/>
          </a:bodyPr>
          <a:lstStyle/>
          <a:p>
            <a:pPr lvl="0" fontAlgn="base"/>
            <a:r>
              <a:rPr lang="en-GB" sz="2200" b="0" dirty="0"/>
              <a:t>Created a Pivot Table to summarise the data by County in the rows and Products in the columns. Used Sales Volume as the value to be summarised.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0D397-D458-21E3-CC3E-3D7CC584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0" y="3917576"/>
            <a:ext cx="4914462" cy="2056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C9566-A611-0376-94EE-DE9CB1D03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8" y="1102269"/>
            <a:ext cx="4249280" cy="19691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0D84F2E-18B4-3D37-31D5-3AFF1A78F70A}"/>
              </a:ext>
            </a:extLst>
          </p:cNvPr>
          <p:cNvSpPr txBox="1">
            <a:spLocks/>
          </p:cNvSpPr>
          <p:nvPr/>
        </p:nvSpPr>
        <p:spPr>
          <a:xfrm>
            <a:off x="5227266" y="1483131"/>
            <a:ext cx="4790899" cy="120745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3200" b="0" dirty="0"/>
              <a:t>Created a new column in the dataset categorising products by sales volume using the SWITCH function</a:t>
            </a:r>
          </a:p>
        </p:txBody>
      </p:sp>
    </p:spTree>
    <p:extLst>
      <p:ext uri="{BB962C8B-B14F-4D97-AF65-F5344CB8AC3E}">
        <p14:creationId xmlns:p14="http://schemas.microsoft.com/office/powerpoint/2010/main" val="326080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FF30-C2A9-EF6F-3116-7C05C9AC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10636-91FB-09D0-84E6-FD889315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59" y="554181"/>
            <a:ext cx="8881941" cy="630945"/>
          </a:xfrm>
        </p:spPr>
        <p:txBody>
          <a:bodyPr>
            <a:normAutofit/>
          </a:bodyPr>
          <a:lstStyle/>
          <a:p>
            <a:r>
              <a:rPr lang="en-US" dirty="0"/>
              <a:t>Key Takeaways from the Project: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751D-092F-2DD8-E4EA-4FD38B4B2ABC}"/>
              </a:ext>
            </a:extLst>
          </p:cNvPr>
          <p:cNvSpPr txBox="1"/>
          <p:nvPr/>
        </p:nvSpPr>
        <p:spPr>
          <a:xfrm>
            <a:off x="871659" y="1948873"/>
            <a:ext cx="108954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Gained hands-on experience in using essential Excel functions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PivotTables: For summarizing data and analyzing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SWITCH Function: For categorizing data into logical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VLOOKUP and XLOOKUP: For retrieving data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Aggregate Functions (SUM, AVERAGE): For calculating key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Concatenation and Data Validation: For enhancing data usability and accuracy.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Enhanced skills in data cleaning and transformation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Creating structured tables for easy filtering and sorting.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Extracting insights through calculated fields and formulas.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Strengthened problem-solving skills by identifying key trends, market performance.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Impact: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project provided a strong foundation in Excel-based data analysis and built confidence in applying advanced functions for real-world scenarios.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0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0482-37CB-EFB9-E404-FE77F0D21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C4E8B-59C6-E6A1-F6EE-5D200469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029" y="3113527"/>
            <a:ext cx="2785941" cy="630945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9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9D5F5-1226-C659-E128-AA9DB39B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BD02-A891-7639-7D81-C706FDB9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41" y="645980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Project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882F-9FA8-6CBB-0787-9126565EDB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6259" y="1541929"/>
            <a:ext cx="8507506" cy="5037942"/>
          </a:xfrm>
        </p:spPr>
        <p:txBody>
          <a:bodyPr rtlCol="0">
            <a:normAutofit lnSpcReduction="10000"/>
          </a:bodyPr>
          <a:lstStyle/>
          <a:p>
            <a:pPr marL="266700" lvl="1" indent="0" rtl="0">
              <a:buNone/>
            </a:pPr>
            <a:r>
              <a:rPr lang="en-US" sz="2200" dirty="0"/>
              <a:t>The Retail Sales Performance Analysis project focuses on understanding:</a:t>
            </a:r>
          </a:p>
          <a:p>
            <a:pPr marL="1181100" lvl="2" indent="-457200"/>
            <a:r>
              <a:rPr lang="en-US" sz="1800" dirty="0"/>
              <a:t>The Data</a:t>
            </a:r>
          </a:p>
          <a:p>
            <a:pPr marL="1181100" lvl="2" indent="-457200"/>
            <a:r>
              <a:rPr lang="en-US" sz="1800" dirty="0"/>
              <a:t>Product performance across various counties in England</a:t>
            </a:r>
          </a:p>
          <a:p>
            <a:pPr marL="723900" lvl="2" indent="0">
              <a:buNone/>
            </a:pPr>
            <a:endParaRPr lang="en-US" sz="1800" dirty="0"/>
          </a:p>
          <a:p>
            <a:pPr marL="266700" lvl="1" indent="0">
              <a:lnSpc>
                <a:spcPct val="100000"/>
              </a:lnSpc>
              <a:buNone/>
            </a:pPr>
            <a:r>
              <a:rPr lang="en-US" sz="2200" dirty="0"/>
              <a:t>Leveraged Excel tools such as:</a:t>
            </a:r>
          </a:p>
          <a:p>
            <a:pPr marL="1181100" lvl="2" indent="-457200"/>
            <a:r>
              <a:rPr lang="en-US" sz="1800" dirty="0"/>
              <a:t>PivotTables</a:t>
            </a:r>
          </a:p>
          <a:p>
            <a:pPr marL="1181100" lvl="2" indent="-457200"/>
            <a:r>
              <a:rPr lang="en-US" sz="1800" dirty="0"/>
              <a:t>SWITCH functions</a:t>
            </a:r>
          </a:p>
          <a:p>
            <a:pPr marL="1181100" lvl="2" indent="-457200"/>
            <a:r>
              <a:rPr lang="en-US" sz="1800" dirty="0"/>
              <a:t>Aggregate functions</a:t>
            </a:r>
          </a:p>
          <a:p>
            <a:pPr marL="1181100" lvl="2" indent="-457200"/>
            <a:r>
              <a:rPr lang="en-US" sz="1800" dirty="0"/>
              <a:t>Date functions</a:t>
            </a:r>
          </a:p>
          <a:p>
            <a:pPr marL="1181100" lvl="2" indent="-457200"/>
            <a:r>
              <a:rPr lang="en-US" sz="1800" dirty="0" err="1"/>
              <a:t>Vlookup</a:t>
            </a:r>
            <a:endParaRPr lang="en-US" sz="1800" dirty="0"/>
          </a:p>
          <a:p>
            <a:pPr marL="1181100" lvl="2" indent="-457200"/>
            <a:r>
              <a:rPr lang="en-US" sz="1800" dirty="0" err="1"/>
              <a:t>Xlookup</a:t>
            </a:r>
            <a:endParaRPr lang="en-US" sz="1800" dirty="0"/>
          </a:p>
          <a:p>
            <a:pPr marL="1181100" lvl="2" indent="-457200"/>
            <a:r>
              <a:rPr lang="en-US" sz="1800" dirty="0"/>
              <a:t>Data validation</a:t>
            </a:r>
          </a:p>
          <a:p>
            <a:pPr marL="1181100" lvl="2" indent="-457200"/>
            <a:r>
              <a:rPr lang="en-US" sz="1800" dirty="0"/>
              <a:t>Concatenation</a:t>
            </a:r>
          </a:p>
          <a:p>
            <a:pPr marL="723900" lvl="2" indent="0">
              <a:buNone/>
            </a:pPr>
            <a:endParaRPr lang="en-US" sz="1800" dirty="0"/>
          </a:p>
          <a:p>
            <a:pPr marL="266700" lvl="1" indent="0" rtl="0">
              <a:buNone/>
            </a:pPr>
            <a:r>
              <a:rPr lang="en-US" sz="2200" dirty="0"/>
              <a:t>Aims to:</a:t>
            </a:r>
          </a:p>
          <a:p>
            <a:pPr marL="1181100" lvl="2" indent="-457200"/>
            <a:r>
              <a:rPr lang="en-US" sz="1800" dirty="0"/>
              <a:t>Develop experience using various excel functions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25CE1B6-3039-1708-5F77-4288FE856D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2392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CF665-6A01-C993-CA51-6A63D589B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766C-6473-80FE-C132-D33E2493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41" y="645980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4F1A6-0165-4864-EA0A-1C98D45F81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0800" y="2330825"/>
            <a:ext cx="9601199" cy="4527175"/>
          </a:xfrm>
        </p:spPr>
        <p:txBody>
          <a:bodyPr rtlCol="0">
            <a:normAutofit/>
          </a:bodyPr>
          <a:lstStyle/>
          <a:p>
            <a:pPr marL="266700" lvl="1" indent="0" rtl="0">
              <a:buNone/>
            </a:pPr>
            <a:r>
              <a:rPr lang="en-US" sz="2800" b="1" dirty="0"/>
              <a:t>Description</a:t>
            </a:r>
            <a:r>
              <a:rPr lang="en-US" sz="2800" dirty="0"/>
              <a:t>:</a:t>
            </a:r>
          </a:p>
          <a:p>
            <a:pPr marL="266700" lvl="1" indent="0" rtl="0">
              <a:buNone/>
            </a:pPr>
            <a:r>
              <a:rPr lang="en-US" sz="2400" dirty="0"/>
              <a:t>The dataset includes retail sales information segmented by county and product, with key fields such as</a:t>
            </a:r>
            <a:r>
              <a:rPr lang="en-US" sz="2800" dirty="0"/>
              <a:t>:</a:t>
            </a:r>
          </a:p>
          <a:p>
            <a:pPr marL="1066800" lvl="2" indent="-342900"/>
            <a:r>
              <a:rPr lang="en-US" sz="2400" b="1" dirty="0"/>
              <a:t>County</a:t>
            </a:r>
            <a:r>
              <a:rPr lang="en-US" sz="2400" dirty="0"/>
              <a:t>: </a:t>
            </a:r>
            <a:r>
              <a:rPr lang="en-US" sz="2000" dirty="0"/>
              <a:t>Represents the geographic region of the sales</a:t>
            </a:r>
            <a:r>
              <a:rPr lang="en-US" sz="2400" dirty="0"/>
              <a:t>.</a:t>
            </a:r>
          </a:p>
          <a:p>
            <a:pPr marL="1066800" lvl="2" indent="-342900"/>
            <a:r>
              <a:rPr lang="en-US" sz="2400" b="1" dirty="0"/>
              <a:t>Product</a:t>
            </a:r>
            <a:r>
              <a:rPr lang="en-US" sz="2400" dirty="0"/>
              <a:t>: </a:t>
            </a:r>
            <a:r>
              <a:rPr lang="en-US" sz="2000" dirty="0"/>
              <a:t>Indicates the type of product sold </a:t>
            </a:r>
          </a:p>
          <a:p>
            <a:pPr marL="1066800" lvl="2" indent="-342900"/>
            <a:r>
              <a:rPr lang="en-US" sz="2400" b="1" dirty="0"/>
              <a:t>Sales Volume</a:t>
            </a:r>
            <a:r>
              <a:rPr lang="en-US" sz="2400" dirty="0"/>
              <a:t>: </a:t>
            </a:r>
            <a:r>
              <a:rPr lang="en-US" sz="2000" dirty="0"/>
              <a:t>Captures the number of units sold for each product.</a:t>
            </a:r>
          </a:p>
          <a:p>
            <a:pPr marL="1066800" lvl="2" indent="-342900"/>
            <a:r>
              <a:rPr lang="en-US" sz="2400" b="1" dirty="0"/>
              <a:t>Additional calculated metrics </a:t>
            </a:r>
            <a:r>
              <a:rPr lang="en-US" sz="2000" dirty="0"/>
              <a:t>like categorization of sales into High, Medium, or Low using the SWITCH function.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BA6B37A-9C0F-F7D1-7D4D-982CAEB6C3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602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F1C14-771B-BBB9-B5D5-EC65F3E5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6" y="1463877"/>
            <a:ext cx="7477593" cy="438744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913" y="615084"/>
            <a:ext cx="3852471" cy="304251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sz="2400" dirty="0"/>
              <a:t>The dataset from the "retail_sales_dataset" sheet was organized into a structured table format.</a:t>
            </a:r>
          </a:p>
          <a:p>
            <a:pPr rtl="0"/>
            <a:endParaRPr lang="en-US" sz="2400" dirty="0"/>
          </a:p>
          <a:p>
            <a:pPr rtl="0"/>
            <a:r>
              <a:rPr lang="en-US" sz="2400" dirty="0"/>
              <a:t>This table enables easy sorting, filtering, and analysis of transaction details, customer demographics, and sales metrics</a:t>
            </a:r>
            <a:r>
              <a:rPr lang="en-GB" sz="2400" dirty="0"/>
              <a:t>.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9F6AC-454C-5C6B-5E2B-DB38171C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3F361-48AE-5ACD-FD3A-1BAACDFC3D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490" y="2116464"/>
            <a:ext cx="2391736" cy="2932614"/>
          </a:xfrm>
        </p:spPr>
        <p:txBody>
          <a:bodyPr rtlCol="0">
            <a:noAutofit/>
          </a:bodyPr>
          <a:lstStyle/>
          <a:p>
            <a:pPr rtl="0"/>
            <a:r>
              <a:rPr lang="en-GB" sz="2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‘filter’ function, filtered ‘Age’ to ‘largest to smallest’</a:t>
            </a:r>
            <a:endParaRPr lang="en-GB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8C0B-3225-A2C8-CFD8-167804B9ED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420D07-DCF2-2736-3B37-97952754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63" y="909276"/>
            <a:ext cx="8970483" cy="53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1171-8AFF-ADD5-A04F-FC60A50F6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9C71-29E7-357C-8A9C-9DE438D9F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724" y="4762734"/>
            <a:ext cx="9363111" cy="598159"/>
          </a:xfrm>
        </p:spPr>
        <p:txBody>
          <a:bodyPr rtlCol="0">
            <a:noAutofit/>
          </a:bodyPr>
          <a:lstStyle/>
          <a:p>
            <a:r>
              <a:rPr lang="en-GB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‘SUM’ function, showed the commission total in cell ‘L10’</a:t>
            </a:r>
          </a:p>
          <a:p>
            <a:pPr rtl="0"/>
            <a:endParaRPr lang="en-GB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71D8-1C56-C2DC-BF4D-E06747AF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A2000-9879-F058-4B1F-E77EB39F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200"/>
            <a:ext cx="12084079" cy="2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DE4D-F67D-9B4D-FA8E-0C489B09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B633-1B6D-C27A-80E1-47230D3B7F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7082" y="4762734"/>
            <a:ext cx="10254190" cy="804348"/>
          </a:xfrm>
        </p:spPr>
        <p:txBody>
          <a:bodyPr rtlCol="0">
            <a:noAutofit/>
          </a:bodyPr>
          <a:lstStyle/>
          <a:p>
            <a:pPr lvl="0"/>
            <a:r>
              <a:rPr lang="en-GB" sz="2400" dirty="0">
                <a:latin typeface="Segoe UI" panose="020B0502040204020203" pitchFamily="34" charset="0"/>
                <a:cs typeface="Times New Roman" panose="02020603050405020304" pitchFamily="18" charset="0"/>
              </a:rPr>
              <a:t>Using the ‘AVERAGE’ function, showed the average commission in cell ‘L11’</a:t>
            </a:r>
          </a:p>
          <a:p>
            <a:pPr rtl="0"/>
            <a:endParaRPr lang="en-GB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4C262-23E5-8A1B-5456-CD31E61210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707CB-6B2B-B150-B1B8-201A4FB0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5" y="815009"/>
            <a:ext cx="11655987" cy="28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EC1FE-9FCD-A0D5-9673-DA44768A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ADA7-950E-8669-6CAF-8B224CE88C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0847" y="4762734"/>
            <a:ext cx="9904567" cy="804348"/>
          </a:xfrm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dirty="0">
                <a:solidFill>
                  <a:srgbClr val="05063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0" dirty="0">
                <a:solidFill>
                  <a:srgbClr val="05063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xtracted day, month, year, month_name, date_name from Date column</a:t>
            </a:r>
            <a:endParaRPr lang="en-GB" sz="32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rtl="0"/>
            <a:endParaRPr lang="en-GB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87B60-49BF-AF2B-C10D-F284035448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3C329-089E-9B22-0743-6C49FBFC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1" y="787772"/>
            <a:ext cx="11537478" cy="25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FDC8-466E-E7D0-113A-64EC2E60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A9404D-CE57-1AE6-D61E-153343F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0620"/>
            <a:ext cx="6096000" cy="455676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B841-2CED-1C2E-87C0-96D9227B7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3304" y="2822713"/>
            <a:ext cx="4432853" cy="1451113"/>
          </a:xfrm>
        </p:spPr>
        <p:txBody>
          <a:bodyPr rtlCol="0">
            <a:normAutofit fontScale="77500" lnSpcReduction="20000"/>
          </a:bodyPr>
          <a:lstStyle/>
          <a:p>
            <a:pPr>
              <a:spcAft>
                <a:spcPts val="800"/>
              </a:spcAft>
            </a:pPr>
            <a:r>
              <a:rPr lang="en-US" sz="3600" dirty="0"/>
              <a:t>Applied Aggregate Functions to Summarize and Analyze Sales Data</a:t>
            </a:r>
            <a:endParaRPr lang="en-GB" sz="3200" dirty="0">
              <a:effectLst/>
            </a:endParaRPr>
          </a:p>
          <a:p>
            <a:pPr lvl="0"/>
            <a:r>
              <a:rPr lang="en-GB" dirty="0"/>
              <a:t>’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DA44-98DC-DEA9-72A7-25D9030F7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259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{9BCE9F91-96D3-41F9-B2A2-848259C20257}tf78853419_win32</Template>
  <TotalTime>125</TotalTime>
  <Words>467</Words>
  <Application>Microsoft Office PowerPoint</Application>
  <PresentationFormat>Widescreen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Segoe UI</vt:lpstr>
      <vt:lpstr>Wingdings</vt:lpstr>
      <vt:lpstr>Theme1</vt:lpstr>
      <vt:lpstr>Foundational Data Analysis and Excel Function Implementation</vt:lpstr>
      <vt:lpstr>Project Brief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Utilized VLOOKUP and XLOOKUP Functions for Data Retrieval and Analysis</vt:lpstr>
      <vt:lpstr>Applied Concatenation for String Combination and Data Validation for Controlled Inputs</vt:lpstr>
      <vt:lpstr>Created a Pivot Table to summarise the data by County in the rows and Products in the columns. Used Sales Volume as the value to be summarised.</vt:lpstr>
      <vt:lpstr>Key Takeaways from the Project: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Macha</dc:creator>
  <cp:lastModifiedBy>Swapna Macha</cp:lastModifiedBy>
  <cp:revision>4</cp:revision>
  <dcterms:created xsi:type="dcterms:W3CDTF">2024-11-30T18:48:21Z</dcterms:created>
  <dcterms:modified xsi:type="dcterms:W3CDTF">2024-11-30T20:54:20Z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