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9" r:id="rId12"/>
    <p:sldId id="270" r:id="rId13"/>
    <p:sldId id="263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1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6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0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6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6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7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3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2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2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8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3998" r:id="rId6"/>
    <p:sldLayoutId id="2147483994" r:id="rId7"/>
    <p:sldLayoutId id="2147483995" r:id="rId8"/>
    <p:sldLayoutId id="2147483996" r:id="rId9"/>
    <p:sldLayoutId id="2147483997" r:id="rId10"/>
    <p:sldLayoutId id="214748399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0B1328-0EAD-5D50-FE4E-5A4D58B1F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7718" y="1976295"/>
            <a:ext cx="5045799" cy="3568262"/>
          </a:xfrm>
        </p:spPr>
        <p:txBody>
          <a:bodyPr>
            <a:normAutofit/>
          </a:bodyPr>
          <a:lstStyle/>
          <a:p>
            <a:r>
              <a:rPr lang="en-GB" dirty="0"/>
              <a:t>Sales performance Dashboard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9AE27-AE00-50BB-9B08-3B442960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6199" y="4441448"/>
            <a:ext cx="4025900" cy="1475177"/>
          </a:xfrm>
        </p:spPr>
        <p:txBody>
          <a:bodyPr>
            <a:normAutofit/>
          </a:bodyPr>
          <a:lstStyle/>
          <a:p>
            <a:r>
              <a:rPr lang="en-GB" dirty="0"/>
              <a:t>By Swapna Macha</a:t>
            </a:r>
          </a:p>
        </p:txBody>
      </p:sp>
      <p:pic>
        <p:nvPicPr>
          <p:cNvPr id="6" name="Picture 5" descr="A person touching a screen with icons&#10;&#10;Description automatically generated">
            <a:extLst>
              <a:ext uri="{FF2B5EF4-FFF2-40B4-BE49-F238E27FC236}">
                <a16:creationId xmlns:a16="http://schemas.microsoft.com/office/drawing/2014/main" id="{AC81B082-B49E-AAC0-98B9-8E9C198C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9"/>
          <a:stretch/>
        </p:blipFill>
        <p:spPr>
          <a:xfrm>
            <a:off x="1" y="2"/>
            <a:ext cx="6241481" cy="6849614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F8743-EE33-7F91-8EC0-85A2E2A70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FE3A0A10-B450-F9D3-1DFF-B1E9A7D94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01602A-1E98-36E2-A25D-0700226D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C1334E1-A289-31A5-A072-1F0320E52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85">
              <a:extLst>
                <a:ext uri="{FF2B5EF4-FFF2-40B4-BE49-F238E27FC236}">
                  <a16:creationId xmlns:a16="http://schemas.microsoft.com/office/drawing/2014/main" id="{04E3460F-5893-7774-C619-0E0AED4E5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6">
              <a:extLst>
                <a:ext uri="{FF2B5EF4-FFF2-40B4-BE49-F238E27FC236}">
                  <a16:creationId xmlns:a16="http://schemas.microsoft.com/office/drawing/2014/main" id="{346FF0EA-53FC-0131-3E4E-7D9C08641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7">
              <a:extLst>
                <a:ext uri="{FF2B5EF4-FFF2-40B4-BE49-F238E27FC236}">
                  <a16:creationId xmlns:a16="http://schemas.microsoft.com/office/drawing/2014/main" id="{609E9A67-42B1-693D-0865-9D9ACEA00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8">
              <a:extLst>
                <a:ext uri="{FF2B5EF4-FFF2-40B4-BE49-F238E27FC236}">
                  <a16:creationId xmlns:a16="http://schemas.microsoft.com/office/drawing/2014/main" id="{804E38E5-AF83-069E-3DD1-F0ED45CC0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9">
              <a:extLst>
                <a:ext uri="{FF2B5EF4-FFF2-40B4-BE49-F238E27FC236}">
                  <a16:creationId xmlns:a16="http://schemas.microsoft.com/office/drawing/2014/main" id="{F7F8CDF0-0A80-FDB4-178E-5140C991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1F1D6A45-ACBB-0178-3FFB-3E33CD7EE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BCCD4CA-4D07-A070-DFEB-220AF8A24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AC8661-8A81-1DBC-1F50-DDBD5100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57" y="1337528"/>
            <a:ext cx="7665623" cy="393679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180BB695-4AB6-A412-593A-35D45A72F2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93227" y="1674708"/>
            <a:ext cx="311136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is the most popular programming language across all data roles.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31F1CAE-0B2B-D8BB-A94B-979CDFE2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26" y="3612280"/>
            <a:ext cx="31113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Arial" panose="020B0604020202020204" pitchFamily="34" charset="0"/>
              </a:rPr>
              <a:t>R is the second favorite, while other languages like C/C++, JavaScript, and Java have minimal usage. </a:t>
            </a:r>
            <a:br>
              <a:rPr lang="en-US" altLang="en-US" sz="2000" b="0" dirty="0">
                <a:latin typeface="Arial" panose="020B0604020202020204" pitchFamily="34" charset="0"/>
              </a:rPr>
            </a:br>
            <a:endParaRPr lang="en-US" altLang="en-US" sz="20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0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90A6A9-AF6B-0E29-AA6E-52035C1CE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A05969E9-13E0-1F50-8519-FD133BAC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AAF6735-05EB-947C-4E70-DAE2BC558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F899666-7637-0BF3-DBD0-B8AB8750C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85">
              <a:extLst>
                <a:ext uri="{FF2B5EF4-FFF2-40B4-BE49-F238E27FC236}">
                  <a16:creationId xmlns:a16="http://schemas.microsoft.com/office/drawing/2014/main" id="{8E794B50-1C23-C3D1-B592-33471FC03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6">
              <a:extLst>
                <a:ext uri="{FF2B5EF4-FFF2-40B4-BE49-F238E27FC236}">
                  <a16:creationId xmlns:a16="http://schemas.microsoft.com/office/drawing/2014/main" id="{28C2B80B-DDA3-ED17-9429-345D78887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7">
              <a:extLst>
                <a:ext uri="{FF2B5EF4-FFF2-40B4-BE49-F238E27FC236}">
                  <a16:creationId xmlns:a16="http://schemas.microsoft.com/office/drawing/2014/main" id="{4E165E05-ADEF-4415-F385-C492E7E9C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8">
              <a:extLst>
                <a:ext uri="{FF2B5EF4-FFF2-40B4-BE49-F238E27FC236}">
                  <a16:creationId xmlns:a16="http://schemas.microsoft.com/office/drawing/2014/main" id="{591B834E-5324-C023-56BE-E61D9C3A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9">
              <a:extLst>
                <a:ext uri="{FF2B5EF4-FFF2-40B4-BE49-F238E27FC236}">
                  <a16:creationId xmlns:a16="http://schemas.microsoft.com/office/drawing/2014/main" id="{6C6B4DA5-CAF4-5DF8-4E06-A737AF54E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E17D520E-B2D7-F5E0-934A-4DFBB1A2C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4D6973-4A96-D8EC-E191-8DCBAC41A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DA88CAF-22D0-C1DC-92B3-DD2AB5AA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076" y="809039"/>
            <a:ext cx="6953963" cy="4782709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9F7A704D-A86E-AD32-1094-66417F5E3B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18648" y="1582377"/>
            <a:ext cx="4009852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Nearly half of the respondents (47.32%) found breaking into the data field to be neither easy nor difficult.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significant portion (24.95%) found it challenging, while fewer respondents (11.61%) found it very easy. </a:t>
            </a:r>
          </a:p>
        </p:txBody>
      </p:sp>
    </p:spTree>
    <p:extLst>
      <p:ext uri="{BB962C8B-B14F-4D97-AF65-F5344CB8AC3E}">
        <p14:creationId xmlns:p14="http://schemas.microsoft.com/office/powerpoint/2010/main" val="291854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975101-6BF3-426E-2B6B-83D95DBE6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A5D0159E-C244-81D8-FE96-7A56AD54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5EC370-6B14-39FF-58FD-3446E0CB7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285D8C7-DB07-D614-3354-B8287A336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85">
              <a:extLst>
                <a:ext uri="{FF2B5EF4-FFF2-40B4-BE49-F238E27FC236}">
                  <a16:creationId xmlns:a16="http://schemas.microsoft.com/office/drawing/2014/main" id="{45D5CF0C-EC7B-F96A-2074-80DE7ABF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6">
              <a:extLst>
                <a:ext uri="{FF2B5EF4-FFF2-40B4-BE49-F238E27FC236}">
                  <a16:creationId xmlns:a16="http://schemas.microsoft.com/office/drawing/2014/main" id="{F36A40CE-2D2E-D0AD-BAB9-7B776E990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7">
              <a:extLst>
                <a:ext uri="{FF2B5EF4-FFF2-40B4-BE49-F238E27FC236}">
                  <a16:creationId xmlns:a16="http://schemas.microsoft.com/office/drawing/2014/main" id="{C9071834-5297-1ECC-E792-7B8CCCA7D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8">
              <a:extLst>
                <a:ext uri="{FF2B5EF4-FFF2-40B4-BE49-F238E27FC236}">
                  <a16:creationId xmlns:a16="http://schemas.microsoft.com/office/drawing/2014/main" id="{7F8C9823-E43E-5A10-E966-4E184C5B3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9">
              <a:extLst>
                <a:ext uri="{FF2B5EF4-FFF2-40B4-BE49-F238E27FC236}">
                  <a16:creationId xmlns:a16="http://schemas.microsoft.com/office/drawing/2014/main" id="{F5BE130C-FA23-280C-5BB8-4792D0EC9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92E4A754-AFD4-B2C7-95BC-88E3D95C6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DE6796E-1BDF-586B-7915-F50B74A0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7726CD-EE03-63FC-80D1-6537DFFAC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79" y="1343770"/>
            <a:ext cx="2816441" cy="422967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DB2CB16-08E7-6274-006E-3B9FAE6441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418924" y="1726537"/>
            <a:ext cx="51071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Happiness with Work-Life Balance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average score for work-life balance happiness is 5.74 out of 10, indicating moderate satisfaction.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Happiness with Salary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average score for salary satisfaction is 4.27 out of 10, reflecting lower satisfaction levels.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3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FD8E92-BF5C-8E8A-0802-D7BDC9B6E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A3535B48-831A-A09D-D7C1-8D5F94CBF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B0DA79A-E8A8-23EB-2868-50FBB550B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7441A44-659F-E8E5-CFFD-8AC356207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85">
              <a:extLst>
                <a:ext uri="{FF2B5EF4-FFF2-40B4-BE49-F238E27FC236}">
                  <a16:creationId xmlns:a16="http://schemas.microsoft.com/office/drawing/2014/main" id="{E847FC49-C56A-9EA8-EE4E-6D5C2776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86">
              <a:extLst>
                <a:ext uri="{FF2B5EF4-FFF2-40B4-BE49-F238E27FC236}">
                  <a16:creationId xmlns:a16="http://schemas.microsoft.com/office/drawing/2014/main" id="{62021838-D857-37FA-9A0A-5D146AAE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id="{33E219B7-8682-AEFA-3C47-7C303553D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id="{A2E98B94-3851-0BC3-AA05-83F916D5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89">
              <a:extLst>
                <a:ext uri="{FF2B5EF4-FFF2-40B4-BE49-F238E27FC236}">
                  <a16:creationId xmlns:a16="http://schemas.microsoft.com/office/drawing/2014/main" id="{E7D37C31-D091-89FF-AAF3-CFB250855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98">
              <a:extLst>
                <a:ext uri="{FF2B5EF4-FFF2-40B4-BE49-F238E27FC236}">
                  <a16:creationId xmlns:a16="http://schemas.microsoft.com/office/drawing/2014/main" id="{34132AC8-DE7A-BB00-6AD9-3C0617D1A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76E7226-6CED-7AF8-8DC1-6CB40918D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9E220D8-DD8B-A470-9CEF-1984A4AE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52"/>
            <a:ext cx="12174549" cy="67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0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AEF70-E4DD-8E9D-24A0-49377741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E3EB-9AEC-014B-C745-6747AF07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004" y="1063942"/>
            <a:ext cx="9805670" cy="1268984"/>
          </a:xfrm>
        </p:spPr>
        <p:txBody>
          <a:bodyPr>
            <a:normAutofit/>
          </a:bodyPr>
          <a:lstStyle/>
          <a:p>
            <a:r>
              <a:rPr lang="en-GB" dirty="0"/>
              <a:t>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5C815-247B-9DC0-5CD6-F9190363AFC9}"/>
              </a:ext>
            </a:extLst>
          </p:cNvPr>
          <p:cNvSpPr txBox="1"/>
          <p:nvPr/>
        </p:nvSpPr>
        <p:spPr>
          <a:xfrm>
            <a:off x="1456745" y="2346960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Focus on High-Performing Regions: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Allocate resources to Region A to maximize revenue.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Target Seasonal Trends: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Plan marketing campaigns during peak months to drive sales.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Improve Underperforming Categories: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Revise strategies for low-performing products like Category Y.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Optimize Costs: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Reduce costs for products and regions with low profit margins.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Leverage Dashboard Insights:</a:t>
            </a:r>
          </a:p>
          <a:p>
            <a:pPr lvl="1"/>
            <a:r>
              <a:rPr lang="en-US" sz="2000" dirty="0"/>
              <a:t> Regularly monitor dashboard metrics for real-time decision-making.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3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7B702-7768-264B-E2E5-FA63A836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847DAA54-454C-361E-FA2D-0B2358D3F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296394B-B614-497D-B935-4080E49AE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B5D3EEC-5B9C-93C0-4FCF-963E6BE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85">
              <a:extLst>
                <a:ext uri="{FF2B5EF4-FFF2-40B4-BE49-F238E27FC236}">
                  <a16:creationId xmlns:a16="http://schemas.microsoft.com/office/drawing/2014/main" id="{E3F67074-2E46-623E-E43C-13ABCFC57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86">
              <a:extLst>
                <a:ext uri="{FF2B5EF4-FFF2-40B4-BE49-F238E27FC236}">
                  <a16:creationId xmlns:a16="http://schemas.microsoft.com/office/drawing/2014/main" id="{6E32D62D-D233-250E-13C0-D6F649FB9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id="{E729D45B-3BB0-0C2F-F50B-A81065928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id="{82F8F128-B740-AE47-5F04-525015744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89">
              <a:extLst>
                <a:ext uri="{FF2B5EF4-FFF2-40B4-BE49-F238E27FC236}">
                  <a16:creationId xmlns:a16="http://schemas.microsoft.com/office/drawing/2014/main" id="{F677DCED-7201-8295-0FB8-10B447EAF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98">
              <a:extLst>
                <a:ext uri="{FF2B5EF4-FFF2-40B4-BE49-F238E27FC236}">
                  <a16:creationId xmlns:a16="http://schemas.microsoft.com/office/drawing/2014/main" id="{D6AC00D4-64DE-0DF2-2CC9-B894940FA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0F003F-BCB6-4AC1-9201-BC37D39FB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445" y="2726831"/>
            <a:ext cx="5045799" cy="3568262"/>
          </a:xfrm>
        </p:spPr>
        <p:txBody>
          <a:bodyPr>
            <a:normAutofit/>
          </a:bodyPr>
          <a:lstStyle/>
          <a:p>
            <a:r>
              <a:rPr lang="en-GB" sz="7200" dirty="0"/>
              <a:t>Thank You</a:t>
            </a:r>
          </a:p>
        </p:txBody>
      </p:sp>
      <p:pic>
        <p:nvPicPr>
          <p:cNvPr id="6" name="Picture 5" descr="A person touching a screen with icons&#10;&#10;Description automatically generated">
            <a:extLst>
              <a:ext uri="{FF2B5EF4-FFF2-40B4-BE49-F238E27FC236}">
                <a16:creationId xmlns:a16="http://schemas.microsoft.com/office/drawing/2014/main" id="{E6ACB3CE-7517-AEFA-4993-46214467BF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9"/>
          <a:stretch/>
        </p:blipFill>
        <p:spPr>
          <a:xfrm>
            <a:off x="746743" y="1266353"/>
            <a:ext cx="3716982" cy="4079143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17932AF-D9D0-790E-B45C-AF599D7E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D11B-DBED-85B4-C454-240C3D02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350" y="994016"/>
            <a:ext cx="7335835" cy="1268984"/>
          </a:xfrm>
        </p:spPr>
        <p:txBody>
          <a:bodyPr/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033CC-A4F1-F270-F83B-C885ADEF0CA9}"/>
              </a:ext>
            </a:extLst>
          </p:cNvPr>
          <p:cNvSpPr txBox="1"/>
          <p:nvPr/>
        </p:nvSpPr>
        <p:spPr>
          <a:xfrm>
            <a:off x="1645920" y="2551836"/>
            <a:ext cx="8605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Project Brief</a:t>
            </a:r>
          </a:p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Dataset Overview</a:t>
            </a:r>
          </a:p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Problems or challenges in the Dataset</a:t>
            </a:r>
          </a:p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 Cleaning and Transformation Process</a:t>
            </a:r>
          </a:p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Insights and Findings</a:t>
            </a:r>
          </a:p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5861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71F45-7A0D-2B78-0999-D5907E03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BC79-2849-40CF-0887-50EF6C75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25" y="970462"/>
            <a:ext cx="7335835" cy="1268984"/>
          </a:xfrm>
        </p:spPr>
        <p:txBody>
          <a:bodyPr/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Brief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8DEFC-FCBE-5AC0-59BB-1F1D671FB0B2}"/>
              </a:ext>
            </a:extLst>
          </p:cNvPr>
          <p:cNvSpPr txBox="1"/>
          <p:nvPr/>
        </p:nvSpPr>
        <p:spPr>
          <a:xfrm>
            <a:off x="233680" y="1595120"/>
            <a:ext cx="1075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-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8A2875-6B30-8608-61E0-35FA91A1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2239446"/>
            <a:ext cx="11346511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Sales Performance Dashboard project utilizes Power BI to analyze sales    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uncover trends and provide actionable insights for business improvement.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key metrics such as revenue, profit, and sales trends.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an interactive visualization platform for stakeholders to explore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optimize business performance through data-driven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884B-CEF4-9ADB-B95D-7B2CDBE4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63676"/>
            <a:ext cx="7335835" cy="1268984"/>
          </a:xfrm>
        </p:spPr>
        <p:txBody>
          <a:bodyPr/>
          <a:lstStyle/>
          <a:p>
            <a:r>
              <a:rPr lang="en-GB" dirty="0"/>
              <a:t>Dataset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F048A-240C-0C41-552C-979DE91A7A6D}"/>
              </a:ext>
            </a:extLst>
          </p:cNvPr>
          <p:cNvSpPr txBox="1"/>
          <p:nvPr/>
        </p:nvSpPr>
        <p:spPr>
          <a:xfrm>
            <a:off x="1118152" y="255866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dataset contains sales-related information, including: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Metrics: Sales, profit, revenue, and quantity.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Dimensions: Product categories, regions, and time periods.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Hierarchy: Region → Country → City.</a:t>
            </a:r>
          </a:p>
          <a:p>
            <a:pPr lvl="1"/>
            <a:endParaRPr lang="en-US" sz="2000" dirty="0"/>
          </a:p>
          <a:p>
            <a:r>
              <a:rPr lang="en-US" sz="2000" dirty="0"/>
              <a:t>Provides a comprehensive view of sales performance across multiple dimensions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8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EA956-F74A-BBEE-0510-279CEFFA7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2CA1-BEA9-7AF7-4CE1-EBF9BB1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63676"/>
            <a:ext cx="9805670" cy="1268984"/>
          </a:xfrm>
        </p:spPr>
        <p:txBody>
          <a:bodyPr>
            <a:normAutofit/>
          </a:bodyPr>
          <a:lstStyle/>
          <a:p>
            <a:r>
              <a:rPr lang="en-US" dirty="0"/>
              <a:t>Problems or Challenges in the Dataset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A0357-A695-B189-70DB-4FCD9A36A800}"/>
              </a:ext>
            </a:extLst>
          </p:cNvPr>
          <p:cNvSpPr txBox="1"/>
          <p:nvPr/>
        </p:nvSpPr>
        <p:spPr>
          <a:xfrm>
            <a:off x="1049241" y="265407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Quality Issues:</a:t>
            </a:r>
            <a:r>
              <a:rPr lang="en-US" dirty="0"/>
              <a:t> Missing values in sales and profit columns.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Format Discrepancies:</a:t>
            </a:r>
            <a:r>
              <a:rPr lang="en-US" dirty="0"/>
              <a:t> Inconsistent date and currency formats.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Outliers:</a:t>
            </a:r>
            <a:r>
              <a:rPr lang="en-US" dirty="0"/>
              <a:t> Extreme values in sales figures required normalization.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Relationships:</a:t>
            </a:r>
            <a:r>
              <a:rPr lang="en-US" dirty="0"/>
              <a:t> Lack of predefined relationships between tables.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92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43D83-BDF8-645A-09E2-6EA81D01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EE72-28AC-C6F2-A527-EE3D7BE4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47" y="1077976"/>
            <a:ext cx="9805670" cy="1268984"/>
          </a:xfrm>
        </p:spPr>
        <p:txBody>
          <a:bodyPr>
            <a:normAutofit fontScale="90000"/>
          </a:bodyPr>
          <a:lstStyle/>
          <a:p>
            <a:r>
              <a:rPr lang="en-GB" dirty="0"/>
              <a:t>Data Cleaning and Transformation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E5C5B-B767-853D-ADA9-A372E7B76C46}"/>
              </a:ext>
            </a:extLst>
          </p:cNvPr>
          <p:cNvSpPr txBox="1"/>
          <p:nvPr/>
        </p:nvSpPr>
        <p:spPr>
          <a:xfrm>
            <a:off x="916057" y="274452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Cleaned and standardized raw data in Excel.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Handled missing values through interpolation or exclusion.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Established relationships between tables in Power BI for cohesive analysis.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calculated measures using DAX for advanced metrics like profit margin.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36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89CA8-E76F-9C8B-3698-2BAA96F0C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C240-997B-CEB7-D597-21DFE602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33" y="891452"/>
            <a:ext cx="9805670" cy="1268984"/>
          </a:xfrm>
        </p:spPr>
        <p:txBody>
          <a:bodyPr>
            <a:normAutofit/>
          </a:bodyPr>
          <a:lstStyle/>
          <a:p>
            <a:r>
              <a:rPr lang="en-GB" dirty="0"/>
              <a:t>Insights and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0D767-6B95-28CD-4E0E-A69F8B688633}"/>
              </a:ext>
            </a:extLst>
          </p:cNvPr>
          <p:cNvSpPr txBox="1"/>
          <p:nvPr/>
        </p:nvSpPr>
        <p:spPr>
          <a:xfrm>
            <a:off x="820641" y="2283350"/>
            <a:ext cx="9144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High-Performing Regions:</a:t>
            </a:r>
            <a:r>
              <a:rPr lang="en-US" sz="2000" dirty="0"/>
              <a:t> Region A contributed the highest revenue, while Region B showed strong growth potential.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Seasonal Trends:</a:t>
            </a:r>
            <a:r>
              <a:rPr lang="en-US" sz="2000" dirty="0"/>
              <a:t> Sales peaked during specific holiday months, highlighting opportunities for targeted campaigns.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Product Performance:</a:t>
            </a:r>
            <a:r>
              <a:rPr lang="en-US" sz="2000" dirty="0"/>
              <a:t> Category X had the highest revenue, while Category Y showed potential for improvement.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Profit Margins:</a:t>
            </a:r>
            <a:r>
              <a:rPr lang="en-US" sz="2000" dirty="0"/>
              <a:t> Identified regions and products with low margins requiring cost optimization.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41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4AFA3-AA1F-C505-F186-EA840CBE1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4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082A790-F79D-CE7F-8D25-7B96146D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66" y="967892"/>
            <a:ext cx="6764354" cy="516834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8C37302-5849-D2D7-920E-AE4C499779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65150" y="1767476"/>
            <a:ext cx="396709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survey responses were gathered from the United States, followed by India and Canada.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countries also contributed but to a lesser extent, highlighting the global reach of the survey. </a:t>
            </a:r>
          </a:p>
        </p:txBody>
      </p:sp>
    </p:spTree>
    <p:extLst>
      <p:ext uri="{BB962C8B-B14F-4D97-AF65-F5344CB8AC3E}">
        <p14:creationId xmlns:p14="http://schemas.microsoft.com/office/powerpoint/2010/main" val="344602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577C0E-EF59-24DC-B8B9-49F297FA2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89FC7F44-C2C7-6831-E093-C0CEEADC4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4229AB8-79B7-ED40-8EE2-553534C6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813E9EA-C6B7-950B-C92F-D42767263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85">
              <a:extLst>
                <a:ext uri="{FF2B5EF4-FFF2-40B4-BE49-F238E27FC236}">
                  <a16:creationId xmlns:a16="http://schemas.microsoft.com/office/drawing/2014/main" id="{13AA48F8-8D15-6991-FCCF-96CAFD51E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6">
              <a:extLst>
                <a:ext uri="{FF2B5EF4-FFF2-40B4-BE49-F238E27FC236}">
                  <a16:creationId xmlns:a16="http://schemas.microsoft.com/office/drawing/2014/main" id="{9E0C4B92-BAC5-57F0-9F08-37C09751F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7">
              <a:extLst>
                <a:ext uri="{FF2B5EF4-FFF2-40B4-BE49-F238E27FC236}">
                  <a16:creationId xmlns:a16="http://schemas.microsoft.com/office/drawing/2014/main" id="{B72A0B9E-0E53-2C15-19DB-98079B2FE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8">
              <a:extLst>
                <a:ext uri="{FF2B5EF4-FFF2-40B4-BE49-F238E27FC236}">
                  <a16:creationId xmlns:a16="http://schemas.microsoft.com/office/drawing/2014/main" id="{6BC08846-9268-C0A0-EF2D-D7AC9584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9">
              <a:extLst>
                <a:ext uri="{FF2B5EF4-FFF2-40B4-BE49-F238E27FC236}">
                  <a16:creationId xmlns:a16="http://schemas.microsoft.com/office/drawing/2014/main" id="{EEFBCB48-3E26-93DF-9E3B-40C87AC25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82C05D91-765D-48EE-C732-847440EE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D4E0E03-2442-8A09-2F2D-AE23722A5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45B9D3D-0152-D93E-3004-04153D9C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71" y="1490872"/>
            <a:ext cx="7879930" cy="426291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3E3CD48-29E3-3D2F-0CD1-84DB1D8DDF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28153" y="1779674"/>
            <a:ext cx="349164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Scientists and Data Architects have the highest average salaries among surveyed job titles.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 and Database Developers earn significantly less on average, indicating a salary gap based on roles within the data field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7686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571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Neue Haas Grotesk Text Pro</vt:lpstr>
      <vt:lpstr>PunchcardVTI</vt:lpstr>
      <vt:lpstr>Sales performance Dashboard</vt:lpstr>
      <vt:lpstr>Contents</vt:lpstr>
      <vt:lpstr>Project Brief</vt:lpstr>
      <vt:lpstr>Dataset Overview</vt:lpstr>
      <vt:lpstr>Problems or Challenges in the Dataset</vt:lpstr>
      <vt:lpstr>Data Cleaning and Transformation Process</vt:lpstr>
      <vt:lpstr>Insights and Findings</vt:lpstr>
      <vt:lpstr>Most survey responses were gathered from the United States, followed by India and Canada.   Other countries also contributed but to a lesser extent, highlighting the global reach of the survey. </vt:lpstr>
      <vt:lpstr> Data Scientists and Data Architects have the highest average salaries among surveyed job titles.   Data Analysts and Database Developers earn significantly less on average, indicating a salary gap based on roles within the data field. </vt:lpstr>
      <vt:lpstr>Python is the most popular programming language across all data roles. </vt:lpstr>
      <vt:lpstr> Nearly half of the respondents (47.32%) found breaking into the data field to be neither easy nor difficult.   A significant portion (24.95%) found it challenging, while fewer respondents (11.61%) found it very easy. </vt:lpstr>
      <vt:lpstr> Happiness with Work-Life Balance :The average score for work-life balance happiness is 5.74 out of 10, indicating moderate satisfaction.  Happiness with Salary :The average score for salary satisfaction is 4.27 out of 10, reflecting lower satisfaction levels. . 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 Macha</dc:creator>
  <cp:lastModifiedBy>Swapna Macha</cp:lastModifiedBy>
  <cp:revision>6</cp:revision>
  <dcterms:created xsi:type="dcterms:W3CDTF">2024-12-01T14:53:59Z</dcterms:created>
  <dcterms:modified xsi:type="dcterms:W3CDTF">2024-12-01T16:25:34Z</dcterms:modified>
</cp:coreProperties>
</file>