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1" r:id="rId3"/>
    <p:sldId id="258" r:id="rId4"/>
    <p:sldId id="259" r:id="rId5"/>
    <p:sldId id="260" r:id="rId6"/>
    <p:sldId id="261" r:id="rId7"/>
    <p:sldId id="267" r:id="rId8"/>
    <p:sldId id="273" r:id="rId9"/>
    <p:sldId id="274" r:id="rId10"/>
    <p:sldId id="275" r:id="rId11"/>
    <p:sldId id="277" r:id="rId12"/>
    <p:sldId id="276" r:id="rId13"/>
    <p:sldId id="262" r:id="rId14"/>
    <p:sldId id="272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 autoAdjust="0"/>
    <p:restoredTop sz="89911" autoAdjust="0"/>
  </p:normalViewPr>
  <p:slideViewPr>
    <p:cSldViewPr snapToGrid="0">
      <p:cViewPr varScale="1">
        <p:scale>
          <a:sx n="59" d="100"/>
          <a:sy n="59" d="100"/>
        </p:scale>
        <p:origin x="34" y="195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01/12/2024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6DD40-4071-199A-544F-36D20E112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761548-6153-3D71-2C46-4F120A36B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DDBD1-5D64-96D8-AFC3-CDD36C4EB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AEC0-7BB1-D504-7AF1-222B9C98C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427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634F3-FE90-BF57-19F3-193239F2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E1B4DC-36C6-EA50-B074-446677EC1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2F411-2C9C-078E-BFE3-CDD901791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E6A5F-ABEE-6767-151F-407CDAC461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70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57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BD7D6-19B3-F030-F5D2-EBED5AC90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68FA1E-90E1-AF69-8C87-5C5DC35C7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5716A4-A473-245C-8E9F-DB51C3367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0949E-73FF-D727-D922-6A29B270F0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1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How presentation will benefit audience: Adult learners are more interested in a subject if they know how or why it is important to them.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descriptions should be brief.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05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3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375D8-B279-4098-A142-C9D20DA32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45F43-5EDD-B6B4-CD5B-ABA2233AC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0EBC10-C217-4DA9-7656-07781A5B8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2EB0C-E56E-1312-3CD1-DC64C4B4A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18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E9613-B649-7170-FA99-5E71EB1AF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B4FA9-CA66-8357-BD4B-713F13D48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EB677-C18D-E904-E3C7-F3A9C71CE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ABB0-69C9-C3B3-91C4-F61A1D09C2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35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E643-51F5-E2CC-F041-1CA90CB6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C62D2-9B86-9B07-BA30-6E5DB6F9C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A421A-156B-3501-C366-0488704E9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9EC4F-074D-CB71-403D-C4464395C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73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AAD351-6347-4318-B935-1E0F1B6A61D6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87B0-5071-4BC9-A19F-C3269318028C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0" dirty="0"/>
              <a:t>Click to edit Master text styles</a:t>
            </a:r>
          </a:p>
          <a:p>
            <a:pPr lvl="1" rtl="0" eaLnBrk="1" latinLnBrk="0" hangingPunct="1"/>
            <a:r>
              <a:rPr lang="en-GB" noProof="0" dirty="0"/>
              <a:t>Second level</a:t>
            </a:r>
          </a:p>
          <a:p>
            <a:pPr lvl="2" rtl="0" eaLnBrk="1" latinLnBrk="0" hangingPunct="1"/>
            <a:r>
              <a:rPr lang="en-GB" noProof="0" dirty="0"/>
              <a:t>Third level</a:t>
            </a:r>
          </a:p>
          <a:p>
            <a:pPr lvl="3" rtl="0" eaLnBrk="1" latinLnBrk="0" hangingPunct="1"/>
            <a:r>
              <a:rPr lang="en-GB" noProof="0" dirty="0"/>
              <a:t>Fourth level</a:t>
            </a:r>
          </a:p>
          <a:p>
            <a:pPr lvl="4" rtl="0" eaLnBrk="1" latinLnBrk="0" hangingPunct="1"/>
            <a:r>
              <a:rPr lang="en-GB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4CBB3-9133-42BF-BC20-6F6E1888C21F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54DA5-E4EE-42EA-9BC9-3160B1480769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1BF5D-7537-4BA8-9976-6302714DE26C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8E4797-21F6-4D41-B035-97FEABB63BCE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4EC45D07-A3FD-40EE-BB45-F5E3D0F2E1C8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FDAF9-DFA9-4947-9568-03347A66D233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D711C-098E-40E1-BE23-CFCA1FAB8359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A7A2F-7C81-4F05-8B4D-4983D3740BAF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01/12/2024</a:t>
            </a:fld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Title of Training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792" y="5849068"/>
            <a:ext cx="2641600" cy="8128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by</a:t>
            </a:r>
          </a:p>
          <a:p>
            <a:pPr rtl="0"/>
            <a:r>
              <a:rPr lang="en-GB" dirty="0"/>
              <a:t>Swapna Macha</a:t>
            </a:r>
          </a:p>
        </p:txBody>
      </p:sp>
      <p:pic>
        <p:nvPicPr>
          <p:cNvPr id="5" name="Picture 4" descr="A logo on a green background&#10;&#10;Description automatically generated">
            <a:extLst>
              <a:ext uri="{FF2B5EF4-FFF2-40B4-BE49-F238E27FC236}">
                <a16:creationId xmlns:a16="http://schemas.microsoft.com/office/drawing/2014/main" id="{4533485F-7F37-AF89-8698-68EBB0F9C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273"/>
            <a:ext cx="12192000" cy="4562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48482-EE72-4291-D306-B02CF28802B1}"/>
              </a:ext>
            </a:extLst>
          </p:cNvPr>
          <p:cNvSpPr txBox="1"/>
          <p:nvPr/>
        </p:nvSpPr>
        <p:spPr>
          <a:xfrm>
            <a:off x="2056516" y="3663168"/>
            <a:ext cx="807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Spotify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40420-F858-0D3B-8920-D7E9EDC4A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22B0795-D109-02E0-CE3A-B65C4C1E3D8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77077" y="1986841"/>
            <a:ext cx="414767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Pop, Dance, and Rap genres have the highest average popularity.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Classical, Ska, and Reggae genres have the lowest popularity.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 than mainstream genres.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popularity aligns with modern and upbeat genres like Pop and Dance.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87E16-CECE-2712-6340-F58CB8A39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64" y="1283675"/>
            <a:ext cx="7374736" cy="47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5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3C5DD-858B-DD6E-4373-75AC7C268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550DEC-F12B-E1F6-0A53-E40B8C14C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001" y="1107609"/>
            <a:ext cx="6924374" cy="505579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0F41745-E4AC-53AB-A081-B42A39942C2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30824" y="1696519"/>
            <a:ext cx="423752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 decreases as the average track duration increases, showing a negative 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Shorter tracks (around 2-3 minutes) tend to be more popular compared to longer tracks.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Genres with shorter track durations, like Pop and Dance, align with higher popularity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Longer-duration genres, such as Classical and Jazz, show lower popularity.</a:t>
            </a:r>
          </a:p>
        </p:txBody>
      </p:sp>
    </p:spTree>
    <p:extLst>
      <p:ext uri="{BB962C8B-B14F-4D97-AF65-F5344CB8AC3E}">
        <p14:creationId xmlns:p14="http://schemas.microsoft.com/office/powerpoint/2010/main" val="7736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B1714-283A-4EF5-5A28-853D11B7D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9019E-C26D-38BA-5CD6-78C3461EC3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7813" y="1037613"/>
            <a:ext cx="11807825" cy="5335224"/>
          </a:xfrm>
        </p:spPr>
      </p:pic>
    </p:spTree>
    <p:extLst>
      <p:ext uri="{BB962C8B-B14F-4D97-AF65-F5344CB8AC3E}">
        <p14:creationId xmlns:p14="http://schemas.microsoft.com/office/powerpoint/2010/main" val="39210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90" y="737483"/>
            <a:ext cx="10972800" cy="1066800"/>
          </a:xfrm>
        </p:spPr>
        <p:txBody>
          <a:bodyPr rtlCol="0"/>
          <a:lstStyle/>
          <a:p>
            <a:pPr rtl="0"/>
            <a:r>
              <a:rPr lang="en-GB" dirty="0"/>
              <a:t>Recommendations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109B4A-ED28-9DD4-92D1-64789AE71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7123" y="2305615"/>
            <a:ext cx="115698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High-Engagement Features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 danceability and energy levels in track production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Genre-Specific Strategies: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 track features to align with genre-specific listener preferences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Moderate Tempo Ranges: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with a balanced tempo appeal to broader audiences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Analysis Scope: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additional listener demographics and streaming data for deeper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3C2D7-8060-A22F-37BC-6CDA80174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B083-71D1-657A-8338-1BB3F3AFB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05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6E1C-6107-7100-5F24-ED263F49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28A3-F28D-CA76-8602-536DABB3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3900" lvl="1" indent="-457200" rtl="0">
              <a:buFont typeface="+mj-lt"/>
              <a:buAutoNum type="arabicPeriod"/>
            </a:pPr>
            <a:r>
              <a:rPr lang="en-US" sz="2800" dirty="0"/>
              <a:t>Project Brief</a:t>
            </a:r>
          </a:p>
          <a:p>
            <a:pPr marL="723900" lvl="1" indent="-457200" rtl="0">
              <a:buFont typeface="+mj-lt"/>
              <a:buAutoNum type="arabicPeriod"/>
            </a:pPr>
            <a:r>
              <a:rPr lang="en-US" sz="2800" dirty="0"/>
              <a:t>Dataset Overview</a:t>
            </a:r>
          </a:p>
          <a:p>
            <a:pPr marL="723900" lvl="1" indent="-457200" rtl="0">
              <a:buFont typeface="+mj-lt"/>
              <a:buAutoNum type="arabicPeriod"/>
            </a:pPr>
            <a:r>
              <a:rPr lang="en-US" sz="2800" dirty="0"/>
              <a:t>Problems or challenges in the Dataset</a:t>
            </a:r>
          </a:p>
          <a:p>
            <a:pPr marL="723900" lvl="1" indent="-457200">
              <a:buFont typeface="+mj-lt"/>
              <a:buAutoNum type="arabicPeriod"/>
            </a:pPr>
            <a:r>
              <a:rPr lang="en-US" sz="2800" dirty="0"/>
              <a:t>Data Cleaning and Transformation Process</a:t>
            </a:r>
          </a:p>
          <a:p>
            <a:pPr marL="723900" lvl="1" indent="-457200" rtl="0">
              <a:buFont typeface="+mj-lt"/>
              <a:buAutoNum type="arabicPeriod"/>
            </a:pPr>
            <a:r>
              <a:rPr lang="en-US" sz="2800" dirty="0"/>
              <a:t>Insights and Findings</a:t>
            </a:r>
          </a:p>
          <a:p>
            <a:pPr marL="723900" lvl="1" indent="-457200" rtl="0">
              <a:buFont typeface="+mj-lt"/>
              <a:buAutoNum type="arabicPeriod"/>
            </a:pPr>
            <a:r>
              <a:rPr lang="en-US" sz="2800" dirty="0"/>
              <a:t>Recommendations</a:t>
            </a:r>
          </a:p>
          <a:p>
            <a:pPr marL="109728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6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11" y="689776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/>
              <a:t>Project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41" y="2010885"/>
            <a:ext cx="10972800" cy="4325112"/>
          </a:xfrm>
        </p:spPr>
        <p:txBody>
          <a:bodyPr rtlCol="0">
            <a:normAutofit fontScale="850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The Spotify Features Data Analysis project aimed to explore:</a:t>
            </a:r>
          </a:p>
          <a:p>
            <a:pPr lvl="1"/>
            <a:r>
              <a:rPr lang="en-US" dirty="0"/>
              <a:t>Relationships between track attributes (e.g., danceability, energy, tempo, loudness).</a:t>
            </a:r>
          </a:p>
          <a:p>
            <a:pPr lvl="1"/>
            <a:r>
              <a:rPr lang="en-US" dirty="0"/>
              <a:t>How these attributes impact track popularity.</a:t>
            </a:r>
          </a:p>
          <a:p>
            <a:pPr marL="411480" lvl="1" indent="0">
              <a:buNone/>
            </a:pPr>
            <a:endParaRPr lang="en-US" dirty="0"/>
          </a:p>
          <a:p>
            <a:pPr rtl="0"/>
            <a:r>
              <a:rPr lang="en-US" dirty="0"/>
              <a:t>Utilized tools like Excel and Tableau to:</a:t>
            </a:r>
          </a:p>
          <a:p>
            <a:pPr lvl="1"/>
            <a:r>
              <a:rPr lang="en-US" dirty="0"/>
              <a:t>Analyze patterns and trends in the data.</a:t>
            </a:r>
          </a:p>
          <a:p>
            <a:pPr lvl="1"/>
            <a:r>
              <a:rPr lang="en-US" dirty="0"/>
              <a:t>Identify correlations between musical features and popularity.</a:t>
            </a:r>
          </a:p>
          <a:p>
            <a:pPr marL="411480" lvl="1" indent="0">
              <a:buNone/>
            </a:pPr>
            <a:endParaRPr lang="en-US" dirty="0"/>
          </a:p>
          <a:p>
            <a:pPr rtl="0"/>
            <a:r>
              <a:rPr lang="en-US" dirty="0"/>
              <a:t>Key focus areas included:</a:t>
            </a:r>
          </a:p>
          <a:p>
            <a:pPr lvl="1"/>
            <a:r>
              <a:rPr lang="en-US" dirty="0"/>
              <a:t>Understanding what makes a track successful.</a:t>
            </a:r>
          </a:p>
          <a:p>
            <a:pPr lvl="1"/>
            <a:r>
              <a:rPr lang="en-US" dirty="0"/>
              <a:t>Providing actionable insights into how musical features influence listener engagement.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726F00-5275-25D6-3174-377FD5C68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5775" y="2568220"/>
            <a:ext cx="115056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includes information on Spotify track features, such as: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Danceability, Energy, Tempo, Loudness: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Measures of a track’s audio properties.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Listener engagement metrics.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and Track Details: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Metadata about the track.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spans thousands of tracks across multiple genres, enabling a comprehensive analysis. 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16" y="777240"/>
            <a:ext cx="10972800" cy="1066800"/>
          </a:xfrm>
        </p:spPr>
        <p:txBody>
          <a:bodyPr rtlCol="0"/>
          <a:lstStyle/>
          <a:p>
            <a:pPr rtl="0"/>
            <a:r>
              <a:rPr lang="en-US" dirty="0"/>
              <a:t>Identified Problems or Challenges in the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0885"/>
            <a:ext cx="10972800" cy="4325112"/>
          </a:xfrm>
        </p:spPr>
        <p:txBody>
          <a:bodyPr rtlCol="0">
            <a:normAutofit/>
          </a:bodyPr>
          <a:lstStyle/>
          <a:p>
            <a:r>
              <a:rPr lang="en-US" dirty="0"/>
              <a:t>Several challenges were encountered during the analysis: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Missing or Incomplete Data:</a:t>
            </a:r>
            <a:endParaRPr lang="en-US" dirty="0"/>
          </a:p>
          <a:p>
            <a:pPr marL="1065276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Some track features or popularity scores were missing, requiring data imputation or removal.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Outliers in Numerical Data:</a:t>
            </a:r>
            <a:endParaRPr lang="en-US" dirty="0"/>
          </a:p>
          <a:p>
            <a:pPr marL="1065276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Extreme values in attributes like tempo and loudness needed to be handled to avoid skewing the analysis.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Dataset Complexity:</a:t>
            </a:r>
            <a:endParaRPr lang="en-US" dirty="0"/>
          </a:p>
          <a:p>
            <a:pPr marL="1065276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The high dimensionality of the dataset made it challenging to identify clear trends without thorough preprocessing and visual exploration.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761338"/>
            <a:ext cx="10972800" cy="1066800"/>
          </a:xfrm>
        </p:spPr>
        <p:txBody>
          <a:bodyPr rtlCol="0"/>
          <a:lstStyle/>
          <a:p>
            <a:pPr rtl="0"/>
            <a:r>
              <a:rPr lang="en-GB" dirty="0"/>
              <a:t>Data Cleaning And Transformation Process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249426"/>
            <a:ext cx="10972800" cy="2338616"/>
          </a:xfrm>
        </p:spPr>
        <p:txBody>
          <a:bodyPr rtlCol="0"/>
          <a:lstStyle/>
          <a:p>
            <a:pPr marL="109728" indent="0">
              <a:buNone/>
            </a:pPr>
            <a:r>
              <a:rPr lang="en-US" sz="2800" dirty="0"/>
              <a:t>The following steps were taken to clean and prepare the data for analysis: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Removed missing and null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Standardized numerical fields like tempo and loudness for consistent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Categorized tracks by popularity tiers (low, medium, high).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Aggregated data by genre and track attributes to enable segmented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3A1E93-8625-30EE-09ED-D29B64E4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20" y="945669"/>
            <a:ext cx="6243106" cy="5322247"/>
          </a:xfrm>
          <a:prstGeom prst="rect">
            <a:avLst/>
          </a:prstGeom>
          <a:noFill/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6CD92AC-C051-7583-6154-DE2514B8AA4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23746" y="2819734"/>
            <a:ext cx="48638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 decreases as acousticness increases, showing a negative 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Pop, Dance, and Electronic genres are highly popular with low acousticness.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Classical, Opera, and Jazz have high acousticness but lower popularity. </a:t>
            </a:r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A64E9-22D7-4096-0DF6-A92150055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19901-C4CB-6DF3-129D-477F1A6C1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9715"/>
            <a:ext cx="5827559" cy="573547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5C48A8F-7E58-CC0A-03E6-2D8A6A45B1C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73711" y="2713922"/>
            <a:ext cx="539893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Genres like Classical and Opera exhibit low danceability and lower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Folk and Country have moderate danceability and corresponding popularity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danceability aligns with mainstream and widely consumed genres. </a:t>
            </a:r>
          </a:p>
        </p:txBody>
      </p:sp>
    </p:spTree>
    <p:extLst>
      <p:ext uri="{BB962C8B-B14F-4D97-AF65-F5344CB8AC3E}">
        <p14:creationId xmlns:p14="http://schemas.microsoft.com/office/powerpoint/2010/main" val="34468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D7324-8940-FDD6-EEA0-FD180741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4AE15-701E-88C7-C175-D152648CA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897" y="1234766"/>
            <a:ext cx="7595723" cy="498963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CB49443-D397-47EA-9C97-CD0B659299C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48910" y="1832632"/>
            <a:ext cx="416376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Pedro Capo leads with the highest average popularity among the top 10 artists.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Paloma Mami shows strong listener engagement with an average popularity of 82.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top 10 artists have an average popularity score above 80, reflecting widespread appeal.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artists showcase diverse music styles, contributing to their popularity. </a:t>
            </a:r>
          </a:p>
        </p:txBody>
      </p:sp>
    </p:spTree>
    <p:extLst>
      <p:ext uri="{BB962C8B-B14F-4D97-AF65-F5344CB8AC3E}">
        <p14:creationId xmlns:p14="http://schemas.microsoft.com/office/powerpoint/2010/main" val="319594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345_TF03460604.potx" id="{E7E0BD26-C043-45F4-96D1-04BA13E49D2C}" vid="{5436AFAD-CFB0-446B-836C-C3E13AB5250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{9910BBD8-2D67-4A23-92AC-200952045F13}tf03460604_win32</Template>
  <TotalTime>125</TotalTime>
  <Words>716</Words>
  <Application>Microsoft Office PowerPoint</Application>
  <PresentationFormat>Widescreen</PresentationFormat>
  <Paragraphs>97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Wingdings 2</vt:lpstr>
      <vt:lpstr>Training presentation</vt:lpstr>
      <vt:lpstr>Title of Training Presentation</vt:lpstr>
      <vt:lpstr>Contents</vt:lpstr>
      <vt:lpstr>Project Brief</vt:lpstr>
      <vt:lpstr>Dataset Overview</vt:lpstr>
      <vt:lpstr>Identified Problems or Challenges in the Dataset</vt:lpstr>
      <vt:lpstr>Data Cleaning And Transformation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 Macha</dc:creator>
  <cp:lastModifiedBy>Swapna Macha</cp:lastModifiedBy>
  <cp:revision>8</cp:revision>
  <dcterms:created xsi:type="dcterms:W3CDTF">2024-12-01T09:42:17Z</dcterms:created>
  <dcterms:modified xsi:type="dcterms:W3CDTF">2024-12-01T19:32:18Z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