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Amatic SC"/>
      <p:regular r:id="rId26"/>
      <p:bold r:id="rId27"/>
    </p:embeddedFont>
    <p:embeddedFont>
      <p:font typeface="Source Code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maticSC-regular.fntdata"/><Relationship Id="rId25" Type="http://schemas.openxmlformats.org/officeDocument/2006/relationships/slide" Target="slides/slide21.xml"/><Relationship Id="rId28" Type="http://schemas.openxmlformats.org/officeDocument/2006/relationships/font" Target="fonts/SourceCodePro-regular.fntdata"/><Relationship Id="rId27" Type="http://schemas.openxmlformats.org/officeDocument/2006/relationships/font" Target="fonts/AmaticSC-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CodePro-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t>Case Study Analysis</a:t>
            </a:r>
          </a:p>
          <a:p>
            <a:pPr lvl="0">
              <a:spcBef>
                <a:spcPts val="0"/>
              </a:spcBef>
              <a:buNone/>
            </a:pPr>
            <a:r>
              <a:rPr b="0" lang="en" sz="4800"/>
              <a:t>Everything You Need To Know</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n" sz="3000"/>
              <a:t>SESSION - 1</a:t>
            </a:r>
          </a:p>
        </p:txBody>
      </p:sp>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Hints To Solve Such Questions</a:t>
            </a:r>
          </a:p>
        </p:txBody>
      </p:sp>
      <p:sp>
        <p:nvSpPr>
          <p:cNvPr id="120" name="Shape 120"/>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har char="❖"/>
            </a:pPr>
            <a:r>
              <a:rPr lang="en"/>
              <a:t>There are no right answers to such questions. Only your approach is observed</a:t>
            </a:r>
          </a:p>
          <a:p>
            <a:pPr indent="-228600" lvl="0" marL="457200" rtl="0">
              <a:spcBef>
                <a:spcPts val="0"/>
              </a:spcBef>
              <a:buChar char="❖"/>
            </a:pPr>
            <a:r>
              <a:rPr lang="en"/>
              <a:t>Make assumptions. Make sure they are not way too off</a:t>
            </a:r>
          </a:p>
          <a:p>
            <a:pPr indent="-228600" lvl="0" marL="457200" rtl="0">
              <a:spcBef>
                <a:spcPts val="0"/>
              </a:spcBef>
              <a:buChar char="❖"/>
            </a:pPr>
            <a:r>
              <a:rPr lang="en"/>
              <a:t>Use easy numbers (Round up/down)</a:t>
            </a:r>
          </a:p>
          <a:p>
            <a:pPr indent="-228600" lvl="0" marL="457200" rtl="0">
              <a:spcBef>
                <a:spcPts val="0"/>
              </a:spcBef>
              <a:buChar char="❖"/>
            </a:pPr>
            <a:r>
              <a:rPr lang="en"/>
              <a:t>Write down the numbers</a:t>
            </a:r>
          </a:p>
          <a:p>
            <a:pPr indent="-228600" lvl="0" marL="457200" rtl="0">
              <a:spcBef>
                <a:spcPts val="0"/>
              </a:spcBef>
              <a:buChar char="❖"/>
            </a:pPr>
            <a:r>
              <a:rPr lang="en"/>
              <a:t>Identify the type of question</a:t>
            </a:r>
          </a:p>
          <a:p>
            <a:pPr lvl="0">
              <a:spcBef>
                <a:spcPts val="0"/>
              </a:spcBef>
              <a:buNone/>
            </a:pPr>
            <a:r>
              <a:t/>
            </a:r>
            <a:endParaRPr/>
          </a:p>
        </p:txBody>
      </p:sp>
      <p:sp>
        <p:nvSpPr>
          <p:cNvPr id="121" name="Shape 12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292850"/>
            <a:ext cx="8520600" cy="801000"/>
          </a:xfrm>
          <a:prstGeom prst="rect">
            <a:avLst/>
          </a:prstGeom>
        </p:spPr>
        <p:txBody>
          <a:bodyPr anchorCtr="0" anchor="t" bIns="91425" lIns="91425" rIns="91425" tIns="91425">
            <a:noAutofit/>
          </a:bodyPr>
          <a:lstStyle/>
          <a:p>
            <a:pPr lvl="0" rtl="0" algn="ctr">
              <a:spcBef>
                <a:spcPts val="0"/>
              </a:spcBef>
              <a:buNone/>
            </a:pPr>
            <a:r>
              <a:rPr lang="en"/>
              <a:t>Population Question</a:t>
            </a:r>
          </a:p>
        </p:txBody>
      </p:sp>
      <p:sp>
        <p:nvSpPr>
          <p:cNvPr id="127" name="Shape 127"/>
          <p:cNvSpPr txBox="1"/>
          <p:nvPr>
            <p:ph idx="1" type="body"/>
          </p:nvPr>
        </p:nvSpPr>
        <p:spPr>
          <a:xfrm>
            <a:off x="311700" y="1228675"/>
            <a:ext cx="8520600" cy="3340200"/>
          </a:xfrm>
          <a:prstGeom prst="rect">
            <a:avLst/>
          </a:prstGeom>
        </p:spPr>
        <p:txBody>
          <a:bodyPr anchorCtr="0" anchor="t" bIns="91425" lIns="91425" rIns="91425" tIns="91425">
            <a:noAutofit/>
          </a:bodyPr>
          <a:lstStyle/>
          <a:p>
            <a:pPr lvl="0" rtl="0">
              <a:spcBef>
                <a:spcPts val="0"/>
              </a:spcBef>
              <a:buNone/>
            </a:pPr>
            <a:r>
              <a:rPr lang="en"/>
              <a:t>Q: </a:t>
            </a:r>
            <a:r>
              <a:rPr lang="en"/>
              <a:t>How many gas stations are there in the US?</a:t>
            </a:r>
          </a:p>
          <a:p>
            <a:pPr lvl="0">
              <a:spcBef>
                <a:spcPts val="0"/>
              </a:spcBef>
              <a:buNone/>
            </a:pPr>
            <a:r>
              <a:rPr lang="en"/>
              <a:t>Approach: </a:t>
            </a:r>
          </a:p>
          <a:p>
            <a:pPr lvl="0" rtl="0">
              <a:spcBef>
                <a:spcPts val="0"/>
              </a:spcBef>
              <a:buNone/>
            </a:pPr>
            <a:r>
              <a:rPr lang="en"/>
              <a:t>Town population </a:t>
            </a:r>
          </a:p>
          <a:p>
            <a:pPr lvl="0" rtl="0">
              <a:spcBef>
                <a:spcPts val="0"/>
              </a:spcBef>
              <a:buNone/>
            </a:pPr>
            <a:r>
              <a:rPr lang="en"/>
              <a:t>No of gas stations serving a town</a:t>
            </a:r>
          </a:p>
          <a:p>
            <a:pPr lvl="0" rtl="0">
              <a:spcBef>
                <a:spcPts val="0"/>
              </a:spcBef>
              <a:buNone/>
            </a:pPr>
            <a:r>
              <a:rPr lang="en"/>
              <a:t>Total population of US (300 million)  </a:t>
            </a:r>
          </a:p>
          <a:p>
            <a:pPr lvl="0" rtl="0">
              <a:spcBef>
                <a:spcPts val="0"/>
              </a:spcBef>
              <a:buNone/>
            </a:pPr>
            <a:r>
              <a:t/>
            </a:r>
            <a:endParaRPr/>
          </a:p>
        </p:txBody>
      </p:sp>
      <p:sp>
        <p:nvSpPr>
          <p:cNvPr id="128" name="Shape 1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Household Question</a:t>
            </a:r>
          </a:p>
        </p:txBody>
      </p:sp>
      <p:sp>
        <p:nvSpPr>
          <p:cNvPr id="134" name="Shape 134"/>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t>Q: </a:t>
            </a:r>
            <a:r>
              <a:rPr lang="en"/>
              <a:t>How many garden hoses were sold in the US last year?</a:t>
            </a:r>
          </a:p>
          <a:p>
            <a:pPr lvl="0">
              <a:spcBef>
                <a:spcPts val="0"/>
              </a:spcBef>
              <a:buNone/>
            </a:pPr>
            <a:r>
              <a:rPr lang="en"/>
              <a:t>Approach:</a:t>
            </a:r>
          </a:p>
          <a:p>
            <a:pPr lvl="0">
              <a:spcBef>
                <a:spcPts val="0"/>
              </a:spcBef>
              <a:buNone/>
            </a:pPr>
            <a:r>
              <a:rPr lang="en"/>
              <a:t>Total population (280 million)</a:t>
            </a:r>
          </a:p>
          <a:p>
            <a:pPr lvl="0">
              <a:spcBef>
                <a:spcPts val="0"/>
              </a:spcBef>
              <a:buNone/>
            </a:pPr>
            <a:r>
              <a:rPr lang="en"/>
              <a:t>Average household size (2.8), Rural/Urban % (50, 50)</a:t>
            </a:r>
          </a:p>
          <a:p>
            <a:pPr lvl="0">
              <a:spcBef>
                <a:spcPts val="0"/>
              </a:spcBef>
              <a:buNone/>
            </a:pPr>
            <a:r>
              <a:rPr lang="en"/>
              <a:t>% apartments (don’t have gardens) (20)</a:t>
            </a:r>
          </a:p>
          <a:p>
            <a:pPr lvl="0">
              <a:spcBef>
                <a:spcPts val="0"/>
              </a:spcBef>
              <a:buNone/>
            </a:pPr>
            <a:r>
              <a:rPr lang="en"/>
              <a:t>No of hoses per household (2)</a:t>
            </a:r>
          </a:p>
          <a:p>
            <a:pPr lvl="0">
              <a:spcBef>
                <a:spcPts val="0"/>
              </a:spcBef>
              <a:buNone/>
            </a:pPr>
            <a:r>
              <a:rPr lang="en"/>
              <a:t>Replacement rate ( 1 for 3)</a:t>
            </a:r>
          </a:p>
          <a:p>
            <a:pPr lvl="0">
              <a:spcBef>
                <a:spcPts val="0"/>
              </a:spcBef>
              <a:buNone/>
            </a:pPr>
            <a:r>
              <a:t/>
            </a:r>
            <a:endParaRPr/>
          </a:p>
        </p:txBody>
      </p:sp>
      <p:sp>
        <p:nvSpPr>
          <p:cNvPr id="135" name="Shape 1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Individual Question</a:t>
            </a:r>
          </a:p>
        </p:txBody>
      </p:sp>
      <p:sp>
        <p:nvSpPr>
          <p:cNvPr id="141" name="Shape 141"/>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t>Q: </a:t>
            </a:r>
            <a:r>
              <a:rPr lang="en"/>
              <a:t>How many pair of boxers are sold in the US each year?</a:t>
            </a:r>
          </a:p>
          <a:p>
            <a:pPr lvl="0">
              <a:spcBef>
                <a:spcPts val="0"/>
              </a:spcBef>
              <a:buNone/>
            </a:pPr>
            <a:r>
              <a:rPr lang="en"/>
              <a:t>Approach: </a:t>
            </a:r>
          </a:p>
          <a:p>
            <a:pPr lvl="0">
              <a:spcBef>
                <a:spcPts val="0"/>
              </a:spcBef>
              <a:buNone/>
            </a:pPr>
            <a:r>
              <a:rPr lang="en"/>
              <a:t>Total Population (250 million)</a:t>
            </a:r>
          </a:p>
          <a:p>
            <a:pPr lvl="0">
              <a:spcBef>
                <a:spcPts val="0"/>
              </a:spcBef>
              <a:buNone/>
            </a:pPr>
            <a:r>
              <a:rPr lang="en"/>
              <a:t>Assumptions: Life expectancy (80)</a:t>
            </a:r>
          </a:p>
          <a:p>
            <a:pPr lvl="0">
              <a:spcBef>
                <a:spcPts val="0"/>
              </a:spcBef>
              <a:buNone/>
            </a:pPr>
            <a:r>
              <a:rPr lang="en"/>
              <a:t>             Same number each group </a:t>
            </a:r>
          </a:p>
          <a:p>
            <a:pPr lvl="0">
              <a:spcBef>
                <a:spcPts val="0"/>
              </a:spcBef>
              <a:buNone/>
            </a:pPr>
            <a:r>
              <a:rPr lang="en"/>
              <a:t>             50/50 male/female split</a:t>
            </a:r>
          </a:p>
        </p:txBody>
      </p:sp>
      <p:sp>
        <p:nvSpPr>
          <p:cNvPr id="142" name="Shape 1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292850"/>
            <a:ext cx="8520600" cy="801000"/>
          </a:xfrm>
          <a:prstGeom prst="rect">
            <a:avLst/>
          </a:prstGeom>
        </p:spPr>
        <p:txBody>
          <a:bodyPr anchorCtr="0" anchor="t" bIns="91425" lIns="91425" rIns="91425" tIns="91425">
            <a:noAutofit/>
          </a:bodyPr>
          <a:lstStyle/>
          <a:p>
            <a:pPr lvl="0" rtl="0" algn="ctr">
              <a:spcBef>
                <a:spcPts val="0"/>
              </a:spcBef>
              <a:buNone/>
            </a:pPr>
            <a:r>
              <a:rPr lang="en"/>
              <a:t>Individual Question</a:t>
            </a:r>
          </a:p>
        </p:txBody>
      </p:sp>
      <p:sp>
        <p:nvSpPr>
          <p:cNvPr id="148" name="Shape 148"/>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t>Categorisation: (Based on age)0-3, 4-9, 10-80</a:t>
            </a:r>
          </a:p>
          <a:p>
            <a:pPr lvl="0">
              <a:spcBef>
                <a:spcPts val="0"/>
              </a:spcBef>
              <a:buNone/>
            </a:pPr>
            <a:r>
              <a:rPr lang="en"/>
              <a:t>Female: 10 - 30 (10%, 1)</a:t>
            </a:r>
          </a:p>
          <a:p>
            <a:pPr lvl="0">
              <a:spcBef>
                <a:spcPts val="0"/>
              </a:spcBef>
              <a:buNone/>
            </a:pPr>
            <a:r>
              <a:rPr lang="en"/>
              <a:t>Male: 10 - 20 (75%, 3), 21 - 80 (50%, 6)</a:t>
            </a:r>
          </a:p>
          <a:p>
            <a:pPr lvl="0">
              <a:spcBef>
                <a:spcPts val="0"/>
              </a:spcBef>
              <a:buNone/>
            </a:pPr>
            <a:r>
              <a:rPr lang="en"/>
              <a:t>Total up</a:t>
            </a:r>
          </a:p>
          <a:p>
            <a:pPr lvl="0">
              <a:spcBef>
                <a:spcPts val="0"/>
              </a:spcBef>
              <a:buNone/>
            </a:pPr>
            <a:r>
              <a:t/>
            </a:r>
            <a:endParaRPr/>
          </a:p>
        </p:txBody>
      </p:sp>
      <p:sp>
        <p:nvSpPr>
          <p:cNvPr id="149" name="Shape 1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“Who Thinks This Stuff Up?” Question</a:t>
            </a:r>
          </a:p>
        </p:txBody>
      </p:sp>
      <p:sp>
        <p:nvSpPr>
          <p:cNvPr id="155" name="Shape 155"/>
          <p:cNvSpPr txBox="1"/>
          <p:nvPr>
            <p:ph idx="1" type="body"/>
          </p:nvPr>
        </p:nvSpPr>
        <p:spPr>
          <a:xfrm>
            <a:off x="311700" y="1228675"/>
            <a:ext cx="8520600" cy="3340200"/>
          </a:xfrm>
          <a:prstGeom prst="rect">
            <a:avLst/>
          </a:prstGeom>
        </p:spPr>
        <p:txBody>
          <a:bodyPr anchorCtr="0" anchor="t" bIns="91425" lIns="91425" rIns="91425" tIns="91425">
            <a:noAutofit/>
          </a:bodyPr>
          <a:lstStyle/>
          <a:p>
            <a:pPr lvl="0" rtl="0">
              <a:spcBef>
                <a:spcPts val="0"/>
              </a:spcBef>
              <a:buNone/>
            </a:pPr>
            <a:r>
              <a:rPr lang="en"/>
              <a:t>Q: </a:t>
            </a:r>
            <a:r>
              <a:rPr lang="en"/>
              <a:t>How much does a 747 aircraft weigh?</a:t>
            </a:r>
          </a:p>
          <a:p>
            <a:pPr lvl="0" rtl="0">
              <a:spcBef>
                <a:spcPts val="0"/>
              </a:spcBef>
              <a:buNone/>
            </a:pPr>
            <a:r>
              <a:rPr lang="en"/>
              <a:t>Approach:</a:t>
            </a:r>
          </a:p>
          <a:p>
            <a:pPr lvl="0" rtl="0">
              <a:spcBef>
                <a:spcPts val="0"/>
              </a:spcBef>
              <a:buNone/>
            </a:pPr>
            <a:r>
              <a:rPr lang="en"/>
              <a:t>Assume various components, their numbers and weight:</a:t>
            </a:r>
          </a:p>
          <a:p>
            <a:pPr lvl="0" rtl="0">
              <a:spcBef>
                <a:spcPts val="0"/>
              </a:spcBef>
              <a:buNone/>
            </a:pPr>
            <a:r>
              <a:rPr lang="en"/>
              <a:t>Fuel tanks (8,60000 Gallons, 2p), Tires (18, 200p), Engines (4, 2500 p), Wings (2, 200*30 ft2, 5 p/sq ft), Interior (Seats, Air), Exterior (Al), Others</a:t>
            </a:r>
          </a:p>
          <a:p>
            <a:pPr lvl="0" rtl="0">
              <a:spcBef>
                <a:spcPts val="0"/>
              </a:spcBef>
              <a:buNone/>
            </a:pPr>
            <a:r>
              <a:rPr lang="en"/>
              <a:t>Sum up</a:t>
            </a:r>
          </a:p>
        </p:txBody>
      </p:sp>
      <p:sp>
        <p:nvSpPr>
          <p:cNvPr id="156" name="Shape 1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Business Case Questions</a:t>
            </a:r>
          </a:p>
        </p:txBody>
      </p:sp>
      <p:sp>
        <p:nvSpPr>
          <p:cNvPr id="162" name="Shape 162"/>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t>Number Cases: Math problems</a:t>
            </a:r>
          </a:p>
          <a:p>
            <a:pPr lvl="0">
              <a:spcBef>
                <a:spcPts val="0"/>
              </a:spcBef>
              <a:buNone/>
            </a:pPr>
            <a:r>
              <a:rPr lang="en"/>
              <a:t>Case-like number cases: </a:t>
            </a:r>
          </a:p>
          <a:p>
            <a:pPr lvl="0">
              <a:spcBef>
                <a:spcPts val="0"/>
              </a:spcBef>
              <a:buNone/>
            </a:pPr>
            <a:r>
              <a:rPr lang="en"/>
              <a:t>Q: AE is facing stiff competition from newer credit cards having no annual fee and low interest rates. Considering dropping its 50 $ annual fee. What are the economics?</a:t>
            </a:r>
          </a:p>
        </p:txBody>
      </p:sp>
      <p:sp>
        <p:nvSpPr>
          <p:cNvPr id="163" name="Shape 16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t/>
            </a:r>
            <a:endParaRPr/>
          </a:p>
        </p:txBody>
      </p:sp>
      <p:sp>
        <p:nvSpPr>
          <p:cNvPr id="169" name="Shape 169"/>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t>Approach:</a:t>
            </a:r>
          </a:p>
          <a:p>
            <a:pPr lvl="0">
              <a:spcBef>
                <a:spcPts val="0"/>
              </a:spcBef>
              <a:buNone/>
            </a:pPr>
            <a:r>
              <a:rPr lang="en"/>
              <a:t>No of card members AE has (10 mil)</a:t>
            </a:r>
          </a:p>
          <a:p>
            <a:pPr lvl="0">
              <a:spcBef>
                <a:spcPts val="0"/>
              </a:spcBef>
              <a:buNone/>
            </a:pPr>
            <a:r>
              <a:rPr lang="en"/>
              <a:t>Avg amount each member spends annually (2000 $ a year)</a:t>
            </a:r>
          </a:p>
          <a:p>
            <a:pPr lvl="0">
              <a:spcBef>
                <a:spcPts val="0"/>
              </a:spcBef>
              <a:buNone/>
            </a:pPr>
            <a:r>
              <a:rPr lang="en"/>
              <a:t>AE’s revenue streams (2% each transaction)</a:t>
            </a:r>
          </a:p>
          <a:p>
            <a:pPr lvl="0">
              <a:spcBef>
                <a:spcPts val="0"/>
              </a:spcBef>
              <a:buNone/>
            </a:pPr>
            <a:r>
              <a:t/>
            </a:r>
            <a:endParaRPr/>
          </a:p>
        </p:txBody>
      </p:sp>
      <p:sp>
        <p:nvSpPr>
          <p:cNvPr id="170" name="Shape 17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Types Of Case Interviews</a:t>
            </a:r>
          </a:p>
        </p:txBody>
      </p:sp>
      <p:sp>
        <p:nvSpPr>
          <p:cNvPr id="176" name="Shape 176"/>
          <p:cNvSpPr txBox="1"/>
          <p:nvPr>
            <p:ph idx="1" type="body"/>
          </p:nvPr>
        </p:nvSpPr>
        <p:spPr>
          <a:xfrm>
            <a:off x="311700" y="1228675"/>
            <a:ext cx="8520600" cy="3340200"/>
          </a:xfrm>
          <a:prstGeom prst="rect">
            <a:avLst/>
          </a:prstGeom>
        </p:spPr>
        <p:txBody>
          <a:bodyPr anchorCtr="0" anchor="t" bIns="91425" lIns="91425" rIns="91425" tIns="91425">
            <a:noAutofit/>
          </a:bodyPr>
          <a:lstStyle/>
          <a:p>
            <a:pPr lvl="0" rtl="0">
              <a:spcBef>
                <a:spcPts val="0"/>
              </a:spcBef>
              <a:buNone/>
            </a:pPr>
            <a:r>
              <a:rPr lang="en"/>
              <a:t>First round : Telephone interviews</a:t>
            </a:r>
          </a:p>
          <a:p>
            <a:pPr lvl="0" rtl="0">
              <a:spcBef>
                <a:spcPts val="0"/>
              </a:spcBef>
              <a:buNone/>
            </a:pPr>
            <a:r>
              <a:rPr lang="en"/>
              <a:t>              Group Case Interviews</a:t>
            </a:r>
          </a:p>
          <a:p>
            <a:pPr lvl="0" rtl="0">
              <a:spcBef>
                <a:spcPts val="0"/>
              </a:spcBef>
              <a:buNone/>
            </a:pPr>
            <a:r>
              <a:rPr lang="en"/>
              <a:t>              Written Case Interviews</a:t>
            </a:r>
          </a:p>
          <a:p>
            <a:pPr lvl="0" rtl="0">
              <a:spcBef>
                <a:spcPts val="0"/>
              </a:spcBef>
              <a:buNone/>
            </a:pPr>
            <a:r>
              <a:rPr lang="en"/>
              <a:t>Second round: Quant/Math test (Optional)               </a:t>
            </a:r>
          </a:p>
          <a:p>
            <a:pPr lvl="0" rtl="0">
              <a:spcBef>
                <a:spcPts val="0"/>
              </a:spcBef>
              <a:buNone/>
            </a:pPr>
            <a:r>
              <a:rPr lang="en"/>
              <a:t>Third round : One to one case interviews (1 to 3 such interviews)</a:t>
            </a:r>
          </a:p>
          <a:p>
            <a:pPr lvl="0" rtl="0">
              <a:spcBef>
                <a:spcPts val="0"/>
              </a:spcBef>
              <a:buNone/>
            </a:pPr>
            <a:r>
              <a:rPr lang="en"/>
              <a:t>Final round : Behavioural interview/ HR interview</a:t>
            </a:r>
          </a:p>
        </p:txBody>
      </p:sp>
      <p:sp>
        <p:nvSpPr>
          <p:cNvPr id="177" name="Shape 17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The Graphical Edge</a:t>
            </a:r>
          </a:p>
        </p:txBody>
      </p:sp>
      <p:sp>
        <p:nvSpPr>
          <p:cNvPr id="183" name="Shape 183"/>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har char="❖"/>
            </a:pPr>
            <a:r>
              <a:rPr lang="en"/>
              <a:t>3 types</a:t>
            </a:r>
          </a:p>
          <a:p>
            <a:pPr indent="-228600" lvl="0" marL="457200" rtl="0">
              <a:spcBef>
                <a:spcPts val="0"/>
              </a:spcBef>
              <a:buChar char="➢"/>
            </a:pPr>
            <a:r>
              <a:rPr lang="en"/>
              <a:t>Bar Graph: Used to show relationship between two groups</a:t>
            </a:r>
          </a:p>
          <a:p>
            <a:pPr indent="-228600" lvl="0" marL="457200" rtl="0">
              <a:spcBef>
                <a:spcPts val="0"/>
              </a:spcBef>
              <a:buChar char="➢"/>
            </a:pPr>
            <a:r>
              <a:rPr lang="en"/>
              <a:t>Line Graph: Used to represent trends over time. Used to show the effect of an </a:t>
            </a:r>
            <a:r>
              <a:rPr lang="en"/>
              <a:t>independent</a:t>
            </a:r>
            <a:r>
              <a:rPr lang="en"/>
              <a:t> variable on a dependant variable.</a:t>
            </a:r>
          </a:p>
          <a:p>
            <a:pPr indent="-228600" lvl="0" marL="457200" rtl="0">
              <a:spcBef>
                <a:spcPts val="0"/>
              </a:spcBef>
              <a:buChar char="➢"/>
            </a:pPr>
            <a:r>
              <a:rPr lang="en"/>
              <a:t>Pie Chart: Used to show how something looks when fit into a bigger picture. Usually used for percentages.          </a:t>
            </a:r>
          </a:p>
          <a:p>
            <a:pPr lvl="0">
              <a:spcBef>
                <a:spcPts val="0"/>
              </a:spcBef>
              <a:buNone/>
            </a:pPr>
            <a:r>
              <a:t/>
            </a:r>
            <a:endParaRPr/>
          </a:p>
        </p:txBody>
      </p:sp>
      <p:sp>
        <p:nvSpPr>
          <p:cNvPr id="184" name="Shape 18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292850"/>
            <a:ext cx="8520600" cy="801000"/>
          </a:xfrm>
          <a:prstGeom prst="rect">
            <a:avLst/>
          </a:prstGeom>
        </p:spPr>
        <p:txBody>
          <a:bodyPr anchorCtr="0" anchor="t" bIns="91425" lIns="91425" rIns="91425" tIns="91425">
            <a:noAutofit/>
          </a:bodyPr>
          <a:lstStyle/>
          <a:p>
            <a:pPr lvl="0" rtl="0" algn="ctr">
              <a:spcBef>
                <a:spcPts val="0"/>
              </a:spcBef>
              <a:buNone/>
            </a:pPr>
            <a:r>
              <a:rPr lang="en"/>
              <a:t>Case Interviews</a:t>
            </a:r>
          </a:p>
        </p:txBody>
      </p:sp>
      <p:sp>
        <p:nvSpPr>
          <p:cNvPr id="64" name="Shape 64"/>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lgn="just">
              <a:spcBef>
                <a:spcPts val="0"/>
              </a:spcBef>
              <a:buClr>
                <a:srgbClr val="252525"/>
              </a:buClr>
              <a:buChar char="➢"/>
            </a:pPr>
            <a:r>
              <a:rPr lang="en">
                <a:solidFill>
                  <a:srgbClr val="252525"/>
                </a:solidFill>
                <a:highlight>
                  <a:srgbClr val="FFFFFF"/>
                </a:highlight>
              </a:rPr>
              <a:t>Type of a job interview where you are given a question, business situation/problem or challenge and asked to resolve the situation.</a:t>
            </a:r>
          </a:p>
          <a:p>
            <a:pPr indent="-228600" lvl="0" marL="457200" rtl="0" algn="just">
              <a:spcBef>
                <a:spcPts val="0"/>
              </a:spcBef>
              <a:buClr>
                <a:srgbClr val="252525"/>
              </a:buClr>
              <a:buChar char="➢"/>
            </a:pPr>
            <a:r>
              <a:rPr lang="en">
                <a:solidFill>
                  <a:srgbClr val="252525"/>
                </a:solidFill>
                <a:highlight>
                  <a:srgbClr val="FFFFFF"/>
                </a:highlight>
              </a:rPr>
              <a:t>Case interviews are mostly used in the hiring process for management consulting/business analyst jobs.</a:t>
            </a:r>
          </a:p>
          <a:p>
            <a:pPr indent="-228600" lvl="0" marL="457200" rtl="0" algn="just">
              <a:spcBef>
                <a:spcPts val="0"/>
              </a:spcBef>
              <a:buClr>
                <a:srgbClr val="252525"/>
              </a:buClr>
              <a:buChar char="➢"/>
            </a:pPr>
            <a:r>
              <a:rPr lang="en">
                <a:solidFill>
                  <a:srgbClr val="252525"/>
                </a:solidFill>
                <a:highlight>
                  <a:srgbClr val="FFFFFF"/>
                </a:highlight>
              </a:rPr>
              <a:t>Used to evaluate candidate's analytical ability and problem-solving skills.</a:t>
            </a:r>
          </a:p>
          <a:p>
            <a:pPr indent="-228600" lvl="0" marL="457200" rtl="0" algn="just">
              <a:spcBef>
                <a:spcPts val="0"/>
              </a:spcBef>
              <a:buClr>
                <a:srgbClr val="252525"/>
              </a:buClr>
              <a:buChar char="➢"/>
            </a:pPr>
            <a:r>
              <a:rPr lang="en">
                <a:solidFill>
                  <a:srgbClr val="252525"/>
                </a:solidFill>
                <a:highlight>
                  <a:srgbClr val="FFFFFF"/>
                </a:highlight>
              </a:rPr>
              <a:t>More specifically, you are evaluated on the following skills: Numerical and Verbal Reasoning</a:t>
            </a:r>
          </a:p>
          <a:p>
            <a:pPr lvl="0" rtl="0" algn="just">
              <a:spcBef>
                <a:spcPts val="0"/>
              </a:spcBef>
              <a:buNone/>
            </a:pPr>
            <a:r>
              <a:t/>
            </a:r>
            <a:endParaRPr>
              <a:solidFill>
                <a:srgbClr val="252525"/>
              </a:solidFill>
              <a:highlight>
                <a:srgbClr val="FFFFFF"/>
              </a:highlight>
            </a:endParaRPr>
          </a:p>
        </p:txBody>
      </p:sp>
      <p:sp>
        <p:nvSpPr>
          <p:cNvPr id="65" name="Shape 6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Watch Your Mistakes</a:t>
            </a:r>
          </a:p>
        </p:txBody>
      </p:sp>
      <p:sp>
        <p:nvSpPr>
          <p:cNvPr id="190" name="Shape 190"/>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har char="❖"/>
            </a:pPr>
            <a:r>
              <a:rPr lang="en"/>
              <a:t>The Letterman Syndrome</a:t>
            </a:r>
          </a:p>
          <a:p>
            <a:pPr indent="-228600" lvl="0" marL="457200" rtl="0">
              <a:spcBef>
                <a:spcPts val="0"/>
              </a:spcBef>
              <a:buChar char="❖"/>
            </a:pPr>
            <a:r>
              <a:rPr lang="en"/>
              <a:t>What’s the question again?</a:t>
            </a:r>
          </a:p>
          <a:p>
            <a:pPr indent="-228600" lvl="0" marL="457200" rtl="0">
              <a:spcBef>
                <a:spcPts val="0"/>
              </a:spcBef>
              <a:buChar char="❖"/>
            </a:pPr>
            <a:r>
              <a:rPr lang="en"/>
              <a:t>Mouth explosion</a:t>
            </a:r>
          </a:p>
          <a:p>
            <a:pPr indent="-228600" lvl="0" marL="457200" rtl="0">
              <a:spcBef>
                <a:spcPts val="0"/>
              </a:spcBef>
              <a:buChar char="❖"/>
            </a:pPr>
            <a:r>
              <a:rPr lang="en"/>
              <a:t>Tangential turmoil</a:t>
            </a:r>
          </a:p>
          <a:p>
            <a:pPr indent="-228600" lvl="0" marL="457200" rtl="0">
              <a:spcBef>
                <a:spcPts val="0"/>
              </a:spcBef>
              <a:buChar char="❖"/>
            </a:pPr>
            <a:r>
              <a:rPr lang="en"/>
              <a:t>The terminology problem</a:t>
            </a:r>
          </a:p>
          <a:p>
            <a:pPr indent="-228600" lvl="0" marL="457200" rtl="0">
              <a:spcBef>
                <a:spcPts val="0"/>
              </a:spcBef>
              <a:buChar char="❖"/>
            </a:pPr>
            <a:r>
              <a:rPr lang="en"/>
              <a:t>Asking open-ended que</a:t>
            </a:r>
            <a:r>
              <a:rPr lang="en"/>
              <a:t>stions</a:t>
            </a:r>
          </a:p>
          <a:p>
            <a:pPr lvl="0" rtl="0">
              <a:spcBef>
                <a:spcPts val="0"/>
              </a:spcBef>
              <a:buNone/>
            </a:pPr>
            <a:r>
              <a:rPr lang="en"/>
              <a:t>W</a:t>
            </a:r>
            <a:r>
              <a:rPr lang="en"/>
              <a:t>hen you get stuck: </a:t>
            </a:r>
            <a:r>
              <a:rPr lang="en"/>
              <a:t>Always recap what you’ve done; Ask for help</a:t>
            </a:r>
          </a:p>
        </p:txBody>
      </p:sp>
      <p:sp>
        <p:nvSpPr>
          <p:cNvPr id="191" name="Shape 19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2802750" y="802500"/>
            <a:ext cx="3538500" cy="3538500"/>
          </a:xfrm>
          <a:prstGeom prst="rect">
            <a:avLst/>
          </a:prstGeom>
        </p:spPr>
        <p:txBody>
          <a:bodyPr anchorCtr="0" anchor="ctr" bIns="91425" lIns="91425" rIns="91425" tIns="91425">
            <a:noAutofit/>
          </a:bodyPr>
          <a:lstStyle/>
          <a:p>
            <a:pPr lvl="0">
              <a:spcBef>
                <a:spcPts val="0"/>
              </a:spcBef>
              <a:buNone/>
            </a:pPr>
            <a:r>
              <a:rPr lang="en"/>
              <a:t>Thank You</a:t>
            </a:r>
          </a:p>
        </p:txBody>
      </p:sp>
      <p:sp>
        <p:nvSpPr>
          <p:cNvPr id="197" name="Shape 19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292850"/>
            <a:ext cx="8520600" cy="801000"/>
          </a:xfrm>
          <a:prstGeom prst="rect">
            <a:avLst/>
          </a:prstGeom>
        </p:spPr>
        <p:txBody>
          <a:bodyPr anchorCtr="0" anchor="t" bIns="91425" lIns="91425" rIns="91425" tIns="91425">
            <a:noAutofit/>
          </a:bodyPr>
          <a:lstStyle/>
          <a:p>
            <a:pPr lvl="0" rtl="0" algn="ctr">
              <a:spcBef>
                <a:spcPts val="0"/>
              </a:spcBef>
              <a:buNone/>
            </a:pPr>
            <a:r>
              <a:rPr lang="en"/>
              <a:t>Case Interviews</a:t>
            </a:r>
          </a:p>
        </p:txBody>
      </p:sp>
      <p:sp>
        <p:nvSpPr>
          <p:cNvPr id="71" name="Shape 71"/>
          <p:cNvSpPr txBox="1"/>
          <p:nvPr>
            <p:ph idx="1" type="body"/>
          </p:nvPr>
        </p:nvSpPr>
        <p:spPr>
          <a:xfrm>
            <a:off x="311700" y="1228675"/>
            <a:ext cx="8520600" cy="3340200"/>
          </a:xfrm>
          <a:prstGeom prst="rect">
            <a:avLst/>
          </a:prstGeom>
        </p:spPr>
        <p:txBody>
          <a:bodyPr anchorCtr="0" anchor="t" bIns="91425" lIns="91425" rIns="91425" tIns="91425">
            <a:noAutofit/>
          </a:bodyPr>
          <a:lstStyle/>
          <a:p>
            <a:pPr lvl="0" rtl="0" algn="just">
              <a:spcBef>
                <a:spcPts val="0"/>
              </a:spcBef>
              <a:buNone/>
            </a:pPr>
            <a:r>
              <a:rPr lang="en">
                <a:solidFill>
                  <a:srgbClr val="252525"/>
                </a:solidFill>
                <a:highlight>
                  <a:srgbClr val="FFFFFF"/>
                </a:highlight>
              </a:rPr>
              <a:t>More specifically, you are evaluated on the following skills: </a:t>
            </a:r>
          </a:p>
          <a:p>
            <a:pPr indent="-228600" lvl="0" marL="457200" rtl="0" algn="just">
              <a:spcBef>
                <a:spcPts val="0"/>
              </a:spcBef>
              <a:buClr>
                <a:srgbClr val="252525"/>
              </a:buClr>
              <a:buChar char="➢"/>
            </a:pPr>
            <a:r>
              <a:rPr lang="en">
                <a:solidFill>
                  <a:srgbClr val="252525"/>
                </a:solidFill>
                <a:highlight>
                  <a:srgbClr val="FFFFFF"/>
                </a:highlight>
              </a:rPr>
              <a:t>Numerical and Verbal Reasoning Skills</a:t>
            </a:r>
          </a:p>
          <a:p>
            <a:pPr indent="-228600" lvl="0" marL="457200" rtl="0" algn="just">
              <a:spcBef>
                <a:spcPts val="0"/>
              </a:spcBef>
              <a:buClr>
                <a:srgbClr val="252525"/>
              </a:buClr>
              <a:buChar char="➢"/>
            </a:pPr>
            <a:r>
              <a:rPr lang="en">
                <a:solidFill>
                  <a:srgbClr val="252525"/>
                </a:solidFill>
                <a:highlight>
                  <a:srgbClr val="FFFFFF"/>
                </a:highlight>
              </a:rPr>
              <a:t>Communication and Presentation Skills</a:t>
            </a:r>
          </a:p>
          <a:p>
            <a:pPr indent="-228600" lvl="0" marL="457200" rtl="0" algn="just">
              <a:spcBef>
                <a:spcPts val="0"/>
              </a:spcBef>
              <a:buClr>
                <a:srgbClr val="252525"/>
              </a:buClr>
              <a:buChar char="➢"/>
            </a:pPr>
            <a:r>
              <a:rPr lang="en">
                <a:solidFill>
                  <a:srgbClr val="252525"/>
                </a:solidFill>
                <a:highlight>
                  <a:srgbClr val="FFFFFF"/>
                </a:highlight>
              </a:rPr>
              <a:t>Business Skills and Commercial Awareness</a:t>
            </a:r>
          </a:p>
        </p:txBody>
      </p:sp>
      <p:sp>
        <p:nvSpPr>
          <p:cNvPr id="72" name="Shape 7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Commonly Asked Consulting Interview Questions</a:t>
            </a:r>
          </a:p>
        </p:txBody>
      </p:sp>
      <p:sp>
        <p:nvSpPr>
          <p:cNvPr id="78" name="Shape 78"/>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har char="❖"/>
            </a:pPr>
            <a:r>
              <a:rPr lang="en"/>
              <a:t>Why consulting?</a:t>
            </a:r>
          </a:p>
          <a:p>
            <a:pPr indent="-228600" lvl="0" marL="457200" rtl="0">
              <a:spcBef>
                <a:spcPts val="0"/>
              </a:spcBef>
              <a:buChar char="❖"/>
            </a:pPr>
            <a:r>
              <a:rPr lang="en"/>
              <a:t>What do you think consultants do?</a:t>
            </a:r>
          </a:p>
          <a:p>
            <a:pPr indent="-228600" lvl="0" marL="457200" rtl="0">
              <a:spcBef>
                <a:spcPts val="0"/>
              </a:spcBef>
              <a:buChar char="❖"/>
            </a:pPr>
            <a:r>
              <a:rPr lang="en"/>
              <a:t>Why our firm over competitors?</a:t>
            </a:r>
          </a:p>
          <a:p>
            <a:pPr indent="-228600" lvl="0" marL="457200" rtl="0">
              <a:spcBef>
                <a:spcPts val="0"/>
              </a:spcBef>
              <a:buChar char="❖"/>
            </a:pPr>
            <a:r>
              <a:rPr lang="en"/>
              <a:t>Tell me a recent crisis that you handled</a:t>
            </a:r>
          </a:p>
          <a:p>
            <a:pPr indent="-228600" lvl="0" marL="457200" rtl="0">
              <a:spcBef>
                <a:spcPts val="0"/>
              </a:spcBef>
              <a:buChar char="❖"/>
            </a:pPr>
            <a:r>
              <a:rPr lang="en"/>
              <a:t>Tell me about a time where you took initiative</a:t>
            </a:r>
          </a:p>
          <a:p>
            <a:pPr indent="-228600" lvl="0" marL="457200" rtl="0">
              <a:spcBef>
                <a:spcPts val="0"/>
              </a:spcBef>
              <a:buChar char="❖"/>
            </a:pPr>
            <a:r>
              <a:rPr lang="en"/>
              <a:t>Tell me of a time where you showed leadership skills</a:t>
            </a:r>
          </a:p>
          <a:p>
            <a:pPr indent="-228600" lvl="0" marL="457200" rtl="0">
              <a:spcBef>
                <a:spcPts val="0"/>
              </a:spcBef>
              <a:buChar char="❖"/>
            </a:pPr>
            <a:r>
              <a:rPr lang="en"/>
              <a:t>Tell me of a time you were a team player</a:t>
            </a:r>
          </a:p>
          <a:p>
            <a:pPr indent="-228600" lvl="0" marL="457200" rtl="0">
              <a:spcBef>
                <a:spcPts val="0"/>
              </a:spcBef>
              <a:buChar char="❖"/>
            </a:pPr>
            <a:r>
              <a:rPr lang="en"/>
              <a:t>Have you ever failed at anything?</a:t>
            </a:r>
          </a:p>
          <a:p>
            <a:pPr indent="-228600" lvl="0" marL="457200" rtl="0">
              <a:spcBef>
                <a:spcPts val="0"/>
              </a:spcBef>
              <a:buChar char="❖"/>
            </a:pPr>
            <a:r>
              <a:rPr lang="en"/>
              <a:t>What accomplishments give you the greatest satisfaction?</a:t>
            </a:r>
          </a:p>
          <a:p>
            <a:pPr indent="-228600" lvl="0" marL="457200" rtl="0">
              <a:spcBef>
                <a:spcPts val="0"/>
              </a:spcBef>
              <a:buChar char="❖"/>
            </a:pPr>
            <a:r>
              <a:rPr lang="en"/>
              <a:t>Why should I hire you?</a:t>
            </a:r>
          </a:p>
        </p:txBody>
      </p:sp>
      <p:sp>
        <p:nvSpPr>
          <p:cNvPr id="79" name="Shape 7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Pre-Interview Questions You Need To Ask Yourself</a:t>
            </a:r>
          </a:p>
        </p:txBody>
      </p:sp>
      <p:sp>
        <p:nvSpPr>
          <p:cNvPr id="85" name="Shape 85"/>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har char="❖"/>
            </a:pPr>
            <a:r>
              <a:rPr lang="en"/>
              <a:t>What type of consulting does the firm do?</a:t>
            </a:r>
          </a:p>
          <a:p>
            <a:pPr indent="-228600" lvl="0" marL="457200" rtl="0">
              <a:spcBef>
                <a:spcPts val="0"/>
              </a:spcBef>
              <a:buChar char="❖"/>
            </a:pPr>
            <a:r>
              <a:rPr lang="en"/>
              <a:t>In what industries does the firm specialize?</a:t>
            </a:r>
          </a:p>
          <a:p>
            <a:pPr indent="-228600" lvl="0" marL="457200" rtl="0">
              <a:spcBef>
                <a:spcPts val="0"/>
              </a:spcBef>
              <a:buChar char="❖"/>
            </a:pPr>
            <a:r>
              <a:rPr lang="en"/>
              <a:t>How big is the firm?</a:t>
            </a:r>
          </a:p>
          <a:p>
            <a:pPr indent="-228600" lvl="0" marL="457200" rtl="0">
              <a:spcBef>
                <a:spcPts val="0"/>
              </a:spcBef>
              <a:buChar char="❖"/>
            </a:pPr>
            <a:r>
              <a:rPr lang="en"/>
              <a:t>JD of an entry-level consultant</a:t>
            </a:r>
          </a:p>
          <a:p>
            <a:pPr indent="-228600" lvl="0" marL="457200" rtl="0">
              <a:spcBef>
                <a:spcPts val="0"/>
              </a:spcBef>
              <a:buChar char="❖"/>
            </a:pPr>
            <a:r>
              <a:rPr lang="en"/>
              <a:t>How many hours of work (typically)?</a:t>
            </a:r>
          </a:p>
          <a:p>
            <a:pPr indent="-228600" lvl="0" marL="457200" rtl="0">
              <a:spcBef>
                <a:spcPts val="0"/>
              </a:spcBef>
              <a:buChar char="❖"/>
            </a:pPr>
            <a:r>
              <a:rPr lang="en"/>
              <a:t>How’s travel schedule like in first year?</a:t>
            </a:r>
          </a:p>
          <a:p>
            <a:pPr indent="-228600" lvl="0" marL="457200" rtl="0">
              <a:spcBef>
                <a:spcPts val="0"/>
              </a:spcBef>
              <a:buChar char="❖"/>
            </a:pPr>
            <a:r>
              <a:rPr lang="en"/>
              <a:t>How often do you interact with clients?</a:t>
            </a:r>
          </a:p>
          <a:p>
            <a:pPr indent="-228600" lvl="0" marL="457200" rtl="0">
              <a:spcBef>
                <a:spcPts val="0"/>
              </a:spcBef>
              <a:buChar char="❖"/>
            </a:pPr>
            <a:r>
              <a:rPr lang="en"/>
              <a:t>How often do you get reviewed?</a:t>
            </a:r>
          </a:p>
          <a:p>
            <a:pPr indent="-228600" lvl="0" marL="457200" rtl="0">
              <a:spcBef>
                <a:spcPts val="0"/>
              </a:spcBef>
              <a:buChar char="❖"/>
            </a:pPr>
            <a:r>
              <a:rPr lang="en"/>
              <a:t>No of consultants hired every year</a:t>
            </a:r>
          </a:p>
          <a:p>
            <a:pPr indent="-228600" lvl="0" marL="457200">
              <a:spcBef>
                <a:spcPts val="0"/>
              </a:spcBef>
              <a:buChar char="❖"/>
            </a:pPr>
            <a:r>
              <a:rPr lang="en"/>
              <a:t>Possibility of on-site job  opportunities</a:t>
            </a:r>
          </a:p>
        </p:txBody>
      </p:sp>
      <p:sp>
        <p:nvSpPr>
          <p:cNvPr id="86" name="Shape 8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Case Preparation</a:t>
            </a:r>
          </a:p>
        </p:txBody>
      </p:sp>
      <p:sp>
        <p:nvSpPr>
          <p:cNvPr id="92" name="Shape 92"/>
          <p:cNvSpPr txBox="1"/>
          <p:nvPr>
            <p:ph idx="1" type="body"/>
          </p:nvPr>
        </p:nvSpPr>
        <p:spPr>
          <a:xfrm>
            <a:off x="311700" y="849825"/>
            <a:ext cx="8520600" cy="4138200"/>
          </a:xfrm>
          <a:prstGeom prst="rect">
            <a:avLst/>
          </a:prstGeom>
        </p:spPr>
        <p:txBody>
          <a:bodyPr anchorCtr="0" anchor="t" bIns="91425" lIns="91425" rIns="91425" tIns="91425">
            <a:noAutofit/>
          </a:bodyPr>
          <a:lstStyle/>
          <a:p>
            <a:pPr lvl="0">
              <a:spcBef>
                <a:spcPts val="0"/>
              </a:spcBef>
              <a:buNone/>
            </a:pPr>
            <a:r>
              <a:rPr lang="en" sz="1500"/>
              <a:t>The Commandments of Case questions:</a:t>
            </a:r>
          </a:p>
          <a:p>
            <a:pPr indent="-323850" lvl="0" marL="457200" rtl="0">
              <a:spcBef>
                <a:spcPts val="0"/>
              </a:spcBef>
              <a:buSzPct val="100000"/>
              <a:buAutoNum type="arabicPeriod"/>
            </a:pPr>
            <a:r>
              <a:rPr lang="en" sz="1500"/>
              <a:t>Listen to the question</a:t>
            </a:r>
          </a:p>
          <a:p>
            <a:pPr indent="-323850" lvl="0" marL="457200" rtl="0">
              <a:spcBef>
                <a:spcPts val="0"/>
              </a:spcBef>
              <a:buSzPct val="100000"/>
              <a:buAutoNum type="arabicPeriod"/>
            </a:pPr>
            <a:r>
              <a:rPr lang="en" sz="1500"/>
              <a:t>Take Notes</a:t>
            </a:r>
          </a:p>
          <a:p>
            <a:pPr indent="-323850" lvl="0" marL="457200" rtl="0">
              <a:spcBef>
                <a:spcPts val="0"/>
              </a:spcBef>
              <a:buSzPct val="100000"/>
              <a:buAutoNum type="arabicPeriod"/>
            </a:pPr>
            <a:r>
              <a:rPr lang="en" sz="1500"/>
              <a:t>Summarize the Question</a:t>
            </a:r>
          </a:p>
          <a:p>
            <a:pPr indent="-323850" lvl="0" marL="457200" rtl="0">
              <a:spcBef>
                <a:spcPts val="0"/>
              </a:spcBef>
              <a:buSzPct val="100000"/>
              <a:buAutoNum type="arabicPeriod"/>
            </a:pPr>
            <a:r>
              <a:rPr lang="en" sz="1500"/>
              <a:t>Verify the Objective(s)</a:t>
            </a:r>
          </a:p>
          <a:p>
            <a:pPr indent="-323850" lvl="0" marL="457200" rtl="0">
              <a:spcBef>
                <a:spcPts val="0"/>
              </a:spcBef>
              <a:buSzPct val="100000"/>
              <a:buAutoNum type="arabicPeriod"/>
            </a:pPr>
            <a:r>
              <a:rPr lang="en" sz="1500"/>
              <a:t>Ask clarifying questions</a:t>
            </a:r>
          </a:p>
          <a:p>
            <a:pPr indent="-323850" lvl="0" marL="457200" rtl="0">
              <a:spcBef>
                <a:spcPts val="0"/>
              </a:spcBef>
              <a:buSzPct val="100000"/>
              <a:buAutoNum type="arabicPeriod"/>
            </a:pPr>
            <a:r>
              <a:rPr lang="en" sz="1500"/>
              <a:t>Organize your answer</a:t>
            </a:r>
          </a:p>
          <a:p>
            <a:pPr indent="-323850" lvl="0" marL="457200" rtl="0">
              <a:spcBef>
                <a:spcPts val="0"/>
              </a:spcBef>
              <a:buSzPct val="100000"/>
              <a:buAutoNum type="arabicPeriod"/>
            </a:pPr>
            <a:r>
              <a:rPr lang="en" sz="1500"/>
              <a:t>Hold out thoughts for a little longer in your head.</a:t>
            </a:r>
          </a:p>
          <a:p>
            <a:pPr indent="-323850" lvl="0" marL="457200" rtl="0">
              <a:spcBef>
                <a:spcPts val="0"/>
              </a:spcBef>
              <a:buSzPct val="100000"/>
              <a:buAutoNum type="arabicPeriod"/>
            </a:pPr>
            <a:r>
              <a:rPr lang="en" sz="1500"/>
              <a:t>Manage your time</a:t>
            </a:r>
          </a:p>
          <a:p>
            <a:pPr indent="-323850" lvl="0" marL="457200" rtl="0">
              <a:spcBef>
                <a:spcPts val="0"/>
              </a:spcBef>
              <a:buSzPct val="100000"/>
              <a:buAutoNum type="arabicPeriod"/>
            </a:pPr>
            <a:r>
              <a:rPr lang="en" sz="1500"/>
              <a:t>Work the numbers</a:t>
            </a:r>
          </a:p>
          <a:p>
            <a:pPr indent="-323850" lvl="0" marL="457200" rtl="0">
              <a:spcBef>
                <a:spcPts val="0"/>
              </a:spcBef>
              <a:buSzPct val="100000"/>
              <a:buAutoNum type="arabicPeriod"/>
            </a:pPr>
            <a:r>
              <a:rPr lang="en" sz="1500"/>
              <a:t>Be coachable</a:t>
            </a:r>
          </a:p>
          <a:p>
            <a:pPr indent="-323850" lvl="0" marL="457200" rtl="0">
              <a:spcBef>
                <a:spcPts val="0"/>
              </a:spcBef>
              <a:buSzPct val="100000"/>
              <a:buAutoNum type="arabicPeriod"/>
            </a:pPr>
            <a:r>
              <a:rPr lang="en" sz="1500"/>
              <a:t>Be creative and brainstorm(without commitment) </a:t>
            </a:r>
          </a:p>
          <a:p>
            <a:pPr indent="-323850" lvl="0" marL="457200" rtl="0">
              <a:spcBef>
                <a:spcPts val="0"/>
              </a:spcBef>
              <a:buSzPct val="100000"/>
              <a:buAutoNum type="arabicPeriod"/>
            </a:pPr>
            <a:r>
              <a:rPr lang="en" sz="1500"/>
              <a:t>Exude Enthusiasm and a Positive Attitude</a:t>
            </a:r>
          </a:p>
          <a:p>
            <a:pPr indent="-323850" lvl="0" marL="457200" rtl="0">
              <a:spcBef>
                <a:spcPts val="0"/>
              </a:spcBef>
              <a:buSzPct val="100000"/>
              <a:buAutoNum type="arabicPeriod"/>
            </a:pPr>
            <a:r>
              <a:rPr lang="en" sz="1500"/>
              <a:t>Bring closure and summarize</a:t>
            </a:r>
          </a:p>
        </p:txBody>
      </p:sp>
      <p:sp>
        <p:nvSpPr>
          <p:cNvPr id="93" name="Shape 9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Types Of Case Questions</a:t>
            </a:r>
          </a:p>
        </p:txBody>
      </p:sp>
      <p:sp>
        <p:nvSpPr>
          <p:cNvPr id="99" name="Shape 99"/>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har char="❖"/>
            </a:pPr>
            <a:r>
              <a:rPr lang="en"/>
              <a:t>3 types of case questions</a:t>
            </a:r>
          </a:p>
          <a:p>
            <a:pPr indent="-228600" lvl="0" marL="457200" rtl="0">
              <a:spcBef>
                <a:spcPts val="0"/>
              </a:spcBef>
              <a:buAutoNum type="arabicPeriod"/>
            </a:pPr>
            <a:r>
              <a:rPr lang="en"/>
              <a:t>Brainteasers</a:t>
            </a:r>
          </a:p>
          <a:p>
            <a:pPr indent="-228600" lvl="0" marL="457200" rtl="0">
              <a:spcBef>
                <a:spcPts val="0"/>
              </a:spcBef>
              <a:buAutoNum type="arabicPeriod"/>
            </a:pPr>
            <a:r>
              <a:rPr lang="en"/>
              <a:t>Market Sizing Questions</a:t>
            </a:r>
          </a:p>
          <a:p>
            <a:pPr indent="-228600" lvl="0" marL="457200" rtl="0">
              <a:spcBef>
                <a:spcPts val="0"/>
              </a:spcBef>
              <a:buChar char="➢"/>
            </a:pPr>
            <a:r>
              <a:rPr lang="en"/>
              <a:t>Population Question</a:t>
            </a:r>
          </a:p>
          <a:p>
            <a:pPr indent="-228600" lvl="0" marL="457200" rtl="0">
              <a:spcBef>
                <a:spcPts val="0"/>
              </a:spcBef>
              <a:buChar char="➢"/>
            </a:pPr>
            <a:r>
              <a:rPr lang="en"/>
              <a:t>Household Question</a:t>
            </a:r>
          </a:p>
          <a:p>
            <a:pPr indent="-228600" lvl="0" marL="457200" rtl="0">
              <a:spcBef>
                <a:spcPts val="0"/>
              </a:spcBef>
              <a:buChar char="➢"/>
            </a:pPr>
            <a:r>
              <a:rPr lang="en"/>
              <a:t>Individual Question</a:t>
            </a:r>
          </a:p>
          <a:p>
            <a:pPr indent="-228600" lvl="0" marL="457200" rtl="0">
              <a:spcBef>
                <a:spcPts val="0"/>
              </a:spcBef>
              <a:buChar char="➢"/>
            </a:pPr>
            <a:r>
              <a:rPr lang="en"/>
              <a:t>“Who thinks this stuff up?” Question</a:t>
            </a:r>
          </a:p>
          <a:p>
            <a:pPr indent="-228600" lvl="0" marL="457200" rtl="0">
              <a:spcBef>
                <a:spcPts val="0"/>
              </a:spcBef>
              <a:buAutoNum type="arabicPeriod"/>
            </a:pPr>
            <a:r>
              <a:rPr lang="en"/>
              <a:t>Business Case Questions </a:t>
            </a:r>
          </a:p>
          <a:p>
            <a:pPr indent="-228600" lvl="0" marL="457200" rtl="0">
              <a:spcBef>
                <a:spcPts val="0"/>
              </a:spcBef>
              <a:buChar char="➢"/>
            </a:pPr>
            <a:r>
              <a:rPr lang="en"/>
              <a:t>Number Cases</a:t>
            </a:r>
          </a:p>
          <a:p>
            <a:pPr indent="-228600" lvl="0" marL="457200">
              <a:spcBef>
                <a:spcPts val="0"/>
              </a:spcBef>
              <a:buChar char="➢"/>
            </a:pPr>
            <a:r>
              <a:rPr lang="en"/>
              <a:t>Business Strategy and Operations Cases</a:t>
            </a:r>
          </a:p>
        </p:txBody>
      </p:sp>
      <p:sp>
        <p:nvSpPr>
          <p:cNvPr id="100" name="Shape 10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Brainteasers</a:t>
            </a:r>
          </a:p>
        </p:txBody>
      </p:sp>
      <p:sp>
        <p:nvSpPr>
          <p:cNvPr id="106" name="Shape 106"/>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t>Q: There are 3 bags of gold. One of the bags contain fake gold. All bags and all coins look exactly alike. There is the same number of coins in each bag. The real coins each weigh 1 gm, whereas the fake weighs 1.1 gm. You are only given one trial to weigh any combination of coins in a weighing scale. </a:t>
            </a:r>
          </a:p>
          <a:p>
            <a:pPr lvl="0">
              <a:spcBef>
                <a:spcPts val="0"/>
              </a:spcBef>
              <a:buNone/>
            </a:pPr>
            <a:r>
              <a:rPr lang="en"/>
              <a:t>How can you tell which bag has the fake gold? </a:t>
            </a:r>
          </a:p>
        </p:txBody>
      </p:sp>
      <p:sp>
        <p:nvSpPr>
          <p:cNvPr id="107" name="Shape 10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292850"/>
            <a:ext cx="8520600" cy="801000"/>
          </a:xfrm>
          <a:prstGeom prst="rect">
            <a:avLst/>
          </a:prstGeom>
        </p:spPr>
        <p:txBody>
          <a:bodyPr anchorCtr="0" anchor="t" bIns="91425" lIns="91425" rIns="91425" tIns="91425">
            <a:noAutofit/>
          </a:bodyPr>
          <a:lstStyle/>
          <a:p>
            <a:pPr lvl="0" algn="ctr">
              <a:spcBef>
                <a:spcPts val="0"/>
              </a:spcBef>
              <a:buNone/>
            </a:pPr>
            <a:r>
              <a:rPr lang="en"/>
              <a:t>Market Sizing Questions</a:t>
            </a:r>
          </a:p>
        </p:txBody>
      </p:sp>
      <p:sp>
        <p:nvSpPr>
          <p:cNvPr id="113" name="Shape 113"/>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Char char="➢"/>
            </a:pPr>
            <a:r>
              <a:rPr lang="en"/>
              <a:t>How many gas stations are there in the US?     (Population Question)</a:t>
            </a:r>
          </a:p>
          <a:p>
            <a:pPr indent="-228600" lvl="0" marL="457200" rtl="0">
              <a:spcBef>
                <a:spcPts val="0"/>
              </a:spcBef>
              <a:buChar char="➢"/>
            </a:pPr>
            <a:r>
              <a:rPr lang="en"/>
              <a:t>How many garden hoses were sold in the US last year? (Household Question)</a:t>
            </a:r>
          </a:p>
          <a:p>
            <a:pPr indent="-228600" lvl="0" marL="457200" rtl="0">
              <a:spcBef>
                <a:spcPts val="0"/>
              </a:spcBef>
              <a:buChar char="➢"/>
            </a:pPr>
            <a:r>
              <a:rPr lang="en"/>
              <a:t>How many pair of boxers are sold in the US each year? (Individual Question)</a:t>
            </a:r>
          </a:p>
          <a:p>
            <a:pPr indent="-228600" lvl="0" marL="457200" rtl="0">
              <a:spcBef>
                <a:spcPts val="0"/>
              </a:spcBef>
              <a:buChar char="➢"/>
            </a:pPr>
            <a:r>
              <a:rPr lang="en"/>
              <a:t>How much does a 747 aircraft weigh?                  (“Who thinks this stuff up?” Question)</a:t>
            </a:r>
          </a:p>
        </p:txBody>
      </p:sp>
      <p:sp>
        <p:nvSpPr>
          <p:cNvPr id="114" name="Shape 1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