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sldIdLst>
    <p:sldId id="256" r:id="rId3"/>
    <p:sldId id="257" r:id="rId4"/>
    <p:sldId id="278" r:id="rId5"/>
    <p:sldId id="260" r:id="rId6"/>
    <p:sldId id="261" r:id="rId7"/>
    <p:sldId id="280"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5" d="100"/>
          <a:sy n="85" d="100"/>
        </p:scale>
        <p:origin x="61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gupta" userId="d2f27c09d5e7d253" providerId="LiveId" clId="{B488EBAF-ACB5-4708-92E2-5497EFD15150}"/>
    <pc:docChg chg="modSld">
      <pc:chgData name="rakesh gupta" userId="d2f27c09d5e7d253" providerId="LiveId" clId="{B488EBAF-ACB5-4708-92E2-5497EFD15150}" dt="2023-10-27T09:45:03.483" v="2" actId="20577"/>
      <pc:docMkLst>
        <pc:docMk/>
      </pc:docMkLst>
      <pc:sldChg chg="modSp mod">
        <pc:chgData name="rakesh gupta" userId="d2f27c09d5e7d253" providerId="LiveId" clId="{B488EBAF-ACB5-4708-92E2-5497EFD15150}" dt="2023-10-27T09:45:03.483" v="2" actId="20577"/>
        <pc:sldMkLst>
          <pc:docMk/>
          <pc:sldMk cId="303067856" sldId="280"/>
        </pc:sldMkLst>
        <pc:spChg chg="mod">
          <ac:chgData name="rakesh gupta" userId="d2f27c09d5e7d253" providerId="LiveId" clId="{B488EBAF-ACB5-4708-92E2-5497EFD15150}" dt="2023-10-27T09:45:03.483" v="2" actId="20577"/>
          <ac:spMkLst>
            <pc:docMk/>
            <pc:sldMk cId="303067856" sldId="280"/>
            <ac:spMk id="3" creationId="{B08BCBD1-37DD-4D5D-B0BB-EB83B3AD62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72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909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329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223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14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495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199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346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9B482E8-6E0E-1B4F-B1FD-C69DB9E858D9}" type="datetimeFigureOut">
              <a:rPr lang="en-US" smtClean="0"/>
              <a:pPr/>
              <a:t>10/28/2023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25540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806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83301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0047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97257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10179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6670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239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577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9B482E8-6E0E-1B4F-B1FD-C69DB9E858D9}" type="datetimeFigureOut">
              <a:rPr lang="en-US" smtClean="0"/>
              <a:pPr/>
              <a:t>10/28/2023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915961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673D0A2-21F7-E14F-8ED9-3A7638282B06}"/>
              </a:ext>
            </a:extLst>
          </p:cNvPr>
          <p:cNvPicPr>
            <a:picLocks noChangeAspect="1"/>
          </p:cNvPicPr>
          <p:nvPr/>
        </p:nvPicPr>
        <p:blipFill>
          <a:blip r:embed="rId2"/>
          <a:stretch>
            <a:fillRect/>
          </a:stretch>
        </p:blipFill>
        <p:spPr>
          <a:xfrm>
            <a:off x="-1" y="1"/>
            <a:ext cx="12337447" cy="6939814"/>
          </a:xfrm>
          <a:prstGeom prst="rect">
            <a:avLst/>
          </a:prstGeom>
        </p:spPr>
      </p:pic>
      <p:sp>
        <p:nvSpPr>
          <p:cNvPr id="6" name="TextBox 5">
            <a:extLst>
              <a:ext uri="{FF2B5EF4-FFF2-40B4-BE49-F238E27FC236}">
                <a16:creationId xmlns:a16="http://schemas.microsoft.com/office/drawing/2014/main" id="{0FBCC45B-BA52-D503-9A9C-4CABE8E0F0C3}"/>
              </a:ext>
            </a:extLst>
          </p:cNvPr>
          <p:cNvSpPr txBox="1"/>
          <p:nvPr/>
        </p:nvSpPr>
        <p:spPr>
          <a:xfrm>
            <a:off x="-1" y="6211668"/>
            <a:ext cx="3850106" cy="646331"/>
          </a:xfrm>
          <a:prstGeom prst="rect">
            <a:avLst/>
          </a:prstGeom>
          <a:noFill/>
        </p:spPr>
        <p:txBody>
          <a:bodyPr wrap="square" rtlCol="0">
            <a:spAutoFit/>
          </a:bodyPr>
          <a:lstStyle/>
          <a:p>
            <a:r>
              <a:rPr lang="en-GB" b="1" dirty="0"/>
              <a:t>By:</a:t>
            </a:r>
          </a:p>
          <a:p>
            <a:r>
              <a:rPr lang="en-GB" b="1" dirty="0"/>
              <a:t>Ruchika (A019)          Gauri(A016)</a:t>
            </a:r>
          </a:p>
        </p:txBody>
      </p:sp>
      <p:sp>
        <p:nvSpPr>
          <p:cNvPr id="7" name="TextBox 6">
            <a:extLst>
              <a:ext uri="{FF2B5EF4-FFF2-40B4-BE49-F238E27FC236}">
                <a16:creationId xmlns:a16="http://schemas.microsoft.com/office/drawing/2014/main" id="{13AE8891-D86D-4D8C-2FE4-39E99B0E2A1A}"/>
              </a:ext>
            </a:extLst>
          </p:cNvPr>
          <p:cNvSpPr txBox="1"/>
          <p:nvPr/>
        </p:nvSpPr>
        <p:spPr>
          <a:xfrm>
            <a:off x="173255" y="202131"/>
            <a:ext cx="7016817" cy="461665"/>
          </a:xfrm>
          <a:prstGeom prst="rect">
            <a:avLst/>
          </a:prstGeom>
          <a:noFill/>
        </p:spPr>
        <p:txBody>
          <a:bodyPr wrap="square" rtlCol="0">
            <a:spAutoFit/>
          </a:bodyPr>
          <a:lstStyle/>
          <a:p>
            <a:pPr algn="ctr"/>
            <a:r>
              <a:rPr lang="en-GB" sz="2400" b="1" dirty="0">
                <a:latin typeface="Aptos" panose="020B0004020202020204" pitchFamily="34" charset="0"/>
              </a:rPr>
              <a:t>R PROGRAMMING PROJECT (DASHBOARD) ON</a:t>
            </a:r>
            <a:endParaRPr lang="en-IN" sz="2400" b="1" dirty="0">
              <a:latin typeface="Aptos" panose="020B0004020202020204" pitchFamily="34" charset="0"/>
            </a:endParaRPr>
          </a:p>
        </p:txBody>
      </p:sp>
    </p:spTree>
    <p:extLst>
      <p:ext uri="{BB962C8B-B14F-4D97-AF65-F5344CB8AC3E}">
        <p14:creationId xmlns:p14="http://schemas.microsoft.com/office/powerpoint/2010/main" val="26557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8F26-7168-F14F-9C15-694859B787A9}"/>
              </a:ext>
            </a:extLst>
          </p:cNvPr>
          <p:cNvSpPr>
            <a:spLocks noGrp="1"/>
          </p:cNvSpPr>
          <p:nvPr>
            <p:ph type="title"/>
          </p:nvPr>
        </p:nvSpPr>
        <p:spPr>
          <a:xfrm>
            <a:off x="168225" y="481960"/>
            <a:ext cx="10571998" cy="970450"/>
          </a:xfrm>
        </p:spPr>
        <p:txBody>
          <a:bodyPr/>
          <a:lstStyle/>
          <a:p>
            <a:r>
              <a:rPr lang="en-IN" sz="4400" u="sng" dirty="0">
                <a:solidFill>
                  <a:schemeClr val="bg1"/>
                </a:solidFill>
              </a:rPr>
              <a:t>INTRODUCTION</a:t>
            </a:r>
            <a:endParaRPr lang="en-US" u="sng" dirty="0">
              <a:solidFill>
                <a:schemeClr val="bg1"/>
              </a:solidFill>
            </a:endParaRPr>
          </a:p>
        </p:txBody>
      </p:sp>
      <p:sp>
        <p:nvSpPr>
          <p:cNvPr id="3" name="Content Placeholder 2">
            <a:extLst>
              <a:ext uri="{FF2B5EF4-FFF2-40B4-BE49-F238E27FC236}">
                <a16:creationId xmlns:a16="http://schemas.microsoft.com/office/drawing/2014/main" id="{E9062872-A5F4-D745-A956-0A2E8F865869}"/>
              </a:ext>
            </a:extLst>
          </p:cNvPr>
          <p:cNvSpPr>
            <a:spLocks noGrp="1"/>
          </p:cNvSpPr>
          <p:nvPr>
            <p:ph idx="1"/>
          </p:nvPr>
        </p:nvSpPr>
        <p:spPr>
          <a:xfrm>
            <a:off x="0" y="1234685"/>
            <a:ext cx="10740223" cy="3904769"/>
          </a:xfrm>
        </p:spPr>
        <p:txBody>
          <a:bodyPr>
            <a:normAutofit/>
          </a:bodyPr>
          <a:lstStyle/>
          <a:p>
            <a:pPr marL="0" indent="0">
              <a:buNone/>
            </a:pPr>
            <a:endParaRPr lang="en-IN" dirty="0"/>
          </a:p>
          <a:p>
            <a:pPr marL="0" indent="0">
              <a:buNone/>
            </a:pPr>
            <a:endParaRPr lang="en-US" b="1" dirty="0"/>
          </a:p>
        </p:txBody>
      </p:sp>
      <p:pic>
        <p:nvPicPr>
          <p:cNvPr id="4" name="Picture 4">
            <a:extLst>
              <a:ext uri="{FF2B5EF4-FFF2-40B4-BE49-F238E27FC236}">
                <a16:creationId xmlns:a16="http://schemas.microsoft.com/office/drawing/2014/main" id="{C382DF51-C904-B047-8000-430A56062EEA}"/>
              </a:ext>
            </a:extLst>
          </p:cNvPr>
          <p:cNvPicPr>
            <a:picLocks noChangeAspect="1"/>
          </p:cNvPicPr>
          <p:nvPr/>
        </p:nvPicPr>
        <p:blipFill>
          <a:blip r:embed="rId2"/>
          <a:stretch>
            <a:fillRect/>
          </a:stretch>
        </p:blipFill>
        <p:spPr>
          <a:xfrm>
            <a:off x="5929847" y="2883961"/>
            <a:ext cx="5873916" cy="3760325"/>
          </a:xfrm>
          <a:prstGeom prst="rect">
            <a:avLst/>
          </a:prstGeom>
        </p:spPr>
      </p:pic>
      <p:sp>
        <p:nvSpPr>
          <p:cNvPr id="5" name="TextBox 4">
            <a:extLst>
              <a:ext uri="{FF2B5EF4-FFF2-40B4-BE49-F238E27FC236}">
                <a16:creationId xmlns:a16="http://schemas.microsoft.com/office/drawing/2014/main" id="{6180812C-A0D1-BD48-A94D-642875CCC19C}"/>
              </a:ext>
            </a:extLst>
          </p:cNvPr>
          <p:cNvSpPr txBox="1"/>
          <p:nvPr/>
        </p:nvSpPr>
        <p:spPr>
          <a:xfrm>
            <a:off x="55931" y="2418769"/>
            <a:ext cx="5873916" cy="3970318"/>
          </a:xfrm>
          <a:prstGeom prst="rect">
            <a:avLst/>
          </a:prstGeom>
          <a:noFill/>
        </p:spPr>
        <p:txBody>
          <a:bodyPr wrap="square" rtlCol="0">
            <a:spAutoFit/>
          </a:bodyPr>
          <a:lstStyle/>
          <a:p>
            <a:pPr algn="l"/>
            <a:r>
              <a:rPr lang="en-GB" dirty="0"/>
              <a:t>Chronic Kidney Disease (CKD) is a long-term, progressive condition in which the kidneys are unable to function at their full capacity. It's characterized by a gradual loss of kidney function over time. Common causes include high blood pressure, diabetes, and certain kidney disorders</a:t>
            </a:r>
          </a:p>
          <a:p>
            <a:pPr algn="l"/>
            <a:endParaRPr lang="en-GB" b="1" i="0" dirty="0">
              <a:effectLst/>
              <a:latin typeface="Open Sans" panose="020F0502020204030204" pitchFamily="34" charset="0"/>
            </a:endParaRPr>
          </a:p>
          <a:p>
            <a:pPr algn="l"/>
            <a:r>
              <a:rPr lang="en-GB" b="1" i="0" dirty="0">
                <a:effectLst/>
                <a:latin typeface="Open Sans" panose="020F0502020204030204" pitchFamily="34" charset="0"/>
              </a:rPr>
              <a:t>40% </a:t>
            </a:r>
            <a:r>
              <a:rPr lang="en-GB" b="0" i="0" dirty="0">
                <a:effectLst/>
                <a:latin typeface="Open Sans" panose="020F0502020204030204" pitchFamily="34" charset="0"/>
              </a:rPr>
              <a:t>of people with severely reduced kidney function (not on dialysis) are not aware of having CKD.</a:t>
            </a:r>
          </a:p>
          <a:p>
            <a:pPr algn="l"/>
            <a:r>
              <a:rPr lang="en-GB" b="0" i="0" dirty="0">
                <a:effectLst/>
                <a:latin typeface="Open Sans" panose="020F0502020204030204" pitchFamily="34" charset="0"/>
              </a:rPr>
              <a:t>Every 24 hours, </a:t>
            </a:r>
            <a:r>
              <a:rPr lang="en-GB" b="1" i="0" dirty="0">
                <a:effectLst/>
                <a:latin typeface="Open Sans" panose="020F0502020204030204" pitchFamily="34" charset="0"/>
              </a:rPr>
              <a:t>360</a:t>
            </a:r>
            <a:r>
              <a:rPr lang="en-GB" b="0" i="0" dirty="0">
                <a:effectLst/>
                <a:latin typeface="Open Sans" panose="020F0502020204030204" pitchFamily="34" charset="0"/>
              </a:rPr>
              <a:t> people begin dialysis treatment for kidney failure. In the United States, diabetes and high blood pressure are the leading causes of kidney failure, accounting for </a:t>
            </a:r>
            <a:r>
              <a:rPr lang="en-GB" b="1" i="0" dirty="0">
                <a:effectLst/>
                <a:latin typeface="Open Sans" panose="020F0502020204030204" pitchFamily="34" charset="0"/>
              </a:rPr>
              <a:t>3 out of 4 new cases</a:t>
            </a:r>
            <a:r>
              <a:rPr lang="en-GB" b="0" i="0" dirty="0">
                <a:effectLst/>
                <a:latin typeface="Open Sans" panose="020F0502020204030204" pitchFamily="34" charset="0"/>
              </a:rPr>
              <a:t>.</a:t>
            </a:r>
          </a:p>
          <a:p>
            <a:pPr algn="l"/>
            <a:endParaRPr lang="en-US" dirty="0"/>
          </a:p>
        </p:txBody>
      </p:sp>
    </p:spTree>
    <p:extLst>
      <p:ext uri="{BB962C8B-B14F-4D97-AF65-F5344CB8AC3E}">
        <p14:creationId xmlns:p14="http://schemas.microsoft.com/office/powerpoint/2010/main" val="246678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7E3F-6C12-450F-8A9F-C9591AC191CA}"/>
              </a:ext>
            </a:extLst>
          </p:cNvPr>
          <p:cNvSpPr>
            <a:spLocks noGrp="1"/>
          </p:cNvSpPr>
          <p:nvPr>
            <p:ph type="title"/>
          </p:nvPr>
        </p:nvSpPr>
        <p:spPr>
          <a:xfrm>
            <a:off x="538855" y="83735"/>
            <a:ext cx="10571998" cy="970450"/>
          </a:xfrm>
        </p:spPr>
        <p:txBody>
          <a:bodyPr/>
          <a:lstStyle/>
          <a:p>
            <a:pPr algn="ctr"/>
            <a:r>
              <a:rPr lang="en-US" sz="4800" u="sng" dirty="0">
                <a:solidFill>
                  <a:schemeClr val="bg2"/>
                </a:solidFill>
              </a:rPr>
              <a:t>DATASET</a:t>
            </a:r>
            <a:endParaRPr lang="en-IN" sz="4800" u="sng" dirty="0">
              <a:solidFill>
                <a:schemeClr val="bg2"/>
              </a:solidFill>
            </a:endParaRPr>
          </a:p>
        </p:txBody>
      </p:sp>
      <p:pic>
        <p:nvPicPr>
          <p:cNvPr id="5" name="Picture 4">
            <a:extLst>
              <a:ext uri="{FF2B5EF4-FFF2-40B4-BE49-F238E27FC236}">
                <a16:creationId xmlns:a16="http://schemas.microsoft.com/office/drawing/2014/main" id="{CC8374C6-CDB5-31EA-DF65-A086CF1D76B3}"/>
              </a:ext>
            </a:extLst>
          </p:cNvPr>
          <p:cNvPicPr>
            <a:picLocks noChangeAspect="1"/>
          </p:cNvPicPr>
          <p:nvPr/>
        </p:nvPicPr>
        <p:blipFill rotWithShape="1">
          <a:blip r:embed="rId2"/>
          <a:srcRect t="22316" r="36439" b="7758"/>
          <a:stretch/>
        </p:blipFill>
        <p:spPr>
          <a:xfrm>
            <a:off x="404263" y="2464067"/>
            <a:ext cx="6241266" cy="3859731"/>
          </a:xfrm>
          <a:prstGeom prst="rect">
            <a:avLst/>
          </a:prstGeom>
        </p:spPr>
      </p:pic>
      <p:sp>
        <p:nvSpPr>
          <p:cNvPr id="6" name="Title 1">
            <a:extLst>
              <a:ext uri="{FF2B5EF4-FFF2-40B4-BE49-F238E27FC236}">
                <a16:creationId xmlns:a16="http://schemas.microsoft.com/office/drawing/2014/main" id="{BA466F32-C1C0-A3FA-97FB-4653BBF4782C}"/>
              </a:ext>
            </a:extLst>
          </p:cNvPr>
          <p:cNvSpPr txBox="1">
            <a:spLocks/>
          </p:cNvSpPr>
          <p:nvPr/>
        </p:nvSpPr>
        <p:spPr>
          <a:xfrm>
            <a:off x="7019774" y="5141592"/>
            <a:ext cx="348138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rPr>
              <a:t>VARIABLES</a:t>
            </a:r>
          </a:p>
          <a:p>
            <a:pPr marL="342900" indent="-342900">
              <a:buFont typeface="Arial" panose="020B0604020202020204" pitchFamily="34" charset="0"/>
              <a:buChar char="•"/>
            </a:pPr>
            <a:r>
              <a:rPr lang="en-IN" sz="1800" dirty="0">
                <a:solidFill>
                  <a:schemeClr val="tx1"/>
                </a:solidFill>
              </a:rPr>
              <a:t>Id</a:t>
            </a:r>
          </a:p>
          <a:p>
            <a:pPr marL="342900" indent="-342900">
              <a:buFont typeface="Arial" panose="020B0604020202020204" pitchFamily="34" charset="0"/>
              <a:buChar char="•"/>
            </a:pPr>
            <a:r>
              <a:rPr lang="en-IN" sz="1800" dirty="0">
                <a:solidFill>
                  <a:schemeClr val="tx1"/>
                </a:solidFill>
              </a:rPr>
              <a:t>Age groups</a:t>
            </a:r>
          </a:p>
          <a:p>
            <a:pPr marL="342900" indent="-342900">
              <a:buFont typeface="Arial" panose="020B0604020202020204" pitchFamily="34" charset="0"/>
              <a:buChar char="•"/>
            </a:pPr>
            <a:r>
              <a:rPr lang="en-IN" sz="1800" dirty="0">
                <a:solidFill>
                  <a:schemeClr val="tx1"/>
                </a:solidFill>
              </a:rPr>
              <a:t>Classification</a:t>
            </a:r>
          </a:p>
          <a:p>
            <a:pPr marL="342900" indent="-342900">
              <a:buFont typeface="Arial" panose="020B0604020202020204" pitchFamily="34" charset="0"/>
              <a:buChar char="•"/>
            </a:pPr>
            <a:r>
              <a:rPr lang="en-IN" sz="1800" dirty="0">
                <a:solidFill>
                  <a:schemeClr val="tx1"/>
                </a:solidFill>
              </a:rPr>
              <a:t>Appetite</a:t>
            </a:r>
          </a:p>
          <a:p>
            <a:pPr marL="342900" indent="-342900">
              <a:buFont typeface="Arial" panose="020B0604020202020204" pitchFamily="34" charset="0"/>
              <a:buChar char="•"/>
            </a:pPr>
            <a:r>
              <a:rPr lang="en-IN" sz="1800" dirty="0">
                <a:solidFill>
                  <a:schemeClr val="tx1"/>
                </a:solidFill>
              </a:rPr>
              <a:t>Anaemia</a:t>
            </a:r>
          </a:p>
          <a:p>
            <a:pPr marL="342900" indent="-342900">
              <a:buFont typeface="Arial" panose="020B0604020202020204" pitchFamily="34" charset="0"/>
              <a:buChar char="•"/>
            </a:pPr>
            <a:r>
              <a:rPr lang="en-IN" sz="1800" dirty="0">
                <a:solidFill>
                  <a:schemeClr val="tx1"/>
                </a:solidFill>
              </a:rPr>
              <a:t>Diabetes</a:t>
            </a:r>
          </a:p>
          <a:p>
            <a:pPr marL="342900" indent="-342900">
              <a:buFont typeface="Arial" panose="020B0604020202020204" pitchFamily="34" charset="0"/>
              <a:buChar char="•"/>
            </a:pPr>
            <a:r>
              <a:rPr lang="en-IN" sz="1800" dirty="0">
                <a:solidFill>
                  <a:schemeClr val="tx1"/>
                </a:solidFill>
              </a:rPr>
              <a:t>Hypertension</a:t>
            </a:r>
          </a:p>
          <a:p>
            <a:pPr marL="342900" indent="-342900">
              <a:buFont typeface="Arial" panose="020B0604020202020204" pitchFamily="34" charset="0"/>
              <a:buChar char="•"/>
            </a:pPr>
            <a:r>
              <a:rPr lang="en-IN" sz="1800" dirty="0">
                <a:solidFill>
                  <a:schemeClr val="tx1"/>
                </a:solidFill>
              </a:rPr>
              <a:t>Bp: diastolic &amp; systolic </a:t>
            </a:r>
            <a:endParaRPr lang="en-US" sz="1800" dirty="0">
              <a:solidFill>
                <a:schemeClr val="tx1"/>
              </a:solidFill>
            </a:endParaRPr>
          </a:p>
          <a:p>
            <a:pPr marL="342900" indent="-342900">
              <a:buFont typeface="Arial" panose="020B0604020202020204" pitchFamily="34" charset="0"/>
              <a:buChar char="•"/>
            </a:pPr>
            <a:r>
              <a:rPr lang="en-US" sz="1800" dirty="0" err="1">
                <a:solidFill>
                  <a:schemeClr val="tx1"/>
                </a:solidFill>
              </a:rPr>
              <a:t>Haemoglobin</a:t>
            </a:r>
            <a:r>
              <a:rPr lang="en-US" sz="1800" dirty="0">
                <a:solidFill>
                  <a:schemeClr val="tx1"/>
                </a:solidFill>
              </a:rPr>
              <a:t> (g/dl)</a:t>
            </a:r>
          </a:p>
          <a:p>
            <a:pPr marL="342900" indent="-342900">
              <a:buFont typeface="Arial" panose="020B0604020202020204" pitchFamily="34" charset="0"/>
              <a:buChar char="•"/>
            </a:pPr>
            <a:r>
              <a:rPr lang="en-US" sz="1800" dirty="0">
                <a:solidFill>
                  <a:schemeClr val="tx1"/>
                </a:solidFill>
              </a:rPr>
              <a:t>Blood Urea (mg/dl)</a:t>
            </a:r>
          </a:p>
          <a:p>
            <a:pPr marL="342900" indent="-342900">
              <a:buFont typeface="Arial" panose="020B0604020202020204" pitchFamily="34" charset="0"/>
              <a:buChar char="•"/>
            </a:pPr>
            <a:r>
              <a:rPr lang="en-US" sz="1800" dirty="0">
                <a:solidFill>
                  <a:schemeClr val="tx1"/>
                </a:solidFill>
              </a:rPr>
              <a:t>Serum Creatinine (mg/dl)</a:t>
            </a:r>
            <a:endParaRPr lang="en-IN" sz="1800" dirty="0">
              <a:solidFill>
                <a:schemeClr val="tx1"/>
              </a:solidFill>
            </a:endParaRPr>
          </a:p>
        </p:txBody>
      </p:sp>
    </p:spTree>
    <p:extLst>
      <p:ext uri="{BB962C8B-B14F-4D97-AF65-F5344CB8AC3E}">
        <p14:creationId xmlns:p14="http://schemas.microsoft.com/office/powerpoint/2010/main" val="151069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6A4B-0701-5946-8CD8-29885F0BD1B8}"/>
              </a:ext>
            </a:extLst>
          </p:cNvPr>
          <p:cNvSpPr>
            <a:spLocks noGrp="1"/>
          </p:cNvSpPr>
          <p:nvPr>
            <p:ph type="title"/>
          </p:nvPr>
        </p:nvSpPr>
        <p:spPr/>
        <p:txBody>
          <a:bodyPr/>
          <a:lstStyle/>
          <a:p>
            <a:r>
              <a:rPr lang="en-US" sz="4400" u="sng" dirty="0">
                <a:solidFill>
                  <a:schemeClr val="bg1"/>
                </a:solidFill>
              </a:rPr>
              <a:t>OBJECTIVE OF THE STUDY</a:t>
            </a:r>
          </a:p>
        </p:txBody>
      </p:sp>
      <p:sp>
        <p:nvSpPr>
          <p:cNvPr id="4" name="Content Placeholder 3">
            <a:extLst>
              <a:ext uri="{FF2B5EF4-FFF2-40B4-BE49-F238E27FC236}">
                <a16:creationId xmlns:a16="http://schemas.microsoft.com/office/drawing/2014/main" id="{79A5B4DA-25CD-4F5F-9E13-D9B3366B9BB4}"/>
              </a:ext>
            </a:extLst>
          </p:cNvPr>
          <p:cNvSpPr>
            <a:spLocks noGrp="1"/>
          </p:cNvSpPr>
          <p:nvPr>
            <p:ph idx="1"/>
          </p:nvPr>
        </p:nvSpPr>
        <p:spPr>
          <a:xfrm>
            <a:off x="616581" y="2472544"/>
            <a:ext cx="10554574" cy="3636511"/>
          </a:xfrm>
        </p:spPr>
        <p:txBody>
          <a:bodyPr>
            <a:normAutofit/>
          </a:bodyPr>
          <a:lstStyle/>
          <a:p>
            <a:pPr marL="0" indent="0">
              <a:buNone/>
            </a:pPr>
            <a:r>
              <a:rPr lang="en-GB" sz="2800" dirty="0">
                <a:latin typeface="Aptos" panose="020B0004020202020204" pitchFamily="34" charset="0"/>
              </a:rPr>
              <a:t>The objective of the study is to investigate the potential association between age and the presence of Chronic Kidney Disease (CKD) while exploring how various factors, including blood urea levels and hypertension, are related to CKD. Also, to better understand how these factors can have an impact on different age groups.</a:t>
            </a:r>
          </a:p>
        </p:txBody>
      </p:sp>
    </p:spTree>
    <p:extLst>
      <p:ext uri="{BB962C8B-B14F-4D97-AF65-F5344CB8AC3E}">
        <p14:creationId xmlns:p14="http://schemas.microsoft.com/office/powerpoint/2010/main" val="338264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F03B-139E-4023-891A-1445753A16A7}"/>
              </a:ext>
            </a:extLst>
          </p:cNvPr>
          <p:cNvSpPr>
            <a:spLocks noGrp="1"/>
          </p:cNvSpPr>
          <p:nvPr>
            <p:ph type="title"/>
          </p:nvPr>
        </p:nvSpPr>
        <p:spPr>
          <a:xfrm>
            <a:off x="810000" y="447188"/>
            <a:ext cx="10571998" cy="970450"/>
          </a:xfrm>
        </p:spPr>
        <p:txBody>
          <a:bodyPr/>
          <a:lstStyle/>
          <a:p>
            <a:r>
              <a:rPr lang="en-GB" sz="4400" u="sng" dirty="0">
                <a:solidFill>
                  <a:schemeClr val="bg1"/>
                </a:solidFill>
              </a:rPr>
              <a:t>CODING</a:t>
            </a:r>
            <a:endParaRPr lang="en-IN" sz="4400" u="sng" dirty="0">
              <a:solidFill>
                <a:schemeClr val="bg1"/>
              </a:solidFill>
            </a:endParaRPr>
          </a:p>
        </p:txBody>
      </p:sp>
      <p:sp>
        <p:nvSpPr>
          <p:cNvPr id="3" name="Content Placeholder 2">
            <a:extLst>
              <a:ext uri="{FF2B5EF4-FFF2-40B4-BE49-F238E27FC236}">
                <a16:creationId xmlns:a16="http://schemas.microsoft.com/office/drawing/2014/main" id="{032BFDD6-3EA9-400A-A5D2-2683F4A9B962}"/>
              </a:ext>
            </a:extLst>
          </p:cNvPr>
          <p:cNvSpPr>
            <a:spLocks noGrp="1"/>
          </p:cNvSpPr>
          <p:nvPr>
            <p:ph idx="1"/>
          </p:nvPr>
        </p:nvSpPr>
        <p:spPr>
          <a:xfrm>
            <a:off x="818711" y="2222287"/>
            <a:ext cx="10754163" cy="3636511"/>
          </a:xfrm>
        </p:spPr>
        <p:txBody>
          <a:bodyPr>
            <a:normAutofit/>
          </a:bodyPr>
          <a:lstStyle/>
          <a:p>
            <a:pPr marL="0" indent="0">
              <a:buNone/>
            </a:pPr>
            <a:r>
              <a:rPr lang="en-GB" sz="3200" dirty="0"/>
              <a:t>On R markdown</a:t>
            </a:r>
            <a:endParaRPr lang="en-IN" sz="3200" dirty="0"/>
          </a:p>
        </p:txBody>
      </p:sp>
    </p:spTree>
    <p:extLst>
      <p:ext uri="{BB962C8B-B14F-4D97-AF65-F5344CB8AC3E}">
        <p14:creationId xmlns:p14="http://schemas.microsoft.com/office/powerpoint/2010/main" val="358613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B786-6F83-43B0-A651-61AE32E841AA}"/>
              </a:ext>
            </a:extLst>
          </p:cNvPr>
          <p:cNvSpPr>
            <a:spLocks noGrp="1"/>
          </p:cNvSpPr>
          <p:nvPr>
            <p:ph type="title"/>
          </p:nvPr>
        </p:nvSpPr>
        <p:spPr>
          <a:xfrm>
            <a:off x="810000" y="447188"/>
            <a:ext cx="10571998" cy="970450"/>
          </a:xfrm>
        </p:spPr>
        <p:txBody>
          <a:bodyPr/>
          <a:lstStyle/>
          <a:p>
            <a:r>
              <a:rPr lang="en-US" sz="4400" u="sng" dirty="0">
                <a:solidFill>
                  <a:schemeClr val="bg1"/>
                </a:solidFill>
              </a:rPr>
              <a:t>INFERENCES</a:t>
            </a:r>
            <a:endParaRPr lang="en-IN" sz="4400" u="sng" dirty="0">
              <a:solidFill>
                <a:schemeClr val="bg1"/>
              </a:solidFill>
            </a:endParaRPr>
          </a:p>
        </p:txBody>
      </p:sp>
      <p:sp>
        <p:nvSpPr>
          <p:cNvPr id="3" name="Content Placeholder 2">
            <a:extLst>
              <a:ext uri="{FF2B5EF4-FFF2-40B4-BE49-F238E27FC236}">
                <a16:creationId xmlns:a16="http://schemas.microsoft.com/office/drawing/2014/main" id="{B08BCBD1-37DD-4D5D-B0BB-EB83B3AD620C}"/>
              </a:ext>
            </a:extLst>
          </p:cNvPr>
          <p:cNvSpPr>
            <a:spLocks noGrp="1"/>
          </p:cNvSpPr>
          <p:nvPr>
            <p:ph idx="1"/>
          </p:nvPr>
        </p:nvSpPr>
        <p:spPr>
          <a:xfrm>
            <a:off x="479532" y="2233061"/>
            <a:ext cx="10554574" cy="4431051"/>
          </a:xfrm>
        </p:spPr>
        <p:txBody>
          <a:bodyPr>
            <a:normAutofit lnSpcReduction="10000"/>
          </a:bodyPr>
          <a:lstStyle/>
          <a:p>
            <a:pPr marL="342900" lvl="0" indent="-342900">
              <a:lnSpc>
                <a:spcPct val="107000"/>
              </a:lnSpc>
              <a:buFont typeface="Wingdings" panose="05000000000000000000" pitchFamily="2" charset="2"/>
              <a:buChar char=""/>
            </a:pPr>
            <a:r>
              <a:rPr lang="en-GB" sz="2000" dirty="0">
                <a:effectLst/>
                <a:latin typeface="Aptos Display" panose="020B0004020202020204" pitchFamily="34" charset="0"/>
                <a:ea typeface="Calibri" panose="020F0502020204030204" pitchFamily="34" charset="0"/>
                <a:cs typeface="SimSun" panose="02010600030101010101" pitchFamily="2" charset="-122"/>
              </a:rPr>
              <a:t>Age is a significant risk factor in the development of chronic kidney disease (CKD), with a notably high prevalence observed within the age group from 41 to 70 years. </a:t>
            </a:r>
          </a:p>
          <a:p>
            <a:pPr marL="342900" lvl="0" indent="-342900">
              <a:lnSpc>
                <a:spcPct val="107000"/>
              </a:lnSpc>
              <a:buFont typeface="Wingdings" panose="05000000000000000000" pitchFamily="2" charset="2"/>
              <a:buChar char=""/>
            </a:pPr>
            <a:r>
              <a:rPr lang="en-GB" sz="2000" dirty="0">
                <a:effectLst/>
                <a:latin typeface="Aptos Display" panose="020B0004020202020204" pitchFamily="34" charset="0"/>
                <a:ea typeface="Calibri" panose="020F0502020204030204" pitchFamily="34" charset="0"/>
                <a:cs typeface="SimSun" panose="02010600030101010101" pitchFamily="2" charset="-122"/>
              </a:rPr>
              <a:t>Anaemia is prevalent among individuals aged 41 to 60, while hypertension and diabetes show heightened incidence in those aged 51 to 70 and a moderate incidence in the age range of 41 to 50.</a:t>
            </a:r>
          </a:p>
          <a:p>
            <a:pPr marL="342900" lvl="0" indent="-342900">
              <a:lnSpc>
                <a:spcPct val="107000"/>
              </a:lnSpc>
              <a:buFont typeface="Wingdings" panose="05000000000000000000" pitchFamily="2" charset="2"/>
              <a:buChar char=""/>
            </a:pPr>
            <a:r>
              <a:rPr lang="en-GB" sz="2000" dirty="0">
                <a:latin typeface="Aptos Display" panose="020B0004020202020204" pitchFamily="34" charset="0"/>
                <a:ea typeface="Calibri" panose="020F0502020204030204" pitchFamily="34" charset="0"/>
                <a:cs typeface="SimSun" panose="02010600030101010101" pitchFamily="2" charset="-122"/>
              </a:rPr>
              <a:t>I</a:t>
            </a:r>
            <a:r>
              <a:rPr lang="en-GB" sz="2000" dirty="0">
                <a:effectLst/>
                <a:latin typeface="Aptos Display" panose="020B0004020202020204" pitchFamily="34" charset="0"/>
                <a:ea typeface="Calibri" panose="020F0502020204030204" pitchFamily="34" charset="0"/>
                <a:cs typeface="SimSun" panose="02010600030101010101" pitchFamily="2" charset="-122"/>
              </a:rPr>
              <a:t>ndividuals falling within the age groups of 41 to 50 and 51 to 60 exhibit lower levels of haemoglobin and elevated blood urea levels, indicating a heightened susceptibility to CKD.</a:t>
            </a:r>
          </a:p>
          <a:p>
            <a:pPr marL="342900" lvl="0" indent="-342900">
              <a:lnSpc>
                <a:spcPct val="107000"/>
              </a:lnSpc>
              <a:buFont typeface="Wingdings" panose="05000000000000000000" pitchFamily="2" charset="2"/>
              <a:buChar char=""/>
            </a:pPr>
            <a:r>
              <a:rPr lang="en-GB" sz="2000" dirty="0">
                <a:effectLst/>
                <a:latin typeface="Aptos Display" panose="020B0004020202020204" pitchFamily="34" charset="0"/>
                <a:ea typeface="Calibri" panose="020F0502020204030204" pitchFamily="34" charset="0"/>
                <a:cs typeface="SimSun" panose="02010600030101010101" pitchFamily="2" charset="-122"/>
              </a:rPr>
              <a:t>Furthermore, the prevalence of CKD is significantly higher among individuals with hypertension and diabetes across the entire spectrum of adult age groups. Importantly, this association exhibits a statistically significant increase in strength when observed within the younger age cohorts.</a:t>
            </a:r>
          </a:p>
          <a:p>
            <a:pPr marL="342900" lvl="0" indent="-342900">
              <a:lnSpc>
                <a:spcPct val="107000"/>
              </a:lnSpc>
              <a:buFont typeface="Wingdings" panose="05000000000000000000" pitchFamily="2" charset="2"/>
              <a:buChar char=""/>
            </a:pPr>
            <a:r>
              <a:rPr lang="en-GB" sz="2000" dirty="0">
                <a:effectLst/>
                <a:latin typeface="Aptos Display" panose="020B0004020202020204" pitchFamily="34" charset="0"/>
                <a:ea typeface="Calibri" panose="020F0502020204030204" pitchFamily="34" charset="0"/>
                <a:cs typeface="SimSun" panose="02010600030101010101" pitchFamily="2" charset="-122"/>
              </a:rPr>
              <a:t>Individuals afflicted with CKD tend to present with elevated blood pressure and heightened blood urea levels. Hence, Hypertension and high blood pressure are significant factors affecting Chronic Kidney Diseases.</a:t>
            </a:r>
            <a:endParaRPr lang="en-IN" dirty="0">
              <a:latin typeface="Aptos Display" panose="020B0004020202020204" pitchFamily="34" charset="0"/>
            </a:endParaRPr>
          </a:p>
        </p:txBody>
      </p:sp>
    </p:spTree>
    <p:extLst>
      <p:ext uri="{BB962C8B-B14F-4D97-AF65-F5344CB8AC3E}">
        <p14:creationId xmlns:p14="http://schemas.microsoft.com/office/powerpoint/2010/main" val="30306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1A9D00-D2FC-4BEA-A1A4-5BF634A4BD72}"/>
              </a:ext>
            </a:extLst>
          </p:cNvPr>
          <p:cNvSpPr/>
          <p:nvPr/>
        </p:nvSpPr>
        <p:spPr>
          <a:xfrm>
            <a:off x="0" y="2540000"/>
            <a:ext cx="12192000" cy="143256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schemeClr val="tx2">
                    <a:lumMod val="25000"/>
                  </a:schemeClr>
                </a:solidFill>
                <a:latin typeface="Microsoft PhagsPa" panose="020B0502040204020203" pitchFamily="34" charset="0"/>
                <a:cs typeface="Leelawadee" panose="020B0502040204020203" pitchFamily="34" charset="-34"/>
              </a:rPr>
              <a:t>THANKYOU</a:t>
            </a:r>
            <a:endParaRPr lang="en-IN" sz="8800" dirty="0">
              <a:solidFill>
                <a:schemeClr val="tx2">
                  <a:lumMod val="25000"/>
                </a:schemeClr>
              </a:solidFill>
              <a:latin typeface="Microsoft PhagsPa" panose="020B0502040204020203" pitchFamily="34" charset="0"/>
              <a:cs typeface="Leelawadee" panose="020B0502040204020203" pitchFamily="34" charset="-34"/>
            </a:endParaRPr>
          </a:p>
        </p:txBody>
      </p:sp>
    </p:spTree>
    <p:extLst>
      <p:ext uri="{BB962C8B-B14F-4D97-AF65-F5344CB8AC3E}">
        <p14:creationId xmlns:p14="http://schemas.microsoft.com/office/powerpoint/2010/main" val="28423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2061</TotalTime>
  <Words>407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Aptos</vt:lpstr>
      <vt:lpstr>Aptos Display</vt:lpstr>
      <vt:lpstr>Arial</vt:lpstr>
      <vt:lpstr>Century Gothic</vt:lpstr>
      <vt:lpstr>Microsoft PhagsPa</vt:lpstr>
      <vt:lpstr>Open Sans</vt:lpstr>
      <vt:lpstr>Wingdings</vt:lpstr>
      <vt:lpstr>Wingdings 2</vt:lpstr>
      <vt:lpstr>Quotable</vt:lpstr>
      <vt:lpstr>Mesh</vt:lpstr>
      <vt:lpstr>PowerPoint Presentation</vt:lpstr>
      <vt:lpstr>INTRODUCTION</vt:lpstr>
      <vt:lpstr>DATASET</vt:lpstr>
      <vt:lpstr>OBJECTIVE OF THE STUDY</vt:lpstr>
      <vt:lpstr>CODING</vt:lpstr>
      <vt:lpstr>INFERENCES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Yatish Saroya</dc:creator>
  <cp:lastModifiedBy>gauri gonjari</cp:lastModifiedBy>
  <cp:revision>24</cp:revision>
  <dcterms:created xsi:type="dcterms:W3CDTF">2021-11-29T06:46:25Z</dcterms:created>
  <dcterms:modified xsi:type="dcterms:W3CDTF">2023-10-28T04:12:23Z</dcterms:modified>
</cp:coreProperties>
</file>