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sldIdLst>
    <p:sldId id="259" r:id="rId2"/>
    <p:sldId id="258" r:id="rId3"/>
    <p:sldId id="267" r:id="rId4"/>
    <p:sldId id="288" r:id="rId5"/>
    <p:sldId id="290" r:id="rId6"/>
    <p:sldId id="291" r:id="rId7"/>
    <p:sldId id="292" r:id="rId8"/>
    <p:sldId id="293" r:id="rId9"/>
    <p:sldId id="294" r:id="rId10"/>
    <p:sldId id="295" r:id="rId11"/>
    <p:sldId id="263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&#35910;&#29923;to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&#35910;&#29923;to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&#35910;&#29923;to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&#35910;&#29923;to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&#35910;&#29923;to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esktop\&#35910;&#29923;to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/>
              <a:t>电影题材</a:t>
            </a:r>
            <a:endParaRPr lang="zh-CN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图表!$A$5:$A$31</c:f>
              <c:strCache>
                <c:ptCount val="27"/>
                <c:pt idx="0">
                  <c:v>剧情</c:v>
                </c:pt>
                <c:pt idx="1">
                  <c:v>爱情</c:v>
                </c:pt>
                <c:pt idx="2">
                  <c:v>喜剧</c:v>
                </c:pt>
                <c:pt idx="3">
                  <c:v>犯罪</c:v>
                </c:pt>
                <c:pt idx="4">
                  <c:v>冒险</c:v>
                </c:pt>
                <c:pt idx="5">
                  <c:v>惊悚</c:v>
                </c:pt>
                <c:pt idx="6">
                  <c:v>悬疑</c:v>
                </c:pt>
                <c:pt idx="7">
                  <c:v>动画</c:v>
                </c:pt>
                <c:pt idx="8">
                  <c:v>奇幻</c:v>
                </c:pt>
                <c:pt idx="9">
                  <c:v>动作</c:v>
                </c:pt>
                <c:pt idx="10">
                  <c:v>科幻</c:v>
                </c:pt>
                <c:pt idx="11">
                  <c:v>家庭</c:v>
                </c:pt>
                <c:pt idx="12">
                  <c:v>战争</c:v>
                </c:pt>
                <c:pt idx="13">
                  <c:v>传记</c:v>
                </c:pt>
                <c:pt idx="14">
                  <c:v>历史</c:v>
                </c:pt>
                <c:pt idx="15">
                  <c:v>同性</c:v>
                </c:pt>
                <c:pt idx="16">
                  <c:v>音乐</c:v>
                </c:pt>
                <c:pt idx="17">
                  <c:v>古装</c:v>
                </c:pt>
                <c:pt idx="18">
                  <c:v>歌舞</c:v>
                </c:pt>
                <c:pt idx="19">
                  <c:v>西部</c:v>
                </c:pt>
                <c:pt idx="20">
                  <c:v>纪录片</c:v>
                </c:pt>
                <c:pt idx="21">
                  <c:v>武侠</c:v>
                </c:pt>
                <c:pt idx="22">
                  <c:v>儿童</c:v>
                </c:pt>
                <c:pt idx="23">
                  <c:v>恐怖</c:v>
                </c:pt>
                <c:pt idx="24">
                  <c:v>运动</c:v>
                </c:pt>
                <c:pt idx="25">
                  <c:v>情色</c:v>
                </c:pt>
                <c:pt idx="26">
                  <c:v>灾难</c:v>
                </c:pt>
              </c:strCache>
            </c:strRef>
          </c:cat>
          <c:val>
            <c:numRef>
              <c:f>图表!$B$5:$B$31</c:f>
              <c:numCache>
                <c:formatCode>General</c:formatCode>
                <c:ptCount val="27"/>
                <c:pt idx="0">
                  <c:v>194</c:v>
                </c:pt>
                <c:pt idx="1">
                  <c:v>58</c:v>
                </c:pt>
                <c:pt idx="2">
                  <c:v>46</c:v>
                </c:pt>
                <c:pt idx="3">
                  <c:v>45</c:v>
                </c:pt>
                <c:pt idx="4">
                  <c:v>45</c:v>
                </c:pt>
                <c:pt idx="5">
                  <c:v>36</c:v>
                </c:pt>
                <c:pt idx="6">
                  <c:v>33</c:v>
                </c:pt>
                <c:pt idx="7">
                  <c:v>32</c:v>
                </c:pt>
                <c:pt idx="8">
                  <c:v>32</c:v>
                </c:pt>
                <c:pt idx="9">
                  <c:v>30</c:v>
                </c:pt>
                <c:pt idx="10">
                  <c:v>24</c:v>
                </c:pt>
                <c:pt idx="11">
                  <c:v>23</c:v>
                </c:pt>
                <c:pt idx="12">
                  <c:v>19</c:v>
                </c:pt>
                <c:pt idx="13">
                  <c:v>15</c:v>
                </c:pt>
                <c:pt idx="14">
                  <c:v>12</c:v>
                </c:pt>
                <c:pt idx="15">
                  <c:v>8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4</c:v>
                </c:pt>
                <c:pt idx="20">
                  <c:v>4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1</c:v>
                </c:pt>
                <c:pt idx="2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74-4283-A0DF-AD90230AFD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33654432"/>
        <c:axId val="433635080"/>
        <c:axId val="0"/>
      </c:bar3DChart>
      <c:catAx>
        <c:axId val="43365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3635080"/>
        <c:crosses val="autoZero"/>
        <c:auto val="1"/>
        <c:lblAlgn val="ctr"/>
        <c:lblOffset val="100"/>
        <c:noMultiLvlLbl val="0"/>
      </c:catAx>
      <c:valAx>
        <c:axId val="43363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电影数量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365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/>
              <a:t>制作国家分布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图表!$A$40:$A$67</c:f>
              <c:strCache>
                <c:ptCount val="28"/>
                <c:pt idx="0">
                  <c:v>美国</c:v>
                </c:pt>
                <c:pt idx="1">
                  <c:v>中国</c:v>
                </c:pt>
                <c:pt idx="2">
                  <c:v>英国</c:v>
                </c:pt>
                <c:pt idx="3">
                  <c:v>日本</c:v>
                </c:pt>
                <c:pt idx="4">
                  <c:v>法国</c:v>
                </c:pt>
                <c:pt idx="5">
                  <c:v>德国</c:v>
                </c:pt>
                <c:pt idx="6">
                  <c:v>意大利</c:v>
                </c:pt>
                <c:pt idx="7">
                  <c:v>韩国</c:v>
                </c:pt>
                <c:pt idx="8">
                  <c:v>加拿大</c:v>
                </c:pt>
                <c:pt idx="9">
                  <c:v>西班牙</c:v>
                </c:pt>
                <c:pt idx="10">
                  <c:v>澳大利亚</c:v>
                </c:pt>
                <c:pt idx="11">
                  <c:v>印度</c:v>
                </c:pt>
                <c:pt idx="12">
                  <c:v>瑞士</c:v>
                </c:pt>
                <c:pt idx="13">
                  <c:v>新西兰</c:v>
                </c:pt>
                <c:pt idx="14">
                  <c:v>巴西</c:v>
                </c:pt>
                <c:pt idx="15">
                  <c:v>南非</c:v>
                </c:pt>
                <c:pt idx="16">
                  <c:v>伊朗</c:v>
                </c:pt>
                <c:pt idx="17">
                  <c:v>瑞典</c:v>
                </c:pt>
                <c:pt idx="18">
                  <c:v>捷克</c:v>
                </c:pt>
                <c:pt idx="19">
                  <c:v>阿根廷</c:v>
                </c:pt>
                <c:pt idx="20">
                  <c:v>丹麦</c:v>
                </c:pt>
                <c:pt idx="21">
                  <c:v>泰国</c:v>
                </c:pt>
                <c:pt idx="22">
                  <c:v>波兰</c:v>
                </c:pt>
                <c:pt idx="23">
                  <c:v>冰岛</c:v>
                </c:pt>
                <c:pt idx="24">
                  <c:v>博茨瓦纳</c:v>
                </c:pt>
                <c:pt idx="25">
                  <c:v>奥地利</c:v>
                </c:pt>
                <c:pt idx="26">
                  <c:v>爱尔兰</c:v>
                </c:pt>
                <c:pt idx="27">
                  <c:v>阿联酋</c:v>
                </c:pt>
              </c:strCache>
            </c:strRef>
          </c:cat>
          <c:val>
            <c:numRef>
              <c:f>图表!$B$40:$B$67</c:f>
              <c:numCache>
                <c:formatCode>General</c:formatCode>
                <c:ptCount val="28"/>
                <c:pt idx="0">
                  <c:v>144</c:v>
                </c:pt>
                <c:pt idx="1">
                  <c:v>48</c:v>
                </c:pt>
                <c:pt idx="2">
                  <c:v>34</c:v>
                </c:pt>
                <c:pt idx="3">
                  <c:v>33</c:v>
                </c:pt>
                <c:pt idx="4">
                  <c:v>24</c:v>
                </c:pt>
                <c:pt idx="5">
                  <c:v>21</c:v>
                </c:pt>
                <c:pt idx="6">
                  <c:v>12</c:v>
                </c:pt>
                <c:pt idx="7">
                  <c:v>9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A6-4C6F-B6E8-A7BF0B0FAE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55305344"/>
        <c:axId val="655308624"/>
      </c:lineChart>
      <c:catAx>
        <c:axId val="65530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5308624"/>
        <c:crosses val="autoZero"/>
        <c:auto val="1"/>
        <c:lblAlgn val="ctr"/>
        <c:lblOffset val="100"/>
        <c:noMultiLvlLbl val="0"/>
      </c:catAx>
      <c:valAx>
        <c:axId val="65530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530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中国区域占比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03582395087001E-2"/>
          <c:y val="0.30617283950617286"/>
          <c:w val="0.95496417604912998"/>
          <c:h val="0.49012262356094377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8D1A-4BDE-8677-C5504E3540E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8D1A-4BDE-8677-C5504E3540E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8D1A-4BDE-8677-C5504E3540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图表!$D$43:$D$45</c:f>
              <c:strCache>
                <c:ptCount val="3"/>
                <c:pt idx="0">
                  <c:v>香港</c:v>
                </c:pt>
                <c:pt idx="1">
                  <c:v>中国大陆</c:v>
                </c:pt>
                <c:pt idx="2">
                  <c:v>台湾</c:v>
                </c:pt>
              </c:strCache>
            </c:strRef>
          </c:cat>
          <c:val>
            <c:numRef>
              <c:f>图表!$E$43:$E$45</c:f>
              <c:numCache>
                <c:formatCode>General</c:formatCode>
                <c:ptCount val="3"/>
                <c:pt idx="0">
                  <c:v>25</c:v>
                </c:pt>
                <c:pt idx="1">
                  <c:v>16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1A-4BDE-8677-C5504E3540E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dirty="0"/>
              <a:t>电影制作时间分布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图表!$H$40</c:f>
              <c:strCache>
                <c:ptCount val="1"/>
                <c:pt idx="0">
                  <c:v>电影数量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图表!$G$41:$G$95</c:f>
              <c:numCache>
                <c:formatCode>General</c:formatCode>
                <c:ptCount val="55"/>
                <c:pt idx="0">
                  <c:v>1931</c:v>
                </c:pt>
                <c:pt idx="1">
                  <c:v>1936</c:v>
                </c:pt>
                <c:pt idx="2">
                  <c:v>1939</c:v>
                </c:pt>
                <c:pt idx="3">
                  <c:v>1940</c:v>
                </c:pt>
                <c:pt idx="4">
                  <c:v>1942</c:v>
                </c:pt>
                <c:pt idx="5">
                  <c:v>1950</c:v>
                </c:pt>
                <c:pt idx="6">
                  <c:v>1952</c:v>
                </c:pt>
                <c:pt idx="7">
                  <c:v>1953</c:v>
                </c:pt>
                <c:pt idx="8">
                  <c:v>1954</c:v>
                </c:pt>
                <c:pt idx="9">
                  <c:v>1957</c:v>
                </c:pt>
                <c:pt idx="10">
                  <c:v>1960</c:v>
                </c:pt>
                <c:pt idx="11">
                  <c:v>1961</c:v>
                </c:pt>
                <c:pt idx="12">
                  <c:v>1965</c:v>
                </c:pt>
                <c:pt idx="13">
                  <c:v>1966</c:v>
                </c:pt>
                <c:pt idx="14">
                  <c:v>1968</c:v>
                </c:pt>
                <c:pt idx="15">
                  <c:v>1971</c:v>
                </c:pt>
                <c:pt idx="16">
                  <c:v>1972</c:v>
                </c:pt>
                <c:pt idx="17">
                  <c:v>1974</c:v>
                </c:pt>
                <c:pt idx="18">
                  <c:v>1975</c:v>
                </c:pt>
                <c:pt idx="19">
                  <c:v>1979</c:v>
                </c:pt>
                <c:pt idx="20">
                  <c:v>1980</c:v>
                </c:pt>
                <c:pt idx="21">
                  <c:v>1982</c:v>
                </c:pt>
                <c:pt idx="22">
                  <c:v>1984</c:v>
                </c:pt>
                <c:pt idx="23">
                  <c:v>1986</c:v>
                </c:pt>
                <c:pt idx="24">
                  <c:v>1987</c:v>
                </c:pt>
                <c:pt idx="25">
                  <c:v>1988</c:v>
                </c:pt>
                <c:pt idx="26">
                  <c:v>1989</c:v>
                </c:pt>
                <c:pt idx="27">
                  <c:v>1990</c:v>
                </c:pt>
                <c:pt idx="28">
                  <c:v>1991</c:v>
                </c:pt>
                <c:pt idx="29">
                  <c:v>1992</c:v>
                </c:pt>
                <c:pt idx="30">
                  <c:v>1993</c:v>
                </c:pt>
                <c:pt idx="31">
                  <c:v>1994</c:v>
                </c:pt>
                <c:pt idx="32">
                  <c:v>1995</c:v>
                </c:pt>
                <c:pt idx="33">
                  <c:v>1996</c:v>
                </c:pt>
                <c:pt idx="34">
                  <c:v>1997</c:v>
                </c:pt>
                <c:pt idx="35">
                  <c:v>1998</c:v>
                </c:pt>
                <c:pt idx="36">
                  <c:v>1999</c:v>
                </c:pt>
                <c:pt idx="37">
                  <c:v>2000</c:v>
                </c:pt>
                <c:pt idx="38">
                  <c:v>2001</c:v>
                </c:pt>
                <c:pt idx="39">
                  <c:v>2002</c:v>
                </c:pt>
                <c:pt idx="40">
                  <c:v>2003</c:v>
                </c:pt>
                <c:pt idx="41">
                  <c:v>2004</c:v>
                </c:pt>
                <c:pt idx="42">
                  <c:v>2005</c:v>
                </c:pt>
                <c:pt idx="43">
                  <c:v>2006</c:v>
                </c:pt>
                <c:pt idx="44">
                  <c:v>2007</c:v>
                </c:pt>
                <c:pt idx="45">
                  <c:v>2008</c:v>
                </c:pt>
                <c:pt idx="46">
                  <c:v>2009</c:v>
                </c:pt>
                <c:pt idx="47">
                  <c:v>2010</c:v>
                </c:pt>
                <c:pt idx="48">
                  <c:v>2011</c:v>
                </c:pt>
                <c:pt idx="49">
                  <c:v>2012</c:v>
                </c:pt>
                <c:pt idx="50">
                  <c:v>2013</c:v>
                </c:pt>
                <c:pt idx="51">
                  <c:v>2014</c:v>
                </c:pt>
                <c:pt idx="52">
                  <c:v>2015</c:v>
                </c:pt>
                <c:pt idx="53">
                  <c:v>2016</c:v>
                </c:pt>
                <c:pt idx="54">
                  <c:v>2017</c:v>
                </c:pt>
              </c:numCache>
            </c:numRef>
          </c:xVal>
          <c:yVal>
            <c:numRef>
              <c:f>图表!$H$41:$H$95</c:f>
              <c:numCache>
                <c:formatCode>General</c:formatCode>
                <c:ptCount val="5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5</c:v>
                </c:pt>
                <c:pt idx="26">
                  <c:v>2</c:v>
                </c:pt>
                <c:pt idx="27">
                  <c:v>3</c:v>
                </c:pt>
                <c:pt idx="28">
                  <c:v>5</c:v>
                </c:pt>
                <c:pt idx="29">
                  <c:v>2</c:v>
                </c:pt>
                <c:pt idx="30">
                  <c:v>7</c:v>
                </c:pt>
                <c:pt idx="31">
                  <c:v>11</c:v>
                </c:pt>
                <c:pt idx="32">
                  <c:v>8</c:v>
                </c:pt>
                <c:pt idx="33">
                  <c:v>5</c:v>
                </c:pt>
                <c:pt idx="34">
                  <c:v>9</c:v>
                </c:pt>
                <c:pt idx="35">
                  <c:v>5</c:v>
                </c:pt>
                <c:pt idx="36">
                  <c:v>8</c:v>
                </c:pt>
                <c:pt idx="37">
                  <c:v>7</c:v>
                </c:pt>
                <c:pt idx="38">
                  <c:v>11</c:v>
                </c:pt>
                <c:pt idx="39">
                  <c:v>8</c:v>
                </c:pt>
                <c:pt idx="40">
                  <c:v>8</c:v>
                </c:pt>
                <c:pt idx="41">
                  <c:v>12</c:v>
                </c:pt>
                <c:pt idx="42">
                  <c:v>4</c:v>
                </c:pt>
                <c:pt idx="43">
                  <c:v>9</c:v>
                </c:pt>
                <c:pt idx="44">
                  <c:v>6</c:v>
                </c:pt>
                <c:pt idx="45">
                  <c:v>10</c:v>
                </c:pt>
                <c:pt idx="46">
                  <c:v>10</c:v>
                </c:pt>
                <c:pt idx="47">
                  <c:v>13</c:v>
                </c:pt>
                <c:pt idx="48">
                  <c:v>10</c:v>
                </c:pt>
                <c:pt idx="49">
                  <c:v>5</c:v>
                </c:pt>
                <c:pt idx="50">
                  <c:v>10</c:v>
                </c:pt>
                <c:pt idx="51">
                  <c:v>9</c:v>
                </c:pt>
                <c:pt idx="52">
                  <c:v>8</c:v>
                </c:pt>
                <c:pt idx="53">
                  <c:v>7</c:v>
                </c:pt>
                <c:pt idx="5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26-45A7-9533-AB5AC0E4D64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874840"/>
        <c:axId val="737875168"/>
      </c:scatterChart>
      <c:valAx>
        <c:axId val="737874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年份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7875168"/>
        <c:crosses val="autoZero"/>
        <c:crossBetween val="midCat"/>
      </c:valAx>
      <c:valAx>
        <c:axId val="73787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7874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dirty="0"/>
              <a:t>参评人数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图表!$L$40</c:f>
              <c:strCache>
                <c:ptCount val="1"/>
                <c:pt idx="0">
                  <c:v>参评人数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图表!$L$41:$L$290</c:f>
              <c:numCache>
                <c:formatCode>General</c:formatCode>
                <c:ptCount val="250"/>
                <c:pt idx="0">
                  <c:v>1144640</c:v>
                </c:pt>
                <c:pt idx="1">
                  <c:v>835132</c:v>
                </c:pt>
                <c:pt idx="2">
                  <c:v>1057653</c:v>
                </c:pt>
                <c:pt idx="3">
                  <c:v>903563</c:v>
                </c:pt>
                <c:pt idx="4">
                  <c:v>527037</c:v>
                </c:pt>
                <c:pt idx="5">
                  <c:v>839461</c:v>
                </c:pt>
                <c:pt idx="6">
                  <c:v>838310</c:v>
                </c:pt>
                <c:pt idx="7">
                  <c:v>476203</c:v>
                </c:pt>
                <c:pt idx="8">
                  <c:v>926706</c:v>
                </c:pt>
                <c:pt idx="9">
                  <c:v>612110</c:v>
                </c:pt>
                <c:pt idx="10">
                  <c:v>592146</c:v>
                </c:pt>
                <c:pt idx="11">
                  <c:v>831350</c:v>
                </c:pt>
                <c:pt idx="12">
                  <c:v>699150</c:v>
                </c:pt>
                <c:pt idx="13">
                  <c:v>566567</c:v>
                </c:pt>
                <c:pt idx="14">
                  <c:v>622577</c:v>
                </c:pt>
                <c:pt idx="15">
                  <c:v>598841</c:v>
                </c:pt>
                <c:pt idx="16">
                  <c:v>420252</c:v>
                </c:pt>
                <c:pt idx="17">
                  <c:v>515849</c:v>
                </c:pt>
                <c:pt idx="18">
                  <c:v>620447</c:v>
                </c:pt>
                <c:pt idx="19">
                  <c:v>346396</c:v>
                </c:pt>
                <c:pt idx="20">
                  <c:v>507248</c:v>
                </c:pt>
                <c:pt idx="21">
                  <c:v>449031</c:v>
                </c:pt>
                <c:pt idx="22">
                  <c:v>666029</c:v>
                </c:pt>
                <c:pt idx="23">
                  <c:v>321911</c:v>
                </c:pt>
                <c:pt idx="24">
                  <c:v>712115</c:v>
                </c:pt>
                <c:pt idx="25">
                  <c:v>670139</c:v>
                </c:pt>
                <c:pt idx="26">
                  <c:v>356262</c:v>
                </c:pt>
                <c:pt idx="27">
                  <c:v>410170</c:v>
                </c:pt>
                <c:pt idx="28">
                  <c:v>206347</c:v>
                </c:pt>
                <c:pt idx="29">
                  <c:v>286410</c:v>
                </c:pt>
                <c:pt idx="30">
                  <c:v>339172</c:v>
                </c:pt>
                <c:pt idx="31">
                  <c:v>691844</c:v>
                </c:pt>
                <c:pt idx="32">
                  <c:v>341524</c:v>
                </c:pt>
                <c:pt idx="33">
                  <c:v>458017</c:v>
                </c:pt>
                <c:pt idx="34">
                  <c:v>398813</c:v>
                </c:pt>
                <c:pt idx="35">
                  <c:v>133045</c:v>
                </c:pt>
                <c:pt idx="36">
                  <c:v>605529</c:v>
                </c:pt>
                <c:pt idx="37">
                  <c:v>500851</c:v>
                </c:pt>
                <c:pt idx="38">
                  <c:v>460327</c:v>
                </c:pt>
                <c:pt idx="39">
                  <c:v>271475</c:v>
                </c:pt>
                <c:pt idx="40">
                  <c:v>315343</c:v>
                </c:pt>
                <c:pt idx="41">
                  <c:v>318654</c:v>
                </c:pt>
                <c:pt idx="42">
                  <c:v>389896</c:v>
                </c:pt>
                <c:pt idx="43">
                  <c:v>429642</c:v>
                </c:pt>
                <c:pt idx="44">
                  <c:v>597322</c:v>
                </c:pt>
                <c:pt idx="45">
                  <c:v>267177</c:v>
                </c:pt>
                <c:pt idx="46">
                  <c:v>335759</c:v>
                </c:pt>
                <c:pt idx="47">
                  <c:v>506249</c:v>
                </c:pt>
                <c:pt idx="48">
                  <c:v>209122</c:v>
                </c:pt>
                <c:pt idx="49">
                  <c:v>226931</c:v>
                </c:pt>
                <c:pt idx="50">
                  <c:v>320445</c:v>
                </c:pt>
                <c:pt idx="51">
                  <c:v>358671</c:v>
                </c:pt>
                <c:pt idx="52">
                  <c:v>358811</c:v>
                </c:pt>
                <c:pt idx="53">
                  <c:v>245090</c:v>
                </c:pt>
                <c:pt idx="54">
                  <c:v>439122</c:v>
                </c:pt>
                <c:pt idx="55">
                  <c:v>229132</c:v>
                </c:pt>
                <c:pt idx="56">
                  <c:v>336333</c:v>
                </c:pt>
                <c:pt idx="57">
                  <c:v>204913</c:v>
                </c:pt>
                <c:pt idx="58">
                  <c:v>236513</c:v>
                </c:pt>
                <c:pt idx="59">
                  <c:v>169203</c:v>
                </c:pt>
                <c:pt idx="60">
                  <c:v>497502</c:v>
                </c:pt>
                <c:pt idx="61">
                  <c:v>352442</c:v>
                </c:pt>
                <c:pt idx="62">
                  <c:v>404343</c:v>
                </c:pt>
                <c:pt idx="63">
                  <c:v>554032</c:v>
                </c:pt>
                <c:pt idx="64">
                  <c:v>458691</c:v>
                </c:pt>
                <c:pt idx="65">
                  <c:v>423909</c:v>
                </c:pt>
                <c:pt idx="66">
                  <c:v>270217</c:v>
                </c:pt>
                <c:pt idx="67">
                  <c:v>335034</c:v>
                </c:pt>
                <c:pt idx="68">
                  <c:v>744959</c:v>
                </c:pt>
                <c:pt idx="69">
                  <c:v>287072</c:v>
                </c:pt>
                <c:pt idx="70">
                  <c:v>439823</c:v>
                </c:pt>
                <c:pt idx="71">
                  <c:v>395024</c:v>
                </c:pt>
                <c:pt idx="72">
                  <c:v>333191</c:v>
                </c:pt>
                <c:pt idx="73">
                  <c:v>559827</c:v>
                </c:pt>
                <c:pt idx="74">
                  <c:v>407435</c:v>
                </c:pt>
                <c:pt idx="75">
                  <c:v>217063</c:v>
                </c:pt>
                <c:pt idx="76">
                  <c:v>127430</c:v>
                </c:pt>
                <c:pt idx="77">
                  <c:v>444366</c:v>
                </c:pt>
                <c:pt idx="78">
                  <c:v>353647</c:v>
                </c:pt>
                <c:pt idx="79">
                  <c:v>291476</c:v>
                </c:pt>
                <c:pt idx="80">
                  <c:v>321042</c:v>
                </c:pt>
                <c:pt idx="81">
                  <c:v>256565</c:v>
                </c:pt>
                <c:pt idx="82">
                  <c:v>322683</c:v>
                </c:pt>
                <c:pt idx="83">
                  <c:v>317412</c:v>
                </c:pt>
                <c:pt idx="84">
                  <c:v>383132</c:v>
                </c:pt>
                <c:pt idx="85">
                  <c:v>423106</c:v>
                </c:pt>
                <c:pt idx="86">
                  <c:v>271539</c:v>
                </c:pt>
                <c:pt idx="87">
                  <c:v>270972</c:v>
                </c:pt>
                <c:pt idx="88">
                  <c:v>282646</c:v>
                </c:pt>
                <c:pt idx="89">
                  <c:v>385971</c:v>
                </c:pt>
                <c:pt idx="90">
                  <c:v>157902</c:v>
                </c:pt>
                <c:pt idx="91">
                  <c:v>371767</c:v>
                </c:pt>
                <c:pt idx="92">
                  <c:v>369948</c:v>
                </c:pt>
                <c:pt idx="93">
                  <c:v>290279</c:v>
                </c:pt>
                <c:pt idx="94">
                  <c:v>183020</c:v>
                </c:pt>
                <c:pt idx="95">
                  <c:v>406025</c:v>
                </c:pt>
                <c:pt idx="96">
                  <c:v>392846</c:v>
                </c:pt>
                <c:pt idx="97">
                  <c:v>261815</c:v>
                </c:pt>
                <c:pt idx="98">
                  <c:v>177675</c:v>
                </c:pt>
                <c:pt idx="99">
                  <c:v>316086</c:v>
                </c:pt>
                <c:pt idx="100">
                  <c:v>610488</c:v>
                </c:pt>
                <c:pt idx="101">
                  <c:v>108419</c:v>
                </c:pt>
                <c:pt idx="102">
                  <c:v>310095</c:v>
                </c:pt>
                <c:pt idx="103">
                  <c:v>174885</c:v>
                </c:pt>
                <c:pt idx="104">
                  <c:v>257800</c:v>
                </c:pt>
                <c:pt idx="105">
                  <c:v>417627</c:v>
                </c:pt>
                <c:pt idx="106">
                  <c:v>200357</c:v>
                </c:pt>
                <c:pt idx="107">
                  <c:v>201576</c:v>
                </c:pt>
                <c:pt idx="108">
                  <c:v>228263</c:v>
                </c:pt>
                <c:pt idx="109">
                  <c:v>203755</c:v>
                </c:pt>
                <c:pt idx="110">
                  <c:v>303262</c:v>
                </c:pt>
                <c:pt idx="111">
                  <c:v>267057</c:v>
                </c:pt>
                <c:pt idx="112">
                  <c:v>159999</c:v>
                </c:pt>
                <c:pt idx="113">
                  <c:v>164303</c:v>
                </c:pt>
                <c:pt idx="114">
                  <c:v>375125</c:v>
                </c:pt>
                <c:pt idx="115">
                  <c:v>217838</c:v>
                </c:pt>
                <c:pt idx="116">
                  <c:v>331514</c:v>
                </c:pt>
                <c:pt idx="117">
                  <c:v>255784</c:v>
                </c:pt>
                <c:pt idx="118">
                  <c:v>248363</c:v>
                </c:pt>
                <c:pt idx="119">
                  <c:v>444303</c:v>
                </c:pt>
                <c:pt idx="120">
                  <c:v>230132</c:v>
                </c:pt>
                <c:pt idx="121">
                  <c:v>89110</c:v>
                </c:pt>
                <c:pt idx="122">
                  <c:v>340476</c:v>
                </c:pt>
                <c:pt idx="123">
                  <c:v>237776</c:v>
                </c:pt>
                <c:pt idx="124">
                  <c:v>282661</c:v>
                </c:pt>
                <c:pt idx="125">
                  <c:v>205758</c:v>
                </c:pt>
                <c:pt idx="126">
                  <c:v>160000</c:v>
                </c:pt>
                <c:pt idx="127">
                  <c:v>434276</c:v>
                </c:pt>
                <c:pt idx="128">
                  <c:v>224314</c:v>
                </c:pt>
                <c:pt idx="129">
                  <c:v>288546</c:v>
                </c:pt>
                <c:pt idx="130">
                  <c:v>350490</c:v>
                </c:pt>
                <c:pt idx="131">
                  <c:v>314858</c:v>
                </c:pt>
                <c:pt idx="132">
                  <c:v>467114</c:v>
                </c:pt>
                <c:pt idx="133">
                  <c:v>418817</c:v>
                </c:pt>
                <c:pt idx="134">
                  <c:v>142043</c:v>
                </c:pt>
                <c:pt idx="135">
                  <c:v>230481</c:v>
                </c:pt>
                <c:pt idx="136">
                  <c:v>105914</c:v>
                </c:pt>
                <c:pt idx="137">
                  <c:v>315085</c:v>
                </c:pt>
                <c:pt idx="138">
                  <c:v>217563</c:v>
                </c:pt>
                <c:pt idx="139">
                  <c:v>137180</c:v>
                </c:pt>
                <c:pt idx="140">
                  <c:v>189851</c:v>
                </c:pt>
                <c:pt idx="141">
                  <c:v>200499</c:v>
                </c:pt>
                <c:pt idx="142">
                  <c:v>207079</c:v>
                </c:pt>
                <c:pt idx="143">
                  <c:v>212166</c:v>
                </c:pt>
                <c:pt idx="144">
                  <c:v>118649</c:v>
                </c:pt>
                <c:pt idx="145">
                  <c:v>161746</c:v>
                </c:pt>
                <c:pt idx="146">
                  <c:v>169582</c:v>
                </c:pt>
                <c:pt idx="147">
                  <c:v>345786</c:v>
                </c:pt>
                <c:pt idx="148">
                  <c:v>431122</c:v>
                </c:pt>
                <c:pt idx="149">
                  <c:v>334031</c:v>
                </c:pt>
                <c:pt idx="150">
                  <c:v>233379</c:v>
                </c:pt>
                <c:pt idx="151">
                  <c:v>393958</c:v>
                </c:pt>
                <c:pt idx="152">
                  <c:v>150965</c:v>
                </c:pt>
                <c:pt idx="153">
                  <c:v>171724</c:v>
                </c:pt>
                <c:pt idx="154">
                  <c:v>321738</c:v>
                </c:pt>
                <c:pt idx="155">
                  <c:v>236261</c:v>
                </c:pt>
                <c:pt idx="156">
                  <c:v>216509</c:v>
                </c:pt>
                <c:pt idx="157">
                  <c:v>93906</c:v>
                </c:pt>
                <c:pt idx="158">
                  <c:v>278098</c:v>
                </c:pt>
                <c:pt idx="159">
                  <c:v>211556</c:v>
                </c:pt>
                <c:pt idx="160">
                  <c:v>123804</c:v>
                </c:pt>
                <c:pt idx="161">
                  <c:v>271795</c:v>
                </c:pt>
                <c:pt idx="162">
                  <c:v>142716</c:v>
                </c:pt>
                <c:pt idx="163">
                  <c:v>103323</c:v>
                </c:pt>
                <c:pt idx="164">
                  <c:v>85033</c:v>
                </c:pt>
                <c:pt idx="165">
                  <c:v>206014</c:v>
                </c:pt>
                <c:pt idx="166">
                  <c:v>119690</c:v>
                </c:pt>
                <c:pt idx="167">
                  <c:v>308006</c:v>
                </c:pt>
                <c:pt idx="168">
                  <c:v>213613</c:v>
                </c:pt>
                <c:pt idx="169">
                  <c:v>369970</c:v>
                </c:pt>
                <c:pt idx="170">
                  <c:v>268634</c:v>
                </c:pt>
                <c:pt idx="171">
                  <c:v>148086</c:v>
                </c:pt>
                <c:pt idx="172">
                  <c:v>300266</c:v>
                </c:pt>
                <c:pt idx="173">
                  <c:v>142879</c:v>
                </c:pt>
                <c:pt idx="174">
                  <c:v>307434</c:v>
                </c:pt>
                <c:pt idx="175">
                  <c:v>114462</c:v>
                </c:pt>
                <c:pt idx="176">
                  <c:v>290055</c:v>
                </c:pt>
                <c:pt idx="177">
                  <c:v>235156</c:v>
                </c:pt>
                <c:pt idx="178">
                  <c:v>265313</c:v>
                </c:pt>
                <c:pt idx="179">
                  <c:v>144232</c:v>
                </c:pt>
                <c:pt idx="180">
                  <c:v>370319</c:v>
                </c:pt>
                <c:pt idx="181">
                  <c:v>146281</c:v>
                </c:pt>
                <c:pt idx="182">
                  <c:v>91167</c:v>
                </c:pt>
                <c:pt idx="183">
                  <c:v>181250</c:v>
                </c:pt>
                <c:pt idx="184">
                  <c:v>190656</c:v>
                </c:pt>
                <c:pt idx="185">
                  <c:v>191377</c:v>
                </c:pt>
                <c:pt idx="186">
                  <c:v>560400</c:v>
                </c:pt>
                <c:pt idx="187">
                  <c:v>96411</c:v>
                </c:pt>
                <c:pt idx="188">
                  <c:v>289212</c:v>
                </c:pt>
                <c:pt idx="189">
                  <c:v>220380</c:v>
                </c:pt>
                <c:pt idx="190">
                  <c:v>144434</c:v>
                </c:pt>
                <c:pt idx="191">
                  <c:v>70880</c:v>
                </c:pt>
                <c:pt idx="192">
                  <c:v>120667</c:v>
                </c:pt>
                <c:pt idx="193">
                  <c:v>215173</c:v>
                </c:pt>
                <c:pt idx="194">
                  <c:v>123696</c:v>
                </c:pt>
                <c:pt idx="195">
                  <c:v>178738</c:v>
                </c:pt>
                <c:pt idx="196">
                  <c:v>237629</c:v>
                </c:pt>
                <c:pt idx="197">
                  <c:v>250361</c:v>
                </c:pt>
                <c:pt idx="198">
                  <c:v>95424</c:v>
                </c:pt>
                <c:pt idx="199">
                  <c:v>93214</c:v>
                </c:pt>
                <c:pt idx="200">
                  <c:v>195920</c:v>
                </c:pt>
                <c:pt idx="201">
                  <c:v>191776</c:v>
                </c:pt>
                <c:pt idx="202">
                  <c:v>176900</c:v>
                </c:pt>
                <c:pt idx="203">
                  <c:v>58397</c:v>
                </c:pt>
                <c:pt idx="204">
                  <c:v>208057</c:v>
                </c:pt>
                <c:pt idx="205">
                  <c:v>446703</c:v>
                </c:pt>
                <c:pt idx="206">
                  <c:v>156714</c:v>
                </c:pt>
                <c:pt idx="207">
                  <c:v>116634</c:v>
                </c:pt>
                <c:pt idx="208">
                  <c:v>99034</c:v>
                </c:pt>
                <c:pt idx="209">
                  <c:v>119268</c:v>
                </c:pt>
                <c:pt idx="210">
                  <c:v>337938</c:v>
                </c:pt>
                <c:pt idx="211">
                  <c:v>157211</c:v>
                </c:pt>
                <c:pt idx="212">
                  <c:v>113760</c:v>
                </c:pt>
                <c:pt idx="213">
                  <c:v>50933</c:v>
                </c:pt>
                <c:pt idx="214">
                  <c:v>513550</c:v>
                </c:pt>
                <c:pt idx="215">
                  <c:v>208316</c:v>
                </c:pt>
                <c:pt idx="216">
                  <c:v>202538</c:v>
                </c:pt>
                <c:pt idx="217">
                  <c:v>155344</c:v>
                </c:pt>
                <c:pt idx="218">
                  <c:v>245905</c:v>
                </c:pt>
                <c:pt idx="219">
                  <c:v>132101</c:v>
                </c:pt>
                <c:pt idx="220">
                  <c:v>177077</c:v>
                </c:pt>
                <c:pt idx="221">
                  <c:v>356172</c:v>
                </c:pt>
                <c:pt idx="222">
                  <c:v>137001</c:v>
                </c:pt>
                <c:pt idx="223">
                  <c:v>234092</c:v>
                </c:pt>
                <c:pt idx="224">
                  <c:v>171123</c:v>
                </c:pt>
                <c:pt idx="225">
                  <c:v>202720</c:v>
                </c:pt>
                <c:pt idx="226">
                  <c:v>57894</c:v>
                </c:pt>
                <c:pt idx="227">
                  <c:v>202861</c:v>
                </c:pt>
                <c:pt idx="228">
                  <c:v>208908</c:v>
                </c:pt>
                <c:pt idx="229">
                  <c:v>139082</c:v>
                </c:pt>
                <c:pt idx="230">
                  <c:v>187405</c:v>
                </c:pt>
                <c:pt idx="231">
                  <c:v>143397</c:v>
                </c:pt>
                <c:pt idx="232">
                  <c:v>150032</c:v>
                </c:pt>
                <c:pt idx="233">
                  <c:v>373143</c:v>
                </c:pt>
                <c:pt idx="234">
                  <c:v>55209</c:v>
                </c:pt>
                <c:pt idx="235">
                  <c:v>128839</c:v>
                </c:pt>
                <c:pt idx="236">
                  <c:v>94693</c:v>
                </c:pt>
                <c:pt idx="237">
                  <c:v>113955</c:v>
                </c:pt>
                <c:pt idx="238">
                  <c:v>131399</c:v>
                </c:pt>
                <c:pt idx="239">
                  <c:v>146496</c:v>
                </c:pt>
                <c:pt idx="240">
                  <c:v>255739</c:v>
                </c:pt>
                <c:pt idx="241">
                  <c:v>117939</c:v>
                </c:pt>
                <c:pt idx="242">
                  <c:v>65419</c:v>
                </c:pt>
                <c:pt idx="243">
                  <c:v>110079</c:v>
                </c:pt>
                <c:pt idx="244">
                  <c:v>150452</c:v>
                </c:pt>
                <c:pt idx="245">
                  <c:v>106660</c:v>
                </c:pt>
                <c:pt idx="246">
                  <c:v>103967</c:v>
                </c:pt>
                <c:pt idx="247">
                  <c:v>97086</c:v>
                </c:pt>
                <c:pt idx="248">
                  <c:v>105984</c:v>
                </c:pt>
                <c:pt idx="249">
                  <c:v>290201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93-478F-BBB6-821E74C66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5303048"/>
        <c:axId val="655306000"/>
      </c:lineChart>
      <c:catAx>
        <c:axId val="655303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排名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5306000"/>
        <c:crosses val="autoZero"/>
        <c:auto val="1"/>
        <c:lblAlgn val="ctr"/>
        <c:lblOffset val="100"/>
        <c:noMultiLvlLbl val="0"/>
      </c:catAx>
      <c:valAx>
        <c:axId val="65530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5303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1" dirty="0"/>
              <a:t>评分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图表!$M$40</c:f>
              <c:strCache>
                <c:ptCount val="1"/>
                <c:pt idx="0">
                  <c:v>评分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图表!$M$41:$M$290</c:f>
              <c:numCache>
                <c:formatCode>General</c:formatCode>
                <c:ptCount val="250"/>
                <c:pt idx="0">
                  <c:v>9.6</c:v>
                </c:pt>
                <c:pt idx="1">
                  <c:v>9.6</c:v>
                </c:pt>
                <c:pt idx="2">
                  <c:v>9.4</c:v>
                </c:pt>
                <c:pt idx="3">
                  <c:v>9.4</c:v>
                </c:pt>
                <c:pt idx="4">
                  <c:v>9.5</c:v>
                </c:pt>
                <c:pt idx="5">
                  <c:v>9.3000000000000007</c:v>
                </c:pt>
                <c:pt idx="6">
                  <c:v>9.3000000000000007</c:v>
                </c:pt>
                <c:pt idx="7">
                  <c:v>9.4</c:v>
                </c:pt>
                <c:pt idx="8">
                  <c:v>9.3000000000000007</c:v>
                </c:pt>
                <c:pt idx="9">
                  <c:v>9.3000000000000007</c:v>
                </c:pt>
                <c:pt idx="10">
                  <c:v>9.3000000000000007</c:v>
                </c:pt>
                <c:pt idx="11">
                  <c:v>9.1999999999999993</c:v>
                </c:pt>
                <c:pt idx="12">
                  <c:v>9.1999999999999993</c:v>
                </c:pt>
                <c:pt idx="13">
                  <c:v>9.1999999999999993</c:v>
                </c:pt>
                <c:pt idx="14">
                  <c:v>9.1999999999999993</c:v>
                </c:pt>
                <c:pt idx="15">
                  <c:v>9.1</c:v>
                </c:pt>
                <c:pt idx="16">
                  <c:v>9.1999999999999993</c:v>
                </c:pt>
                <c:pt idx="17">
                  <c:v>9.1</c:v>
                </c:pt>
                <c:pt idx="18">
                  <c:v>9.1999999999999993</c:v>
                </c:pt>
                <c:pt idx="19">
                  <c:v>9.1999999999999993</c:v>
                </c:pt>
                <c:pt idx="20">
                  <c:v>9.1</c:v>
                </c:pt>
                <c:pt idx="21">
                  <c:v>9.1999999999999993</c:v>
                </c:pt>
                <c:pt idx="22">
                  <c:v>9</c:v>
                </c:pt>
                <c:pt idx="23">
                  <c:v>9.1999999999999993</c:v>
                </c:pt>
                <c:pt idx="24">
                  <c:v>9</c:v>
                </c:pt>
                <c:pt idx="25">
                  <c:v>9.1</c:v>
                </c:pt>
                <c:pt idx="26">
                  <c:v>9.1</c:v>
                </c:pt>
                <c:pt idx="27">
                  <c:v>9.1</c:v>
                </c:pt>
                <c:pt idx="28">
                  <c:v>9.4</c:v>
                </c:pt>
                <c:pt idx="29">
                  <c:v>9.1999999999999993</c:v>
                </c:pt>
                <c:pt idx="30">
                  <c:v>9.1</c:v>
                </c:pt>
                <c:pt idx="31">
                  <c:v>9</c:v>
                </c:pt>
                <c:pt idx="32">
                  <c:v>9.1</c:v>
                </c:pt>
                <c:pt idx="33">
                  <c:v>9</c:v>
                </c:pt>
                <c:pt idx="34">
                  <c:v>9</c:v>
                </c:pt>
                <c:pt idx="35">
                  <c:v>9.6</c:v>
                </c:pt>
                <c:pt idx="36">
                  <c:v>8.9</c:v>
                </c:pt>
                <c:pt idx="37">
                  <c:v>8.9</c:v>
                </c:pt>
                <c:pt idx="38">
                  <c:v>8.9</c:v>
                </c:pt>
                <c:pt idx="39">
                  <c:v>9.1</c:v>
                </c:pt>
                <c:pt idx="40">
                  <c:v>9.1</c:v>
                </c:pt>
                <c:pt idx="41">
                  <c:v>9</c:v>
                </c:pt>
                <c:pt idx="42">
                  <c:v>9</c:v>
                </c:pt>
                <c:pt idx="43">
                  <c:v>8.9</c:v>
                </c:pt>
                <c:pt idx="44">
                  <c:v>9.1</c:v>
                </c:pt>
                <c:pt idx="45">
                  <c:v>9.1999999999999993</c:v>
                </c:pt>
                <c:pt idx="46">
                  <c:v>9</c:v>
                </c:pt>
                <c:pt idx="47">
                  <c:v>8.8000000000000007</c:v>
                </c:pt>
                <c:pt idx="48">
                  <c:v>9.3000000000000007</c:v>
                </c:pt>
                <c:pt idx="49">
                  <c:v>9.1</c:v>
                </c:pt>
                <c:pt idx="50">
                  <c:v>9</c:v>
                </c:pt>
                <c:pt idx="51">
                  <c:v>8.9</c:v>
                </c:pt>
                <c:pt idx="52">
                  <c:v>8.9</c:v>
                </c:pt>
                <c:pt idx="53">
                  <c:v>9.1</c:v>
                </c:pt>
                <c:pt idx="54">
                  <c:v>8.8000000000000007</c:v>
                </c:pt>
                <c:pt idx="55">
                  <c:v>9.1</c:v>
                </c:pt>
                <c:pt idx="56">
                  <c:v>8.9</c:v>
                </c:pt>
                <c:pt idx="57">
                  <c:v>9.1</c:v>
                </c:pt>
                <c:pt idx="58">
                  <c:v>9</c:v>
                </c:pt>
                <c:pt idx="59">
                  <c:v>9.1999999999999993</c:v>
                </c:pt>
                <c:pt idx="60">
                  <c:v>8.6999999999999993</c:v>
                </c:pt>
                <c:pt idx="61">
                  <c:v>8.9</c:v>
                </c:pt>
                <c:pt idx="62">
                  <c:v>8.8000000000000007</c:v>
                </c:pt>
                <c:pt idx="63">
                  <c:v>8.6999999999999993</c:v>
                </c:pt>
                <c:pt idx="64">
                  <c:v>8.8000000000000007</c:v>
                </c:pt>
                <c:pt idx="65">
                  <c:v>8.8000000000000007</c:v>
                </c:pt>
                <c:pt idx="66">
                  <c:v>8.9</c:v>
                </c:pt>
                <c:pt idx="67">
                  <c:v>8.9</c:v>
                </c:pt>
                <c:pt idx="68">
                  <c:v>8.6999999999999993</c:v>
                </c:pt>
                <c:pt idx="69">
                  <c:v>8.9</c:v>
                </c:pt>
                <c:pt idx="70">
                  <c:v>8.6999999999999993</c:v>
                </c:pt>
                <c:pt idx="71">
                  <c:v>8.8000000000000007</c:v>
                </c:pt>
                <c:pt idx="72">
                  <c:v>8.8000000000000007</c:v>
                </c:pt>
                <c:pt idx="73">
                  <c:v>8.6999999999999993</c:v>
                </c:pt>
                <c:pt idx="74">
                  <c:v>8.8000000000000007</c:v>
                </c:pt>
                <c:pt idx="75">
                  <c:v>9</c:v>
                </c:pt>
                <c:pt idx="76">
                  <c:v>9.3000000000000007</c:v>
                </c:pt>
                <c:pt idx="77">
                  <c:v>8.6999999999999993</c:v>
                </c:pt>
                <c:pt idx="78">
                  <c:v>8.8000000000000007</c:v>
                </c:pt>
                <c:pt idx="79">
                  <c:v>8.8000000000000007</c:v>
                </c:pt>
                <c:pt idx="80">
                  <c:v>8.8000000000000007</c:v>
                </c:pt>
                <c:pt idx="81">
                  <c:v>8.9</c:v>
                </c:pt>
                <c:pt idx="82">
                  <c:v>8.8000000000000007</c:v>
                </c:pt>
                <c:pt idx="83">
                  <c:v>8.8000000000000007</c:v>
                </c:pt>
                <c:pt idx="84">
                  <c:v>8.8000000000000007</c:v>
                </c:pt>
                <c:pt idx="85">
                  <c:v>8.6999999999999993</c:v>
                </c:pt>
                <c:pt idx="86">
                  <c:v>8.8000000000000007</c:v>
                </c:pt>
                <c:pt idx="87">
                  <c:v>8.8000000000000007</c:v>
                </c:pt>
                <c:pt idx="88">
                  <c:v>8.8000000000000007</c:v>
                </c:pt>
                <c:pt idx="89">
                  <c:v>8.6999999999999993</c:v>
                </c:pt>
                <c:pt idx="90">
                  <c:v>9.1</c:v>
                </c:pt>
                <c:pt idx="91">
                  <c:v>8.6999999999999993</c:v>
                </c:pt>
                <c:pt idx="92">
                  <c:v>8.6999999999999993</c:v>
                </c:pt>
                <c:pt idx="93">
                  <c:v>8.6999999999999993</c:v>
                </c:pt>
                <c:pt idx="94">
                  <c:v>8.9</c:v>
                </c:pt>
                <c:pt idx="95">
                  <c:v>8.6</c:v>
                </c:pt>
                <c:pt idx="96">
                  <c:v>8.6999999999999993</c:v>
                </c:pt>
                <c:pt idx="97">
                  <c:v>8.8000000000000007</c:v>
                </c:pt>
                <c:pt idx="98">
                  <c:v>8.9</c:v>
                </c:pt>
                <c:pt idx="99">
                  <c:v>8.6999999999999993</c:v>
                </c:pt>
                <c:pt idx="100">
                  <c:v>8.6</c:v>
                </c:pt>
                <c:pt idx="101">
                  <c:v>9.1999999999999993</c:v>
                </c:pt>
                <c:pt idx="102">
                  <c:v>8.8000000000000007</c:v>
                </c:pt>
                <c:pt idx="103">
                  <c:v>8.9</c:v>
                </c:pt>
                <c:pt idx="104">
                  <c:v>8.6999999999999993</c:v>
                </c:pt>
                <c:pt idx="105">
                  <c:v>8.6999999999999993</c:v>
                </c:pt>
                <c:pt idx="106">
                  <c:v>8.8000000000000007</c:v>
                </c:pt>
                <c:pt idx="107">
                  <c:v>8.8000000000000007</c:v>
                </c:pt>
                <c:pt idx="108">
                  <c:v>8.8000000000000007</c:v>
                </c:pt>
                <c:pt idx="109">
                  <c:v>8.8000000000000007</c:v>
                </c:pt>
                <c:pt idx="110">
                  <c:v>8.6</c:v>
                </c:pt>
                <c:pt idx="111">
                  <c:v>8.6999999999999993</c:v>
                </c:pt>
                <c:pt idx="112">
                  <c:v>8.9</c:v>
                </c:pt>
                <c:pt idx="113">
                  <c:v>8.9</c:v>
                </c:pt>
                <c:pt idx="114">
                  <c:v>8.6</c:v>
                </c:pt>
                <c:pt idx="115">
                  <c:v>8.6999999999999993</c:v>
                </c:pt>
                <c:pt idx="116">
                  <c:v>8.6999999999999993</c:v>
                </c:pt>
                <c:pt idx="117">
                  <c:v>8.6999999999999993</c:v>
                </c:pt>
                <c:pt idx="118">
                  <c:v>8.6999999999999993</c:v>
                </c:pt>
                <c:pt idx="119">
                  <c:v>8.5</c:v>
                </c:pt>
                <c:pt idx="120">
                  <c:v>8.6999999999999993</c:v>
                </c:pt>
                <c:pt idx="121">
                  <c:v>9.1999999999999993</c:v>
                </c:pt>
                <c:pt idx="122">
                  <c:v>8.6</c:v>
                </c:pt>
                <c:pt idx="123">
                  <c:v>8.6999999999999993</c:v>
                </c:pt>
                <c:pt idx="124">
                  <c:v>8.6</c:v>
                </c:pt>
                <c:pt idx="125">
                  <c:v>8.6999999999999993</c:v>
                </c:pt>
                <c:pt idx="126">
                  <c:v>8.8000000000000007</c:v>
                </c:pt>
                <c:pt idx="127">
                  <c:v>8.5</c:v>
                </c:pt>
                <c:pt idx="128">
                  <c:v>8.6999999999999993</c:v>
                </c:pt>
                <c:pt idx="129">
                  <c:v>8.6</c:v>
                </c:pt>
                <c:pt idx="130">
                  <c:v>8.5</c:v>
                </c:pt>
                <c:pt idx="131">
                  <c:v>8.6</c:v>
                </c:pt>
                <c:pt idx="132">
                  <c:v>8.5</c:v>
                </c:pt>
                <c:pt idx="133">
                  <c:v>8.6999999999999993</c:v>
                </c:pt>
                <c:pt idx="134">
                  <c:v>9</c:v>
                </c:pt>
                <c:pt idx="135">
                  <c:v>8.6</c:v>
                </c:pt>
                <c:pt idx="136">
                  <c:v>9</c:v>
                </c:pt>
                <c:pt idx="137">
                  <c:v>8.6999999999999993</c:v>
                </c:pt>
                <c:pt idx="138">
                  <c:v>8.8000000000000007</c:v>
                </c:pt>
                <c:pt idx="139">
                  <c:v>8.9</c:v>
                </c:pt>
                <c:pt idx="140">
                  <c:v>8.8000000000000007</c:v>
                </c:pt>
                <c:pt idx="141">
                  <c:v>8.6</c:v>
                </c:pt>
                <c:pt idx="142">
                  <c:v>8.6999999999999993</c:v>
                </c:pt>
                <c:pt idx="143">
                  <c:v>8.6</c:v>
                </c:pt>
                <c:pt idx="144">
                  <c:v>8.9</c:v>
                </c:pt>
                <c:pt idx="145">
                  <c:v>8.6999999999999993</c:v>
                </c:pt>
                <c:pt idx="146">
                  <c:v>8.8000000000000007</c:v>
                </c:pt>
                <c:pt idx="147">
                  <c:v>8.5</c:v>
                </c:pt>
                <c:pt idx="148">
                  <c:v>8.6</c:v>
                </c:pt>
                <c:pt idx="149">
                  <c:v>8.6</c:v>
                </c:pt>
                <c:pt idx="150">
                  <c:v>8.6</c:v>
                </c:pt>
                <c:pt idx="151">
                  <c:v>8.4</c:v>
                </c:pt>
                <c:pt idx="152">
                  <c:v>8.8000000000000007</c:v>
                </c:pt>
                <c:pt idx="153">
                  <c:v>8.6999999999999993</c:v>
                </c:pt>
                <c:pt idx="154">
                  <c:v>8.5</c:v>
                </c:pt>
                <c:pt idx="155">
                  <c:v>8.6</c:v>
                </c:pt>
                <c:pt idx="156">
                  <c:v>8.8000000000000007</c:v>
                </c:pt>
                <c:pt idx="157">
                  <c:v>9</c:v>
                </c:pt>
                <c:pt idx="158">
                  <c:v>8.5</c:v>
                </c:pt>
                <c:pt idx="159">
                  <c:v>8.6999999999999993</c:v>
                </c:pt>
                <c:pt idx="160">
                  <c:v>8.6999999999999993</c:v>
                </c:pt>
                <c:pt idx="161">
                  <c:v>8.5</c:v>
                </c:pt>
                <c:pt idx="162">
                  <c:v>8.8000000000000007</c:v>
                </c:pt>
                <c:pt idx="163">
                  <c:v>9</c:v>
                </c:pt>
                <c:pt idx="164">
                  <c:v>9.1</c:v>
                </c:pt>
                <c:pt idx="165">
                  <c:v>8.6</c:v>
                </c:pt>
                <c:pt idx="166">
                  <c:v>8.8000000000000007</c:v>
                </c:pt>
                <c:pt idx="167">
                  <c:v>8.5</c:v>
                </c:pt>
                <c:pt idx="168">
                  <c:v>8.6</c:v>
                </c:pt>
                <c:pt idx="169">
                  <c:v>8.6999999999999993</c:v>
                </c:pt>
                <c:pt idx="170">
                  <c:v>8.6</c:v>
                </c:pt>
                <c:pt idx="171">
                  <c:v>8.6999999999999993</c:v>
                </c:pt>
                <c:pt idx="172">
                  <c:v>8.5</c:v>
                </c:pt>
                <c:pt idx="173">
                  <c:v>8.6999999999999993</c:v>
                </c:pt>
                <c:pt idx="174">
                  <c:v>8.4</c:v>
                </c:pt>
                <c:pt idx="175">
                  <c:v>8.8000000000000007</c:v>
                </c:pt>
                <c:pt idx="176">
                  <c:v>8.6</c:v>
                </c:pt>
                <c:pt idx="177">
                  <c:v>8.5</c:v>
                </c:pt>
                <c:pt idx="178">
                  <c:v>8.6999999999999993</c:v>
                </c:pt>
                <c:pt idx="179">
                  <c:v>8.6999999999999993</c:v>
                </c:pt>
                <c:pt idx="180">
                  <c:v>8.4</c:v>
                </c:pt>
                <c:pt idx="181">
                  <c:v>8.6999999999999993</c:v>
                </c:pt>
                <c:pt idx="182">
                  <c:v>8.9</c:v>
                </c:pt>
                <c:pt idx="183">
                  <c:v>8.8000000000000007</c:v>
                </c:pt>
                <c:pt idx="184">
                  <c:v>8.6</c:v>
                </c:pt>
                <c:pt idx="185">
                  <c:v>8.6</c:v>
                </c:pt>
                <c:pt idx="186">
                  <c:v>8.4</c:v>
                </c:pt>
                <c:pt idx="187">
                  <c:v>8.8000000000000007</c:v>
                </c:pt>
                <c:pt idx="188">
                  <c:v>8.6</c:v>
                </c:pt>
                <c:pt idx="189">
                  <c:v>8.5</c:v>
                </c:pt>
                <c:pt idx="190">
                  <c:v>8.6999999999999993</c:v>
                </c:pt>
                <c:pt idx="191">
                  <c:v>9</c:v>
                </c:pt>
                <c:pt idx="192">
                  <c:v>8.8000000000000007</c:v>
                </c:pt>
                <c:pt idx="193">
                  <c:v>8.5</c:v>
                </c:pt>
                <c:pt idx="194">
                  <c:v>8.6999999999999993</c:v>
                </c:pt>
                <c:pt idx="195">
                  <c:v>8.6</c:v>
                </c:pt>
                <c:pt idx="196">
                  <c:v>8.6</c:v>
                </c:pt>
                <c:pt idx="197">
                  <c:v>8.5</c:v>
                </c:pt>
                <c:pt idx="198">
                  <c:v>8.9</c:v>
                </c:pt>
                <c:pt idx="199">
                  <c:v>8.9</c:v>
                </c:pt>
                <c:pt idx="200">
                  <c:v>8.5</c:v>
                </c:pt>
                <c:pt idx="201">
                  <c:v>8.5</c:v>
                </c:pt>
                <c:pt idx="202">
                  <c:v>8.6</c:v>
                </c:pt>
                <c:pt idx="203">
                  <c:v>9.1999999999999993</c:v>
                </c:pt>
                <c:pt idx="204">
                  <c:v>8.5</c:v>
                </c:pt>
                <c:pt idx="205">
                  <c:v>8.4</c:v>
                </c:pt>
                <c:pt idx="206">
                  <c:v>8.6</c:v>
                </c:pt>
                <c:pt idx="207">
                  <c:v>8.6999999999999993</c:v>
                </c:pt>
                <c:pt idx="208">
                  <c:v>8.8000000000000007</c:v>
                </c:pt>
                <c:pt idx="209">
                  <c:v>8.6999999999999993</c:v>
                </c:pt>
                <c:pt idx="210">
                  <c:v>8.3000000000000007</c:v>
                </c:pt>
                <c:pt idx="211">
                  <c:v>8.6999999999999993</c:v>
                </c:pt>
                <c:pt idx="212">
                  <c:v>8.6999999999999993</c:v>
                </c:pt>
                <c:pt idx="213">
                  <c:v>9.1999999999999993</c:v>
                </c:pt>
                <c:pt idx="214">
                  <c:v>8.3000000000000007</c:v>
                </c:pt>
                <c:pt idx="215">
                  <c:v>8.6999999999999993</c:v>
                </c:pt>
                <c:pt idx="216">
                  <c:v>8.5</c:v>
                </c:pt>
                <c:pt idx="217">
                  <c:v>8.6</c:v>
                </c:pt>
                <c:pt idx="218">
                  <c:v>8.5</c:v>
                </c:pt>
                <c:pt idx="219">
                  <c:v>8.8000000000000007</c:v>
                </c:pt>
                <c:pt idx="220">
                  <c:v>8.6</c:v>
                </c:pt>
                <c:pt idx="221">
                  <c:v>8.3000000000000007</c:v>
                </c:pt>
                <c:pt idx="222">
                  <c:v>8.6</c:v>
                </c:pt>
                <c:pt idx="223">
                  <c:v>8.4</c:v>
                </c:pt>
                <c:pt idx="224">
                  <c:v>8.5</c:v>
                </c:pt>
                <c:pt idx="225">
                  <c:v>8.5</c:v>
                </c:pt>
                <c:pt idx="226">
                  <c:v>9.1</c:v>
                </c:pt>
                <c:pt idx="227">
                  <c:v>8.5</c:v>
                </c:pt>
                <c:pt idx="228">
                  <c:v>8.4</c:v>
                </c:pt>
                <c:pt idx="229">
                  <c:v>8.6</c:v>
                </c:pt>
                <c:pt idx="230">
                  <c:v>8.5</c:v>
                </c:pt>
                <c:pt idx="231">
                  <c:v>8.8000000000000007</c:v>
                </c:pt>
                <c:pt idx="232">
                  <c:v>8.5</c:v>
                </c:pt>
                <c:pt idx="233">
                  <c:v>8.3000000000000007</c:v>
                </c:pt>
                <c:pt idx="234">
                  <c:v>9.1</c:v>
                </c:pt>
                <c:pt idx="235">
                  <c:v>8.6</c:v>
                </c:pt>
                <c:pt idx="236">
                  <c:v>8.9</c:v>
                </c:pt>
                <c:pt idx="237">
                  <c:v>8.6</c:v>
                </c:pt>
                <c:pt idx="238">
                  <c:v>8.6</c:v>
                </c:pt>
                <c:pt idx="239">
                  <c:v>8.5</c:v>
                </c:pt>
                <c:pt idx="240">
                  <c:v>8.3000000000000007</c:v>
                </c:pt>
                <c:pt idx="241">
                  <c:v>8.6</c:v>
                </c:pt>
                <c:pt idx="242">
                  <c:v>9</c:v>
                </c:pt>
                <c:pt idx="243">
                  <c:v>8.6</c:v>
                </c:pt>
                <c:pt idx="244">
                  <c:v>8.5</c:v>
                </c:pt>
                <c:pt idx="245">
                  <c:v>8.6999999999999993</c:v>
                </c:pt>
                <c:pt idx="246">
                  <c:v>8.6</c:v>
                </c:pt>
                <c:pt idx="247">
                  <c:v>8.6999999999999993</c:v>
                </c:pt>
                <c:pt idx="248">
                  <c:v>8.6</c:v>
                </c:pt>
                <c:pt idx="249">
                  <c:v>8.3000000000000007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9-49AC-B88A-9C353BC13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0950792"/>
        <c:axId val="730951776"/>
      </c:lineChart>
      <c:catAx>
        <c:axId val="730950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排名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0951776"/>
        <c:crosses val="autoZero"/>
        <c:auto val="1"/>
        <c:lblAlgn val="ctr"/>
        <c:lblOffset val="100"/>
        <c:noMultiLvlLbl val="0"/>
      </c:catAx>
      <c:valAx>
        <c:axId val="73095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0950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8A2C7-40B7-47D8-9F9C-00CD1FF0942C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56BE-0A74-4238-9150-2B57B62F9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7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5829-4C48-4427-8C22-1EE18F5EB6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62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5934F-EAF2-4BA1-98D1-AB7BE00B8F7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556BE-0A74-4238-9150-2B57B62F91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1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A1E2-0BCB-498F-B666-E5E40D2532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5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51341-F083-40F1-808C-E51F2EEB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554FC-A64C-496B-9105-5132DB522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11A19-E41B-44B1-839E-96ABCE91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72E85-C074-43EA-BEA9-255E1610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EF677-032A-43F8-9714-9DC2016C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1AA3-EAC1-45D8-B878-088FEA31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E90F7-55A5-4C9A-BE01-4B8F9CBA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948FF-DF0B-45C5-9C10-0C4B523B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03611-C5D3-4F9E-B081-66CEA2B9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5124A-3BA3-4524-B64C-955D98ED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68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3FBC84-BB8D-4163-AF59-347D2617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7133B9-8A6C-4416-AFE5-EDC9F6FF3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A541D-2533-4130-8ED2-3BE6A454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DB42E-45A3-4EF7-B5D4-B251563F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826B3-1C95-4984-B480-458B35FB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5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92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2B89C-66D4-4265-9E9F-C9948EC8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3CB6B-4B58-423B-BCF9-437809AA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56E46-0623-4D9B-A46D-2BCCD9D5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649AF-9690-4DB5-A330-DEB97360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84729-E9A3-4CEF-B9B1-78990B2B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6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89147-6C24-49B2-AB38-3FE0E39F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A280C-FED8-4C74-87B2-DAE44655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FD9F4-C9E7-44DD-A577-81FED0BA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F32CD-D5F9-441F-AD1B-E6CD0220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AA0FB-95B8-4967-9C1A-C6055A4D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AF105-58D5-4872-9AA0-473DAE3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34BB8-DE7E-4B44-8989-563222BEF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B6B5C-1023-46FF-AB86-F82D1260F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AFDC12-6513-4AA3-B49C-2821DC40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E997F-79E9-4853-B3A6-850B8BCE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0B926-0FD1-4A22-88AC-3EAFA73B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F31DA-0B4F-467C-8989-B7F862E7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9ECAD-5399-40E2-85E0-6AB40F84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B8086-FEC9-4C6F-B077-9039EFD18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F9D5E7-BC37-4EF1-8E03-82D2C4564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D56E22-CE55-4F53-8D17-A832BD0D2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0A8E7B-ED61-4A4F-B64D-7310896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7215A3-0061-411A-BCF8-EE2E91C4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C063C0-6B55-4276-9D39-BEB175E8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05E2D-6D4C-4323-B216-71134697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72599-4955-40B8-A4B2-0150636B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F2DC3-5BC9-43ED-B9CA-C51A69BE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F8366-0E0F-49AA-BE0E-A9E830A0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FD88E3-B6F4-4551-8239-6331F5F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80AB82-C550-40AF-AEE5-B809A2C0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21A69-D107-4743-8EFB-94276994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C0482-2DEE-4E20-B3BE-6EA8DE13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ABB31-CBEA-4EE8-9B9F-A4C455586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92E885-0A5F-4C92-A0CB-1039A8DE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349D92-2817-40C4-B8C8-46709A87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371A0-76FF-44A7-8485-42410BBF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77AF8-1429-4585-B0F7-8D53A44C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2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EA34B-952B-46AA-B8BE-D5E68B10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14F520-31A5-4CCF-8FC1-CBD11B735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3F2F1-4CDD-45F0-804B-9DC9AFC1F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3BE31-C3ED-4920-9D19-9FA06D14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326F9-5105-4FCB-ABD3-91336377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9D80A-64E6-499F-A36C-78F725CC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0E4A80-FA2C-42DC-B7C1-BAC7F8CC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386DB-8BE1-4157-8EF5-210B6AA0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8B0A5-63C3-4938-A9D4-4B5CD2186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EC976-1543-4EF2-95E1-76066DFE3CDF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03B07-3AEE-45CB-9E1D-2DFFB4AAF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3B52D-46C2-493B-9D61-15ED7C12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B545-678B-453C-A956-FA3523AA0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4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hyperlink" Target="https://baike.baidu.com/item/SNS" TargetMode="External"/><Relationship Id="rId2" Type="http://schemas.openxmlformats.org/officeDocument/2006/relationships/tags" Target="../tags/tag3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3D812EE-2C1E-47FD-9E5A-4D49C49D7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5" r="16848"/>
          <a:stretch/>
        </p:blipFill>
        <p:spPr>
          <a:xfrm flipH="1">
            <a:off x="3762" y="95693"/>
            <a:ext cx="12188238" cy="6857349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71A891E-E9EA-4110-BA81-A59D4388D68E}"/>
              </a:ext>
            </a:extLst>
          </p:cNvPr>
          <p:cNvSpPr txBox="1"/>
          <p:nvPr/>
        </p:nvSpPr>
        <p:spPr>
          <a:xfrm>
            <a:off x="7308111" y="4162496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汇报</a:t>
            </a:r>
            <a:r>
              <a:rPr lang="zh-CN" altLang="en-US" sz="3200" b="1">
                <a:solidFill>
                  <a:schemeClr val="accent1"/>
                </a:solidFill>
              </a:rPr>
              <a:t>人：</a:t>
            </a:r>
            <a:endParaRPr lang="en-US" altLang="zh-CN" sz="3200" b="1" dirty="0">
              <a:solidFill>
                <a:schemeClr val="accent1"/>
              </a:solidFill>
            </a:endParaRPr>
          </a:p>
          <a:p>
            <a:r>
              <a:rPr lang="zh-CN" altLang="en-US" sz="3200" b="1">
                <a:solidFill>
                  <a:schemeClr val="accent1"/>
                </a:solidFill>
              </a:rPr>
              <a:t>时间：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6FFA82-4217-4E00-AFBB-927C7A1D597E}"/>
              </a:ext>
            </a:extLst>
          </p:cNvPr>
          <p:cNvSpPr/>
          <p:nvPr/>
        </p:nvSpPr>
        <p:spPr>
          <a:xfrm>
            <a:off x="4774019" y="1759408"/>
            <a:ext cx="7308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1"/>
                  </a:outerShdw>
                </a:effectLst>
              </a:rPr>
              <a:t>豆瓣电影数据与票房数据分析</a:t>
            </a:r>
          </a:p>
        </p:txBody>
      </p:sp>
    </p:spTree>
    <p:extLst>
      <p:ext uri="{BB962C8B-B14F-4D97-AF65-F5344CB8AC3E}">
        <p14:creationId xmlns:p14="http://schemas.microsoft.com/office/powerpoint/2010/main" val="15656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665D9CD4-9899-457B-9864-9049C2F27BA5}"/>
              </a:ext>
            </a:extLst>
          </p:cNvPr>
          <p:cNvSpPr/>
          <p:nvPr/>
        </p:nvSpPr>
        <p:spPr>
          <a:xfrm>
            <a:off x="159489" y="159488"/>
            <a:ext cx="2317897" cy="596173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总结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7A34BA-D622-41C2-9C19-66C7FB66B258}"/>
              </a:ext>
            </a:extLst>
          </p:cNvPr>
          <p:cNvSpPr/>
          <p:nvPr/>
        </p:nvSpPr>
        <p:spPr>
          <a:xfrm>
            <a:off x="741680" y="1225828"/>
            <a:ext cx="10474960" cy="95410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zh-CN" altLang="en-US" sz="2800" dirty="0"/>
              <a:t>尽管该样本不能代表整个中国电影市场，但通过以上分析，可从中大致了解大众对经典电影之作的部分偏好及中国电影的进步。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632A59-0D3A-4057-92E8-2A167C4D18D4}"/>
              </a:ext>
            </a:extLst>
          </p:cNvPr>
          <p:cNvSpPr txBox="1"/>
          <p:nvPr/>
        </p:nvSpPr>
        <p:spPr>
          <a:xfrm>
            <a:off x="2619626" y="2650102"/>
            <a:ext cx="8424294" cy="156966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偏好以剧情贯穿全片的电影，融合爱情、搞笑、犯罪、冒险等。</a:t>
            </a:r>
            <a:endParaRPr lang="en-US" altLang="zh-CN" sz="2400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偏好美国制作电影，世界知名影视中心“好莱坞”便位于此处</a:t>
            </a:r>
            <a:endParaRPr lang="en-US" altLang="zh-CN" sz="2400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偏好世界知名导演参与制作电影。</a:t>
            </a:r>
            <a:endParaRPr lang="en-US" altLang="zh-CN" sz="2400" dirty="0"/>
          </a:p>
        </p:txBody>
      </p:sp>
      <p:sp>
        <p:nvSpPr>
          <p:cNvPr id="7" name="右箭头 47">
            <a:extLst>
              <a:ext uri="{FF2B5EF4-FFF2-40B4-BE49-F238E27FC236}">
                <a16:creationId xmlns:a16="http://schemas.microsoft.com/office/drawing/2014/main" id="{7F874542-A2BF-4579-82C6-FB95897F102E}"/>
              </a:ext>
            </a:extLst>
          </p:cNvPr>
          <p:cNvSpPr/>
          <p:nvPr/>
        </p:nvSpPr>
        <p:spPr>
          <a:xfrm>
            <a:off x="772160" y="3059346"/>
            <a:ext cx="1705226" cy="9579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sym typeface="黑体" panose="02010600030101010101" pitchFamily="49" charset="-122"/>
              </a:rPr>
              <a:t>偏好</a:t>
            </a:r>
          </a:p>
        </p:txBody>
      </p:sp>
      <p:sp>
        <p:nvSpPr>
          <p:cNvPr id="8" name="右箭头 47">
            <a:extLst>
              <a:ext uri="{FF2B5EF4-FFF2-40B4-BE49-F238E27FC236}">
                <a16:creationId xmlns:a16="http://schemas.microsoft.com/office/drawing/2014/main" id="{D386A1B9-02E9-4219-A0CE-59A88C0FAB85}"/>
              </a:ext>
            </a:extLst>
          </p:cNvPr>
          <p:cNvSpPr/>
          <p:nvPr/>
        </p:nvSpPr>
        <p:spPr>
          <a:xfrm>
            <a:off x="772160" y="4674229"/>
            <a:ext cx="1705226" cy="957943"/>
          </a:xfrm>
          <a:prstGeom prst="rightArrow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sym typeface="黑体" panose="02010600030101010101" pitchFamily="49" charset="-122"/>
              </a:rPr>
              <a:t>进步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64AB83-783F-46B9-AF61-087485AD9EAA}"/>
              </a:ext>
            </a:extLst>
          </p:cNvPr>
          <p:cNvSpPr txBox="1"/>
          <p:nvPr/>
        </p:nvSpPr>
        <p:spPr>
          <a:xfrm>
            <a:off x="2619626" y="4674229"/>
            <a:ext cx="8424294" cy="156966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高评分电影产量已与美国基本持平。</a:t>
            </a:r>
            <a:endParaRPr lang="en-US" altLang="zh-CN" sz="2400" dirty="0"/>
          </a:p>
          <a:p>
            <a:pPr>
              <a:buClr>
                <a:srgbClr val="FFC000"/>
              </a:buClr>
            </a:pPr>
            <a:endParaRPr lang="en-US" altLang="zh-CN" sz="2400" dirty="0"/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制作技术进步，打破好莱坞电影对全球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TOP100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票房影片榜的垄断。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6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0ABAAB4-7DD4-4AD4-B52B-4C2E1ADC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" y="-12699"/>
            <a:ext cx="12188264" cy="6857349"/>
          </a:xfrm>
          <a:prstGeom prst="rect">
            <a:avLst/>
          </a:prstGeom>
          <a:solidFill>
            <a:srgbClr val="F2F6F9"/>
          </a:solidFill>
        </p:spPr>
      </p:pic>
      <p:sp>
        <p:nvSpPr>
          <p:cNvPr id="6" name="原创设计师QQ598969553                 _16">
            <a:extLst>
              <a:ext uri="{FF2B5EF4-FFF2-40B4-BE49-F238E27FC236}">
                <a16:creationId xmlns:a16="http://schemas.microsoft.com/office/drawing/2014/main" id="{787B6A01-9632-4C2F-9050-E27C9920F6C0}"/>
              </a:ext>
            </a:extLst>
          </p:cNvPr>
          <p:cNvSpPr txBox="1"/>
          <p:nvPr/>
        </p:nvSpPr>
        <p:spPr>
          <a:xfrm>
            <a:off x="2160777" y="3815844"/>
            <a:ext cx="4703071" cy="282357"/>
          </a:xfrm>
          <a:prstGeom prst="rect">
            <a:avLst/>
          </a:prstGeom>
          <a:noFill/>
          <a:effectLst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33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933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CC27F4-EEA2-4B4C-92EB-6886674A8EFA}"/>
              </a:ext>
            </a:extLst>
          </p:cNvPr>
          <p:cNvSpPr/>
          <p:nvPr/>
        </p:nvSpPr>
        <p:spPr>
          <a:xfrm>
            <a:off x="790653" y="2675764"/>
            <a:ext cx="53053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cs typeface="Arial" panose="020B0604020202020204" pitchFamily="34" charset="0"/>
              </a:rPr>
              <a:t>谢谢您的观看！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46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C9F1908-4429-4B60-AB2A-97E1F31829EF}"/>
              </a:ext>
            </a:extLst>
          </p:cNvPr>
          <p:cNvGrpSpPr/>
          <p:nvPr/>
        </p:nvGrpSpPr>
        <p:grpSpPr>
          <a:xfrm>
            <a:off x="-8600" y="571478"/>
            <a:ext cx="1805952" cy="645976"/>
            <a:chOff x="-7863" y="428741"/>
            <a:chExt cx="1354882" cy="484632"/>
          </a:xfrm>
        </p:grpSpPr>
        <p:sp>
          <p:nvSpPr>
            <p:cNvPr id="2" name="箭头: 五边形 1">
              <a:extLst>
                <a:ext uri="{FF2B5EF4-FFF2-40B4-BE49-F238E27FC236}">
                  <a16:creationId xmlns:a16="http://schemas.microsoft.com/office/drawing/2014/main" id="{642D82D2-A9AE-4116-ADB2-1D70B5F29A65}"/>
                </a:ext>
              </a:extLst>
            </p:cNvPr>
            <p:cNvSpPr/>
            <p:nvPr/>
          </p:nvSpPr>
          <p:spPr>
            <a:xfrm>
              <a:off x="-7863" y="428741"/>
              <a:ext cx="1354882" cy="484632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308A628-16C5-4A10-8D21-418B6FF84C32}"/>
                </a:ext>
              </a:extLst>
            </p:cNvPr>
            <p:cNvSpPr/>
            <p:nvPr/>
          </p:nvSpPr>
          <p:spPr>
            <a:xfrm>
              <a:off x="110404" y="437422"/>
              <a:ext cx="891790" cy="461675"/>
            </a:xfrm>
            <a:prstGeom prst="rect">
              <a:avLst/>
            </a:prstGeom>
          </p:spPr>
          <p:txBody>
            <a:bodyPr wrap="none" lIns="121870" tIns="60936" rIns="121870" bIns="60936">
              <a:spAutoFit/>
            </a:bodyPr>
            <a:lstStyle/>
            <a:p>
              <a:r>
                <a:rPr lang="zh-CN" altLang="en-US" sz="3199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  <a:endParaRPr lang="en-US" altLang="zh-CN" sz="31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BC7810A-1CC3-4B95-8509-4FC58695CFEC}"/>
              </a:ext>
            </a:extLst>
          </p:cNvPr>
          <p:cNvGrpSpPr>
            <a:grpSpLocks/>
          </p:cNvGrpSpPr>
          <p:nvPr/>
        </p:nvGrpSpPr>
        <p:grpSpPr bwMode="auto">
          <a:xfrm>
            <a:off x="3323113" y="1475483"/>
            <a:ext cx="5281614" cy="3391852"/>
            <a:chOff x="1805553" y="2847240"/>
            <a:chExt cx="5281047" cy="2486760"/>
          </a:xfrm>
        </p:grpSpPr>
        <p:sp>
          <p:nvSpPr>
            <p:cNvPr id="39" name="AutoShape 8">
              <a:extLst>
                <a:ext uri="{FF2B5EF4-FFF2-40B4-BE49-F238E27FC236}">
                  <a16:creationId xmlns:a16="http://schemas.microsoft.com/office/drawing/2014/main" id="{7BBDE9C0-C55E-4A84-9B13-9C06DC6CEF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4131" y="3047324"/>
              <a:ext cx="4952469" cy="45733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 algn="ctr">
              <a:solidFill>
                <a:schemeClr val="bg1"/>
              </a:solidFill>
              <a:rou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AutoShape 9">
              <a:extLst>
                <a:ext uri="{FF2B5EF4-FFF2-40B4-BE49-F238E27FC236}">
                  <a16:creationId xmlns:a16="http://schemas.microsoft.com/office/drawing/2014/main" id="{11584854-1056-4F08-ADC1-30C69B1FF1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29363" y="2847240"/>
              <a:ext cx="685727" cy="863855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762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4E1627E6-3AEF-49ED-81B9-5ED09C644C2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67000" y="3103562"/>
              <a:ext cx="4119578" cy="2933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kumimoji="1"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豆瓣电影背景</a:t>
              </a:r>
            </a:p>
          </p:txBody>
        </p:sp>
        <p:sp>
          <p:nvSpPr>
            <p:cNvPr id="42" name="Text Box 11">
              <a:extLst>
                <a:ext uri="{FF2B5EF4-FFF2-40B4-BE49-F238E27FC236}">
                  <a16:creationId xmlns:a16="http://schemas.microsoft.com/office/drawing/2014/main" id="{1BDBC0DC-4C92-42C2-A07E-2F727C916C2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82788" y="3027363"/>
              <a:ext cx="34336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3" name="AutoShape 12">
              <a:extLst>
                <a:ext uri="{FF2B5EF4-FFF2-40B4-BE49-F238E27FC236}">
                  <a16:creationId xmlns:a16="http://schemas.microsoft.com/office/drawing/2014/main" id="{735ADBCF-AA32-4CA9-99A1-50A124FE99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4131" y="3885772"/>
              <a:ext cx="4952469" cy="45733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algn="ctr">
              <a:solidFill>
                <a:schemeClr val="bg1"/>
              </a:solidFill>
              <a:rou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AutoShape 13">
              <a:extLst>
                <a:ext uri="{FF2B5EF4-FFF2-40B4-BE49-F238E27FC236}">
                  <a16:creationId xmlns:a16="http://schemas.microsoft.com/office/drawing/2014/main" id="{05213DE2-C60F-4EC3-BBA6-535431F612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29363" y="3766675"/>
              <a:ext cx="685727" cy="736818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762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555B7454-1B31-4CAA-B94F-07B45AC6320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67000" y="3941763"/>
              <a:ext cx="4114800" cy="2933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kumimoji="1"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豆瓣电影</a:t>
              </a:r>
              <a:r>
                <a:rPr kumimoji="1"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top250</a:t>
              </a:r>
              <a:r>
                <a:rPr kumimoji="1"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分布情况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C39D2189-DBC7-445E-8D1E-12B698DD413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82788" y="3927359"/>
              <a:ext cx="34336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2" name="AutoShape 16">
              <a:extLst>
                <a:ext uri="{FF2B5EF4-FFF2-40B4-BE49-F238E27FC236}">
                  <a16:creationId xmlns:a16="http://schemas.microsoft.com/office/drawing/2014/main" id="{9DF686E8-012C-4291-A643-FF7369D88D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32543" y="4719456"/>
              <a:ext cx="4952469" cy="50497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8575" algn="ctr">
              <a:solidFill>
                <a:schemeClr val="bg1"/>
              </a:solidFill>
              <a:rou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2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AutoShape 17">
              <a:extLst>
                <a:ext uri="{FF2B5EF4-FFF2-40B4-BE49-F238E27FC236}">
                  <a16:creationId xmlns:a16="http://schemas.microsoft.com/office/drawing/2014/main" id="{7450DE50-F7BD-4E71-8AC5-08353B388E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805553" y="4647997"/>
              <a:ext cx="707949" cy="68600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76200" algn="ctr" rotWithShape="0">
                <a:schemeClr val="bg2"/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16B61354-198F-497A-820F-29A26A77DE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665413" y="4822825"/>
              <a:ext cx="4114800" cy="2933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2017-2018</a:t>
              </a:r>
              <a:r>
                <a:rPr kumimoji="1"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年年度电影票房排行榜</a:t>
              </a:r>
            </a:p>
          </p:txBody>
        </p:sp>
        <p:sp>
          <p:nvSpPr>
            <p:cNvPr id="55" name="Text Box 19">
              <a:extLst>
                <a:ext uri="{FF2B5EF4-FFF2-40B4-BE49-F238E27FC236}">
                  <a16:creationId xmlns:a16="http://schemas.microsoft.com/office/drawing/2014/main" id="{EC65339E-9EE3-41AE-B20C-1F8BE9D48ED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81200" y="4746625"/>
              <a:ext cx="343364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0" hangingPunct="0"/>
              <a:r>
                <a:rPr kumimoji="1" lang="en-US" altLang="zh-CN"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56" name="AutoShape 16">
            <a:extLst>
              <a:ext uri="{FF2B5EF4-FFF2-40B4-BE49-F238E27FC236}">
                <a16:creationId xmlns:a16="http://schemas.microsoft.com/office/drawing/2014/main" id="{7C31F70E-3B80-416D-A4C0-C457C0A078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77125" y="5220788"/>
            <a:ext cx="4953001" cy="68876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8575" algn="ctr">
            <a:solidFill>
              <a:schemeClr val="bg1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AutoShape 17">
            <a:extLst>
              <a:ext uri="{FF2B5EF4-FFF2-40B4-BE49-F238E27FC236}">
                <a16:creationId xmlns:a16="http://schemas.microsoft.com/office/drawing/2014/main" id="{DC276971-9244-410C-863A-8C86304E4B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58045" y="5069464"/>
            <a:ext cx="708025" cy="935684"/>
          </a:xfrm>
          <a:prstGeom prst="diamond">
            <a:avLst/>
          </a:prstGeom>
          <a:solidFill>
            <a:srgbClr val="00B050"/>
          </a:solidFill>
          <a:ln w="25400" algn="ctr">
            <a:solidFill>
              <a:schemeClr val="bg1"/>
            </a:solidFill>
            <a:miter lim="800000"/>
          </a:ln>
          <a:effectLst>
            <a:outerShdw dist="762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 Box 18">
            <a:extLst>
              <a:ext uri="{FF2B5EF4-FFF2-40B4-BE49-F238E27FC236}">
                <a16:creationId xmlns:a16="http://schemas.microsoft.com/office/drawing/2014/main" id="{7C87074C-F8CF-4AB5-BFDF-B23A65C45C9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40477" y="5387562"/>
            <a:ext cx="411524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59" name="Text Box 19">
            <a:extLst>
              <a:ext uri="{FF2B5EF4-FFF2-40B4-BE49-F238E27FC236}">
                <a16:creationId xmlns:a16="http://schemas.microsoft.com/office/drawing/2014/main" id="{D50E0789-77FF-4D44-BE9B-09CF17E650C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05443" y="5231212"/>
            <a:ext cx="34336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3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等腰三角形 31"/>
          <p:cNvSpPr/>
          <p:nvPr/>
        </p:nvSpPr>
        <p:spPr>
          <a:xfrm>
            <a:off x="928669" y="899828"/>
            <a:ext cx="12188238" cy="6894160"/>
          </a:xfrm>
          <a:prstGeom prst="triangle">
            <a:avLst>
              <a:gd name="adj" fmla="val 100000"/>
            </a:avLst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 rot="1069622">
            <a:off x="4379497" y="745697"/>
            <a:ext cx="2487299" cy="3344782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>
              <a:defRPr/>
            </a:pPr>
            <a:endParaRPr lang="zh-CN" altLang="en-US" sz="1333" dirty="0"/>
          </a:p>
        </p:txBody>
      </p:sp>
      <p:sp>
        <p:nvSpPr>
          <p:cNvPr id="12" name="MH_Other_5"/>
          <p:cNvSpPr/>
          <p:nvPr>
            <p:custDataLst>
              <p:tags r:id="rId2"/>
            </p:custDataLst>
          </p:nvPr>
        </p:nvSpPr>
        <p:spPr>
          <a:xfrm rot="20530378" flipH="1">
            <a:off x="6885626" y="669584"/>
            <a:ext cx="3029451" cy="3235182"/>
          </a:xfrm>
          <a:custGeom>
            <a:avLst/>
            <a:gdLst/>
            <a:ahLst/>
            <a:cxnLst/>
            <a:rect l="l" t="t" r="r" b="b"/>
            <a:pathLst>
              <a:path w="3436648" h="3744044">
                <a:moveTo>
                  <a:pt x="1564626" y="0"/>
                </a:moveTo>
                <a:cubicBezTo>
                  <a:pt x="2598515" y="0"/>
                  <a:pt x="3436648" y="838133"/>
                  <a:pt x="3436648" y="1872022"/>
                </a:cubicBezTo>
                <a:cubicBezTo>
                  <a:pt x="3436648" y="2905911"/>
                  <a:pt x="2598515" y="3744044"/>
                  <a:pt x="1564626" y="3744044"/>
                </a:cubicBezTo>
                <a:cubicBezTo>
                  <a:pt x="1382192" y="3744044"/>
                  <a:pt x="1205852" y="3717948"/>
                  <a:pt x="1039512" y="3667999"/>
                </a:cubicBezTo>
                <a:cubicBezTo>
                  <a:pt x="1150762" y="3690559"/>
                  <a:pt x="1265885" y="3702108"/>
                  <a:pt x="1383706" y="3702108"/>
                </a:cubicBezTo>
                <a:cubicBezTo>
                  <a:pt x="2358045" y="3702108"/>
                  <a:pt x="3147902" y="2912251"/>
                  <a:pt x="3147902" y="1937912"/>
                </a:cubicBezTo>
                <a:cubicBezTo>
                  <a:pt x="3147902" y="963573"/>
                  <a:pt x="2358045" y="173716"/>
                  <a:pt x="1383706" y="173716"/>
                </a:cubicBezTo>
                <a:cubicBezTo>
                  <a:pt x="822226" y="173716"/>
                  <a:pt x="322009" y="436016"/>
                  <a:pt x="0" y="845630"/>
                </a:cubicBezTo>
                <a:cubicBezTo>
                  <a:pt x="333766" y="336060"/>
                  <a:pt x="909951" y="0"/>
                  <a:pt x="15646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>
              <a:defRPr/>
            </a:pPr>
            <a:endParaRPr lang="zh-CN" altLang="en-US" sz="1333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020941" y="1214206"/>
            <a:ext cx="4488219" cy="799696"/>
            <a:chOff x="2890668" y="2167983"/>
            <a:chExt cx="2480406" cy="472559"/>
          </a:xfrm>
        </p:grpSpPr>
        <p:sp>
          <p:nvSpPr>
            <p:cNvPr id="2" name="MH_SubTitle_1"/>
            <p:cNvSpPr/>
            <p:nvPr>
              <p:custDataLst>
                <p:tags r:id="rId13"/>
              </p:custDataLst>
            </p:nvPr>
          </p:nvSpPr>
          <p:spPr>
            <a:xfrm>
              <a:off x="2890668" y="2167983"/>
              <a:ext cx="2266450" cy="454355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466" dirty="0">
                <a:solidFill>
                  <a:srgbClr val="414141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14"/>
              </p:custDataLst>
            </p:nvPr>
          </p:nvSpPr>
          <p:spPr>
            <a:xfrm>
              <a:off x="4918755" y="2168257"/>
              <a:ext cx="452319" cy="472285"/>
            </a:xfrm>
            <a:prstGeom prst="ellipse">
              <a:avLst/>
            </a:prstGeom>
            <a:solidFill>
              <a:schemeClr val="accent1"/>
            </a:solidFill>
            <a:ln w="444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399" dirty="0">
                  <a:solidFill>
                    <a:srgbClr val="FFFFFF"/>
                  </a:solidFill>
                </a:rPr>
                <a:t>1</a:t>
              </a:r>
              <a:endParaRPr lang="zh-CN" altLang="en-US" sz="2399" dirty="0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0668" y="2222795"/>
              <a:ext cx="1837711" cy="381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2005.3</a:t>
              </a:r>
              <a:r>
                <a:rPr lang="zh-CN" altLang="en-US" dirty="0"/>
                <a:t>豆瓣诞生，当时被称为“豆瓣评论”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8"/>
          <p:cNvGrpSpPr/>
          <p:nvPr/>
        </p:nvGrpSpPr>
        <p:grpSpPr>
          <a:xfrm>
            <a:off x="7570278" y="1164679"/>
            <a:ext cx="4299008" cy="847063"/>
            <a:chOff x="6884916" y="2141025"/>
            <a:chExt cx="2389938" cy="460937"/>
          </a:xfrm>
        </p:grpSpPr>
        <p:sp>
          <p:nvSpPr>
            <p:cNvPr id="5" name="MH_SubTitle_4"/>
            <p:cNvSpPr/>
            <p:nvPr>
              <p:custDataLst>
                <p:tags r:id="rId11"/>
              </p:custDataLst>
            </p:nvPr>
          </p:nvSpPr>
          <p:spPr>
            <a:xfrm>
              <a:off x="6898337" y="2145765"/>
              <a:ext cx="2376517" cy="385629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MH_Other_6"/>
            <p:cNvSpPr/>
            <p:nvPr>
              <p:custDataLst>
                <p:tags r:id="rId12"/>
              </p:custDataLst>
            </p:nvPr>
          </p:nvSpPr>
          <p:spPr>
            <a:xfrm>
              <a:off x="6884916" y="2141025"/>
              <a:ext cx="461461" cy="460937"/>
            </a:xfrm>
            <a:prstGeom prst="ellipse">
              <a:avLst/>
            </a:prstGeom>
            <a:solidFill>
              <a:schemeClr val="accent2"/>
            </a:solidFill>
            <a:ln w="444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427808" y="2194513"/>
              <a:ext cx="1510179" cy="385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2011.7 </a:t>
              </a:r>
              <a:r>
                <a:rPr lang="zh-CN" altLang="en-US" dirty="0"/>
                <a:t>豆瓣电影移动端应用上线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07499" y="3038323"/>
            <a:ext cx="4101072" cy="832979"/>
            <a:chOff x="2883945" y="3696626"/>
            <a:chExt cx="2323750" cy="517667"/>
          </a:xfrm>
        </p:grpSpPr>
        <p:sp>
          <p:nvSpPr>
            <p:cNvPr id="4" name="MH_SubTitle_3"/>
            <p:cNvSpPr/>
            <p:nvPr>
              <p:custDataLst>
                <p:tags r:id="rId9"/>
              </p:custDataLst>
            </p:nvPr>
          </p:nvSpPr>
          <p:spPr>
            <a:xfrm>
              <a:off x="2883945" y="3759938"/>
              <a:ext cx="2266450" cy="454355"/>
            </a:xfrm>
            <a:custGeom>
              <a:avLst/>
              <a:gdLst>
                <a:gd name="connsiteX0" fmla="*/ 184972 w 2026745"/>
                <a:gd name="connsiteY0" fmla="*/ 0 h 406077"/>
                <a:gd name="connsiteX1" fmla="*/ 1841773 w 2026745"/>
                <a:gd name="connsiteY1" fmla="*/ 0 h 406077"/>
                <a:gd name="connsiteX2" fmla="*/ 2026745 w 2026745"/>
                <a:gd name="connsiteY2" fmla="*/ 184973 h 406077"/>
                <a:gd name="connsiteX3" fmla="*/ 2026745 w 2026745"/>
                <a:gd name="connsiteY3" fmla="*/ 221105 h 406077"/>
                <a:gd name="connsiteX4" fmla="*/ 1841773 w 2026745"/>
                <a:gd name="connsiteY4" fmla="*/ 406077 h 406077"/>
                <a:gd name="connsiteX5" fmla="*/ 184972 w 2026745"/>
                <a:gd name="connsiteY5" fmla="*/ 406077 h 406077"/>
                <a:gd name="connsiteX6" fmla="*/ 0 w 2026745"/>
                <a:gd name="connsiteY6" fmla="*/ 221105 h 406077"/>
                <a:gd name="connsiteX7" fmla="*/ 0 w 2026745"/>
                <a:gd name="connsiteY7" fmla="*/ 184973 h 406077"/>
                <a:gd name="connsiteX8" fmla="*/ 184972 w 2026745"/>
                <a:gd name="connsiteY8" fmla="*/ 0 h 40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7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6"/>
                    <a:pt x="2026745" y="184973"/>
                  </a:cubicBezTo>
                  <a:lnTo>
                    <a:pt x="2026745" y="221105"/>
                  </a:lnTo>
                  <a:cubicBezTo>
                    <a:pt x="2026745" y="323262"/>
                    <a:pt x="1943930" y="406077"/>
                    <a:pt x="1841773" y="406077"/>
                  </a:cubicBezTo>
                  <a:lnTo>
                    <a:pt x="184972" y="406077"/>
                  </a:lnTo>
                  <a:cubicBezTo>
                    <a:pt x="82815" y="406077"/>
                    <a:pt x="0" y="323262"/>
                    <a:pt x="0" y="221105"/>
                  </a:cubicBezTo>
                  <a:lnTo>
                    <a:pt x="0" y="184973"/>
                  </a:lnTo>
                  <a:cubicBezTo>
                    <a:pt x="0" y="82816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MH_Other_4"/>
            <p:cNvSpPr/>
            <p:nvPr>
              <p:custDataLst>
                <p:tags r:id="rId10"/>
              </p:custDataLst>
            </p:nvPr>
          </p:nvSpPr>
          <p:spPr>
            <a:xfrm>
              <a:off x="4745482" y="3696626"/>
              <a:ext cx="462213" cy="506762"/>
            </a:xfrm>
            <a:prstGeom prst="ellipse">
              <a:avLst/>
            </a:prstGeom>
            <a:solidFill>
              <a:schemeClr val="accent4"/>
            </a:solidFill>
            <a:ln w="444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73212" y="3777490"/>
              <a:ext cx="1615275" cy="4016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2010</a:t>
              </a:r>
              <a:r>
                <a:rPr lang="zh-CN" altLang="en-US" dirty="0"/>
                <a:t>年</a:t>
              </a:r>
              <a:r>
                <a:rPr lang="en-US" altLang="zh-CN" dirty="0"/>
                <a:t>3</a:t>
              </a:r>
              <a:r>
                <a:rPr lang="zh-CN" altLang="en-US" dirty="0"/>
                <a:t>月豆瓣拆分为社区、读书、电影、音乐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20"/>
          <p:cNvGrpSpPr/>
          <p:nvPr/>
        </p:nvGrpSpPr>
        <p:grpSpPr>
          <a:xfrm>
            <a:off x="7717772" y="2957068"/>
            <a:ext cx="4267042" cy="741478"/>
            <a:chOff x="7032630" y="3634214"/>
            <a:chExt cx="2394421" cy="493547"/>
          </a:xfrm>
        </p:grpSpPr>
        <p:sp>
          <p:nvSpPr>
            <p:cNvPr id="7" name="MH_SubTitle_6"/>
            <p:cNvSpPr/>
            <p:nvPr>
              <p:custDataLst>
                <p:tags r:id="rId7"/>
              </p:custDataLst>
            </p:nvPr>
          </p:nvSpPr>
          <p:spPr>
            <a:xfrm>
              <a:off x="7160600" y="3673406"/>
              <a:ext cx="2266451" cy="454355"/>
            </a:xfrm>
            <a:custGeom>
              <a:avLst/>
              <a:gdLst>
                <a:gd name="connsiteX0" fmla="*/ 184972 w 2026745"/>
                <a:gd name="connsiteY0" fmla="*/ 0 h 406077"/>
                <a:gd name="connsiteX1" fmla="*/ 1841773 w 2026745"/>
                <a:gd name="connsiteY1" fmla="*/ 0 h 406077"/>
                <a:gd name="connsiteX2" fmla="*/ 2026745 w 2026745"/>
                <a:gd name="connsiteY2" fmla="*/ 184973 h 406077"/>
                <a:gd name="connsiteX3" fmla="*/ 2026745 w 2026745"/>
                <a:gd name="connsiteY3" fmla="*/ 221105 h 406077"/>
                <a:gd name="connsiteX4" fmla="*/ 1841773 w 2026745"/>
                <a:gd name="connsiteY4" fmla="*/ 406077 h 406077"/>
                <a:gd name="connsiteX5" fmla="*/ 184972 w 2026745"/>
                <a:gd name="connsiteY5" fmla="*/ 406077 h 406077"/>
                <a:gd name="connsiteX6" fmla="*/ 0 w 2026745"/>
                <a:gd name="connsiteY6" fmla="*/ 221105 h 406077"/>
                <a:gd name="connsiteX7" fmla="*/ 0 w 2026745"/>
                <a:gd name="connsiteY7" fmla="*/ 184973 h 406077"/>
                <a:gd name="connsiteX8" fmla="*/ 184972 w 2026745"/>
                <a:gd name="connsiteY8" fmla="*/ 0 h 40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7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6"/>
                    <a:pt x="2026745" y="184973"/>
                  </a:cubicBezTo>
                  <a:lnTo>
                    <a:pt x="2026745" y="221105"/>
                  </a:lnTo>
                  <a:cubicBezTo>
                    <a:pt x="2026745" y="323262"/>
                    <a:pt x="1943930" y="406077"/>
                    <a:pt x="1841773" y="406077"/>
                  </a:cubicBezTo>
                  <a:lnTo>
                    <a:pt x="184972" y="406077"/>
                  </a:lnTo>
                  <a:cubicBezTo>
                    <a:pt x="82815" y="406077"/>
                    <a:pt x="0" y="323262"/>
                    <a:pt x="0" y="221105"/>
                  </a:cubicBezTo>
                  <a:lnTo>
                    <a:pt x="0" y="184973"/>
                  </a:lnTo>
                  <a:cubicBezTo>
                    <a:pt x="0" y="82816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MH_Other_8"/>
            <p:cNvSpPr/>
            <p:nvPr>
              <p:custDataLst>
                <p:tags r:id="rId8"/>
              </p:custDataLst>
            </p:nvPr>
          </p:nvSpPr>
          <p:spPr>
            <a:xfrm>
              <a:off x="7032630" y="3634214"/>
              <a:ext cx="430035" cy="489961"/>
            </a:xfrm>
            <a:prstGeom prst="ellipse">
              <a:avLst/>
            </a:prstGeom>
            <a:solidFill>
              <a:schemeClr val="accent1"/>
            </a:solidFill>
            <a:ln w="444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513166" y="3718498"/>
              <a:ext cx="1775322" cy="391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2013.2.5 2012</a:t>
              </a:r>
              <a:r>
                <a:rPr lang="zh-CN" altLang="en-US" dirty="0"/>
                <a:t>豆瓣电影信息图谱</a:t>
              </a:r>
              <a:r>
                <a:rPr lang="en-US" altLang="zh-CN" dirty="0" err="1"/>
                <a:t>Infograph</a:t>
              </a:r>
              <a:r>
                <a:rPr lang="zh-CN" altLang="en-US" dirty="0"/>
                <a:t>发布</a:t>
              </a:r>
              <a:r>
                <a:rPr lang="zh-CN" altLang="en-US" baseline="30000" dirty="0"/>
                <a:t> 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6"/>
          <p:cNvGrpSpPr/>
          <p:nvPr/>
        </p:nvGrpSpPr>
        <p:grpSpPr>
          <a:xfrm>
            <a:off x="2020941" y="2091528"/>
            <a:ext cx="4622912" cy="929248"/>
            <a:chOff x="3179681" y="3022391"/>
            <a:chExt cx="2329675" cy="465501"/>
          </a:xfrm>
        </p:grpSpPr>
        <p:sp>
          <p:nvSpPr>
            <p:cNvPr id="3" name="MH_SubTitle_2"/>
            <p:cNvSpPr/>
            <p:nvPr>
              <p:custDataLst>
                <p:tags r:id="rId5"/>
              </p:custDataLst>
            </p:nvPr>
          </p:nvSpPr>
          <p:spPr>
            <a:xfrm>
              <a:off x="3179681" y="3120400"/>
              <a:ext cx="2264676" cy="324239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MH_Other_3"/>
            <p:cNvSpPr/>
            <p:nvPr>
              <p:custDataLst>
                <p:tags r:id="rId6"/>
              </p:custDataLst>
            </p:nvPr>
          </p:nvSpPr>
          <p:spPr>
            <a:xfrm>
              <a:off x="5113575" y="3022391"/>
              <a:ext cx="395781" cy="465501"/>
            </a:xfrm>
            <a:prstGeom prst="ellipse">
              <a:avLst/>
            </a:prstGeom>
            <a:solidFill>
              <a:schemeClr val="accent2"/>
            </a:solidFill>
            <a:ln w="444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71626" y="3190885"/>
              <a:ext cx="1260251" cy="2057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2005</a:t>
              </a:r>
              <a:r>
                <a:rPr lang="zh-CN" altLang="en-US" dirty="0"/>
                <a:t>年</a:t>
              </a:r>
              <a:r>
                <a:rPr lang="en-US" altLang="zh-CN" dirty="0"/>
                <a:t>5</a:t>
              </a:r>
              <a:r>
                <a:rPr lang="zh-CN" altLang="en-US" dirty="0"/>
                <a:t>月豆瓣上线电影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19"/>
          <p:cNvGrpSpPr/>
          <p:nvPr/>
        </p:nvGrpSpPr>
        <p:grpSpPr>
          <a:xfrm>
            <a:off x="7198449" y="2038862"/>
            <a:ext cx="4811313" cy="986128"/>
            <a:chOff x="6575814" y="2907594"/>
            <a:chExt cx="2665623" cy="548328"/>
          </a:xfrm>
        </p:grpSpPr>
        <p:sp>
          <p:nvSpPr>
            <p:cNvPr id="6" name="MH_SubTitle_5"/>
            <p:cNvSpPr/>
            <p:nvPr>
              <p:custDataLst>
                <p:tags r:id="rId3"/>
              </p:custDataLst>
            </p:nvPr>
          </p:nvSpPr>
          <p:spPr>
            <a:xfrm>
              <a:off x="6672816" y="2909860"/>
              <a:ext cx="2568621" cy="379160"/>
            </a:xfrm>
            <a:custGeom>
              <a:avLst/>
              <a:gdLst>
                <a:gd name="connsiteX0" fmla="*/ 184972 w 2026745"/>
                <a:gd name="connsiteY0" fmla="*/ 0 h 406076"/>
                <a:gd name="connsiteX1" fmla="*/ 1841773 w 2026745"/>
                <a:gd name="connsiteY1" fmla="*/ 0 h 406076"/>
                <a:gd name="connsiteX2" fmla="*/ 2026745 w 2026745"/>
                <a:gd name="connsiteY2" fmla="*/ 184972 h 406076"/>
                <a:gd name="connsiteX3" fmla="*/ 2026745 w 2026745"/>
                <a:gd name="connsiteY3" fmla="*/ 221104 h 406076"/>
                <a:gd name="connsiteX4" fmla="*/ 1841773 w 2026745"/>
                <a:gd name="connsiteY4" fmla="*/ 406076 h 406076"/>
                <a:gd name="connsiteX5" fmla="*/ 184972 w 2026745"/>
                <a:gd name="connsiteY5" fmla="*/ 406076 h 406076"/>
                <a:gd name="connsiteX6" fmla="*/ 0 w 2026745"/>
                <a:gd name="connsiteY6" fmla="*/ 221104 h 406076"/>
                <a:gd name="connsiteX7" fmla="*/ 0 w 2026745"/>
                <a:gd name="connsiteY7" fmla="*/ 184972 h 406076"/>
                <a:gd name="connsiteX8" fmla="*/ 184972 w 2026745"/>
                <a:gd name="connsiteY8" fmla="*/ 0 h 40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6745" h="406076">
                  <a:moveTo>
                    <a:pt x="184972" y="0"/>
                  </a:moveTo>
                  <a:lnTo>
                    <a:pt x="1841773" y="0"/>
                  </a:lnTo>
                  <a:cubicBezTo>
                    <a:pt x="1943930" y="0"/>
                    <a:pt x="2026745" y="82815"/>
                    <a:pt x="2026745" y="184972"/>
                  </a:cubicBezTo>
                  <a:lnTo>
                    <a:pt x="2026745" y="221104"/>
                  </a:lnTo>
                  <a:cubicBezTo>
                    <a:pt x="2026745" y="323261"/>
                    <a:pt x="1943930" y="406076"/>
                    <a:pt x="1841773" y="406076"/>
                  </a:cubicBezTo>
                  <a:lnTo>
                    <a:pt x="184972" y="406076"/>
                  </a:lnTo>
                  <a:cubicBezTo>
                    <a:pt x="82815" y="406076"/>
                    <a:pt x="0" y="323261"/>
                    <a:pt x="0" y="221104"/>
                  </a:cubicBezTo>
                  <a:lnTo>
                    <a:pt x="0" y="184972"/>
                  </a:lnTo>
                  <a:cubicBezTo>
                    <a:pt x="0" y="82815"/>
                    <a:pt x="82815" y="0"/>
                    <a:pt x="184972" y="0"/>
                  </a:cubicBezTo>
                  <a:close/>
                </a:path>
              </a:pathLst>
            </a:custGeom>
            <a:solidFill>
              <a:srgbClr val="FFFFFF"/>
            </a:solidFill>
            <a:ln w="41275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MH_Other_7"/>
            <p:cNvSpPr/>
            <p:nvPr>
              <p:custDataLst>
                <p:tags r:id="rId4"/>
              </p:custDataLst>
            </p:nvPr>
          </p:nvSpPr>
          <p:spPr>
            <a:xfrm>
              <a:off x="6575814" y="2907594"/>
              <a:ext cx="461586" cy="452581"/>
            </a:xfrm>
            <a:prstGeom prst="ellipse">
              <a:avLst/>
            </a:prstGeom>
            <a:solidFill>
              <a:schemeClr val="accent4"/>
            </a:solidFill>
            <a:ln w="444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399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zh-CN" altLang="en-US" sz="2399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41210" y="2947581"/>
              <a:ext cx="2059262" cy="508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2012.5 </a:t>
              </a:r>
              <a:r>
                <a:rPr lang="zh-CN" altLang="en-US" dirty="0"/>
                <a:t>豆瓣电影可在线选座购票了；</a:t>
              </a:r>
              <a:r>
                <a:rPr lang="en-US" altLang="zh-CN" dirty="0"/>
                <a:t>10</a:t>
              </a:r>
              <a:r>
                <a:rPr lang="zh-CN" altLang="en-US" dirty="0"/>
                <a:t>月豆瓣电影</a:t>
              </a:r>
              <a:r>
                <a:rPr lang="en-US" altLang="zh-CN" dirty="0"/>
                <a:t>App</a:t>
              </a:r>
              <a:r>
                <a:rPr lang="zh-CN" altLang="en-US" dirty="0"/>
                <a:t>新增购票功能</a:t>
              </a:r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17490" y="5957275"/>
            <a:ext cx="10135801" cy="675526"/>
            <a:chOff x="1026536" y="4937544"/>
            <a:chExt cx="10138929" cy="675526"/>
          </a:xfrm>
        </p:grpSpPr>
        <p:sp>
          <p:nvSpPr>
            <p:cNvPr id="30" name="矩形 29"/>
            <p:cNvSpPr/>
            <p:nvPr/>
          </p:nvSpPr>
          <p:spPr>
            <a:xfrm>
              <a:off x="1026536" y="5336071"/>
              <a:ext cx="101389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160589" y="4937544"/>
              <a:ext cx="184787" cy="338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sz="15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BE8EF965-3FC6-4AC9-86C1-7789060DA03D}"/>
              </a:ext>
            </a:extLst>
          </p:cNvPr>
          <p:cNvSpPr/>
          <p:nvPr/>
        </p:nvSpPr>
        <p:spPr>
          <a:xfrm>
            <a:off x="2007499" y="4661477"/>
            <a:ext cx="9902373" cy="23083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界面简约素雅，用户体验极佳。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与时俱进，融合电子商务。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融合社会网络（</a:t>
            </a:r>
            <a:r>
              <a:rPr lang="en-US" altLang="zh-CN" dirty="0">
                <a:hlinkClick r:id="rId17"/>
              </a:rPr>
              <a:t>SNS</a:t>
            </a:r>
            <a:r>
              <a:rPr lang="zh-CN" altLang="en-US" dirty="0"/>
              <a:t>）一些元素，把人和人的社会关系真实地搬到网上，用相同兴趣作为媒介。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豆瓣用户规模多年稳健增长，</a:t>
            </a:r>
            <a:r>
              <a:rPr lang="en-US" altLang="zh-CN" dirty="0"/>
              <a:t>12</a:t>
            </a:r>
            <a:r>
              <a:rPr lang="zh-CN" altLang="en-US" dirty="0"/>
              <a:t>年已达到月度覆盖用户超过一亿，为豆瓣电影的出现奠定极大用户基础。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所有用户均可参与评分，取其平均值作为其最终评分。</a:t>
            </a:r>
            <a:endParaRPr lang="en-US" altLang="zh-CN" dirty="0"/>
          </a:p>
          <a:p>
            <a:pPr>
              <a:buClr>
                <a:schemeClr val="accent1"/>
              </a:buClr>
            </a:pPr>
            <a:r>
              <a:rPr lang="zh-CN" altLang="en-US" dirty="0"/>
              <a:t>豆瓣电影是这样介绍自己的：“国内最权威电影评分和精彩影评，千万影迷的真实观影感受，为你的观影做决策。”而它也确实做到了这一点。</a:t>
            </a:r>
            <a:endParaRPr lang="en-US" altLang="zh-CN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A310FAC-381E-4859-8B26-DD59B1171690}"/>
              </a:ext>
            </a:extLst>
          </p:cNvPr>
          <p:cNvSpPr/>
          <p:nvPr/>
        </p:nvSpPr>
        <p:spPr>
          <a:xfrm>
            <a:off x="581295" y="1414130"/>
            <a:ext cx="721174" cy="1910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豆瓣发展史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A6B5F91-4000-41E8-BF4A-6942841719A4}"/>
              </a:ext>
            </a:extLst>
          </p:cNvPr>
          <p:cNvSpPr/>
          <p:nvPr/>
        </p:nvSpPr>
        <p:spPr>
          <a:xfrm>
            <a:off x="317124" y="4798526"/>
            <a:ext cx="1253359" cy="1557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400" b="1" dirty="0"/>
              <a:t>豆瓣电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影评分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价值性</a:t>
            </a:r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78D048EB-C9B8-4D42-AFE3-0EA4FB9C31D4}"/>
              </a:ext>
            </a:extLst>
          </p:cNvPr>
          <p:cNvSpPr/>
          <p:nvPr/>
        </p:nvSpPr>
        <p:spPr>
          <a:xfrm>
            <a:off x="0" y="127590"/>
            <a:ext cx="2798701" cy="596173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豆瓣电影背景</a:t>
            </a:r>
          </a:p>
        </p:txBody>
      </p:sp>
    </p:spTree>
    <p:extLst>
      <p:ext uri="{BB962C8B-B14F-4D97-AF65-F5344CB8AC3E}">
        <p14:creationId xmlns:p14="http://schemas.microsoft.com/office/powerpoint/2010/main" val="35130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BA36BB87-0C73-4EA8-AB1A-DA2EF51DF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022987"/>
              </p:ext>
            </p:extLst>
          </p:nvPr>
        </p:nvGraphicFramePr>
        <p:xfrm>
          <a:off x="0" y="2514083"/>
          <a:ext cx="7432158" cy="425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1F51FEF-50AA-4DB8-87CE-18484CC95DBD}"/>
              </a:ext>
            </a:extLst>
          </p:cNvPr>
          <p:cNvSpPr txBox="1"/>
          <p:nvPr/>
        </p:nvSpPr>
        <p:spPr>
          <a:xfrm>
            <a:off x="2195623" y="6627167"/>
            <a:ext cx="300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--</a:t>
            </a:r>
            <a:r>
              <a:rPr lang="zh-CN" altLang="en-US" sz="1200" dirty="0"/>
              <a:t>数据源于豆瓣电影网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10EFDF-6688-496F-BB80-9889153B3A05}"/>
              </a:ext>
            </a:extLst>
          </p:cNvPr>
          <p:cNvSpPr txBox="1"/>
          <p:nvPr/>
        </p:nvSpPr>
        <p:spPr>
          <a:xfrm>
            <a:off x="7398397" y="2318295"/>
            <a:ext cx="4199861" cy="430887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部电影，标签共计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689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个，以剧情为主，爱情、喜剧、犯罪、冒险等题材发行量差异较小，纪录片、儿童、灾难等题材较少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其中</a:t>
            </a:r>
            <a:r>
              <a:rPr lang="en-US" altLang="zh-CN" sz="2000" b="1" dirty="0">
                <a:solidFill>
                  <a:srgbClr val="FF0000"/>
                </a:solidFill>
              </a:rPr>
              <a:t>top3</a:t>
            </a:r>
            <a:r>
              <a:rPr lang="zh-CN" altLang="en-US" sz="2000" b="1" dirty="0">
                <a:solidFill>
                  <a:srgbClr val="FF0000"/>
                </a:solidFill>
              </a:rPr>
              <a:t>为：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剧情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194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个，占比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28.16%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，是二三名的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3.3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倍。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爱情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58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个，占比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8.42%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喜剧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46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个，占比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6.68%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buClr>
                <a:schemeClr val="accent1"/>
              </a:buClr>
            </a:pPr>
            <a:r>
              <a:rPr lang="zh-CN" altLang="en-US" b="1" dirty="0">
                <a:solidFill>
                  <a:srgbClr val="FF0000"/>
                </a:solidFill>
              </a:rPr>
              <a:t>原因：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电影均需以剧情为主，有剧情才能让人影响深刻。因此，剧情占比尤为突出。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116ADA-DFAE-4CF4-9D42-DB1C50349874}"/>
              </a:ext>
            </a:extLst>
          </p:cNvPr>
          <p:cNvSpPr/>
          <p:nvPr/>
        </p:nvSpPr>
        <p:spPr>
          <a:xfrm>
            <a:off x="5738370" y="324433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CFF570CB-6F22-4826-9D9B-EFEBBBF57491}"/>
              </a:ext>
            </a:extLst>
          </p:cNvPr>
          <p:cNvSpPr/>
          <p:nvPr/>
        </p:nvSpPr>
        <p:spPr>
          <a:xfrm>
            <a:off x="0" y="127590"/>
            <a:ext cx="4391247" cy="596173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豆瓣电影</a:t>
            </a:r>
            <a:r>
              <a:rPr lang="en-US" altLang="zh-CN" sz="2800" b="1" dirty="0"/>
              <a:t>top250</a:t>
            </a:r>
            <a:r>
              <a:rPr lang="zh-CN" altLang="en-US" sz="2800" b="1" dirty="0"/>
              <a:t>分布情况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B970FD3-9B89-4602-B4FE-E97F0E51D658}"/>
              </a:ext>
            </a:extLst>
          </p:cNvPr>
          <p:cNvSpPr/>
          <p:nvPr/>
        </p:nvSpPr>
        <p:spPr>
          <a:xfrm>
            <a:off x="359115" y="1183870"/>
            <a:ext cx="1536524" cy="4784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产生依据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CC766B-0510-41A3-98A7-7222538EDC48}"/>
              </a:ext>
            </a:extLst>
          </p:cNvPr>
          <p:cNvSpPr txBox="1"/>
          <p:nvPr/>
        </p:nvSpPr>
        <p:spPr>
          <a:xfrm>
            <a:off x="2032582" y="972591"/>
            <a:ext cx="9025278" cy="8309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豆瓣电影 </a:t>
            </a:r>
            <a:r>
              <a:rPr lang="en-US" altLang="zh-CN" sz="2400" b="1" dirty="0">
                <a:solidFill>
                  <a:srgbClr val="FF0000"/>
                </a:solidFill>
              </a:rPr>
              <a:t>Top 250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是豆瓣根据每部影片看过的人数以及该影片所得的评价等综合数据，通过算法分析产生的，其均为经典电影之作。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527E1C-5818-4BD3-8E9B-0D50690D0340}"/>
              </a:ext>
            </a:extLst>
          </p:cNvPr>
          <p:cNvSpPr/>
          <p:nvPr/>
        </p:nvSpPr>
        <p:spPr>
          <a:xfrm>
            <a:off x="359115" y="2122442"/>
            <a:ext cx="1536524" cy="4784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题材标签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9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92B5128-E47F-45ED-B0F0-A27977688E47}"/>
              </a:ext>
            </a:extLst>
          </p:cNvPr>
          <p:cNvSpPr/>
          <p:nvPr/>
        </p:nvSpPr>
        <p:spPr>
          <a:xfrm>
            <a:off x="352313" y="940407"/>
            <a:ext cx="2065108" cy="4784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制作国家分布</a:t>
            </a:r>
            <a:endParaRPr lang="zh-CN" altLang="en-US" dirty="0"/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978B74C2-DE48-447C-B586-8EC5FB9CD24F}"/>
              </a:ext>
            </a:extLst>
          </p:cNvPr>
          <p:cNvSpPr/>
          <p:nvPr/>
        </p:nvSpPr>
        <p:spPr>
          <a:xfrm>
            <a:off x="0" y="127590"/>
            <a:ext cx="4391247" cy="596173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豆瓣电影</a:t>
            </a:r>
            <a:r>
              <a:rPr lang="en-US" altLang="zh-CN" sz="2800" b="1" dirty="0"/>
              <a:t>top250</a:t>
            </a:r>
            <a:r>
              <a:rPr lang="zh-CN" altLang="en-US" sz="2800" b="1" dirty="0"/>
              <a:t>分布情况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BC3FAEB-FF75-40E5-B457-43F6B8D17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78304"/>
              </p:ext>
            </p:extLst>
          </p:nvPr>
        </p:nvGraphicFramePr>
        <p:xfrm>
          <a:off x="5982586" y="357042"/>
          <a:ext cx="5867733" cy="4086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FE5EA01-2037-446D-8475-D317BB7E242D}"/>
              </a:ext>
            </a:extLst>
          </p:cNvPr>
          <p:cNvSpPr txBox="1"/>
          <p:nvPr/>
        </p:nvSpPr>
        <p:spPr>
          <a:xfrm>
            <a:off x="341681" y="1818167"/>
            <a:ext cx="5484961" cy="440120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参与制作国家合计</a:t>
            </a:r>
            <a:r>
              <a:rPr lang="en-US" altLang="zh-CN" sz="2000" dirty="0"/>
              <a:t>373</a:t>
            </a:r>
            <a:r>
              <a:rPr lang="zh-CN" altLang="en-US" sz="2000" dirty="0"/>
              <a:t>个。其中美国占主导地位，占比</a:t>
            </a:r>
            <a:r>
              <a:rPr lang="en-US" altLang="zh-CN" sz="2000" dirty="0"/>
              <a:t>38.6%</a:t>
            </a:r>
            <a:r>
              <a:rPr lang="zh-CN" altLang="en-US" sz="2000" dirty="0"/>
              <a:t>；其次为中国，仅占</a:t>
            </a:r>
            <a:r>
              <a:rPr lang="en-US" altLang="zh-CN" sz="2000" dirty="0"/>
              <a:t>12.8%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比美国少约两倍。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中国区域分布中：进入豆瓣电影前</a:t>
            </a:r>
            <a:r>
              <a:rPr lang="en-US" altLang="zh-CN" sz="2000" dirty="0"/>
              <a:t>250</a:t>
            </a:r>
            <a:r>
              <a:rPr lang="zh-CN" altLang="en-US" sz="2000" dirty="0"/>
              <a:t>排名的</a:t>
            </a:r>
            <a:r>
              <a:rPr lang="en-US" altLang="zh-CN" sz="2000" b="1" dirty="0">
                <a:solidFill>
                  <a:srgbClr val="FF0000"/>
                </a:solidFill>
              </a:rPr>
              <a:t>52%</a:t>
            </a:r>
            <a:r>
              <a:rPr lang="zh-CN" altLang="en-US" sz="2000" b="1" dirty="0">
                <a:solidFill>
                  <a:srgbClr val="FF0000"/>
                </a:solidFill>
              </a:rPr>
              <a:t>均来源于香港</a:t>
            </a:r>
            <a:r>
              <a:rPr lang="zh-CN" altLang="en-US" sz="2000" dirty="0"/>
              <a:t>，大陆</a:t>
            </a:r>
            <a:r>
              <a:rPr lang="en-US" altLang="zh-CN" sz="2000" dirty="0"/>
              <a:t>33%</a:t>
            </a:r>
            <a:r>
              <a:rPr lang="zh-CN" altLang="en-US" sz="2000" dirty="0"/>
              <a:t>，台湾</a:t>
            </a:r>
            <a:r>
              <a:rPr lang="en-US" altLang="zh-CN" sz="2000" dirty="0"/>
              <a:t>15%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b="1" dirty="0"/>
          </a:p>
          <a:p>
            <a:r>
              <a:rPr lang="zh-CN" altLang="en-US" sz="2000" b="1" dirty="0"/>
              <a:t>中国落后原因：</a:t>
            </a:r>
            <a:endParaRPr lang="en-US" altLang="zh-CN" sz="2000" b="1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中国电影起步较晚，技术落后，导致电影行业发展慢于美国。</a:t>
            </a:r>
            <a:endParaRPr lang="en-US" altLang="zh-CN" sz="20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美国电影发行量高于中国。</a:t>
            </a:r>
            <a:endParaRPr lang="en-US" altLang="zh-CN" sz="20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中国内地，发行量虽逐年递增，评分高于</a:t>
            </a:r>
            <a:r>
              <a:rPr lang="en-US" altLang="zh-CN" sz="2000" dirty="0"/>
              <a:t>8</a:t>
            </a:r>
            <a:r>
              <a:rPr lang="zh-CN" altLang="en-US" sz="2000" dirty="0"/>
              <a:t>分电影仍偏少。</a:t>
            </a:r>
            <a:endParaRPr lang="en-US" altLang="zh-CN" sz="2000" dirty="0"/>
          </a:p>
          <a:p>
            <a:pPr>
              <a:buClr>
                <a:schemeClr val="accent1"/>
              </a:buClr>
            </a:pPr>
            <a:r>
              <a:rPr lang="zh-CN" altLang="en-US" sz="2000" dirty="0"/>
              <a:t>因此，中国高评分电影相对较少。</a:t>
            </a:r>
            <a:endParaRPr lang="en-US" altLang="zh-CN" sz="2000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249034A-13F8-4F32-8E8C-51EDC1451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246236"/>
              </p:ext>
            </p:extLst>
          </p:nvPr>
        </p:nvGraphicFramePr>
        <p:xfrm>
          <a:off x="7203151" y="4827733"/>
          <a:ext cx="3101975" cy="167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276339A-6520-471D-8B34-F2A00121C4D7}"/>
              </a:ext>
            </a:extLst>
          </p:cNvPr>
          <p:cNvSpPr txBox="1"/>
          <p:nvPr/>
        </p:nvSpPr>
        <p:spPr>
          <a:xfrm>
            <a:off x="10180674" y="6607799"/>
            <a:ext cx="300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--</a:t>
            </a:r>
            <a:r>
              <a:rPr lang="zh-CN" altLang="en-US" sz="1200" dirty="0"/>
              <a:t>数据源于豆瓣电影网</a:t>
            </a:r>
          </a:p>
        </p:txBody>
      </p:sp>
    </p:spTree>
    <p:extLst>
      <p:ext uri="{BB962C8B-B14F-4D97-AF65-F5344CB8AC3E}">
        <p14:creationId xmlns:p14="http://schemas.microsoft.com/office/powerpoint/2010/main" val="14515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ED52EE83-8C66-4C81-AC2D-4B653167EF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613135"/>
              </p:ext>
            </p:extLst>
          </p:nvPr>
        </p:nvGraphicFramePr>
        <p:xfrm>
          <a:off x="217968" y="2923899"/>
          <a:ext cx="8346558" cy="4045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B5550E6D-8A39-4982-A30E-3ED1269F2680}"/>
              </a:ext>
            </a:extLst>
          </p:cNvPr>
          <p:cNvSpPr/>
          <p:nvPr/>
        </p:nvSpPr>
        <p:spPr>
          <a:xfrm>
            <a:off x="0" y="127590"/>
            <a:ext cx="4391247" cy="596173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豆瓣电影</a:t>
            </a:r>
            <a:r>
              <a:rPr lang="en-US" altLang="zh-CN" sz="2800" b="1" dirty="0"/>
              <a:t>top250</a:t>
            </a:r>
            <a:r>
              <a:rPr lang="zh-CN" altLang="en-US" sz="2800" b="1" dirty="0"/>
              <a:t>分布情况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12606D-DE6C-46BE-9B3B-F95DDB71F194}"/>
              </a:ext>
            </a:extLst>
          </p:cNvPr>
          <p:cNvSpPr txBox="1"/>
          <p:nvPr/>
        </p:nvSpPr>
        <p:spPr>
          <a:xfrm>
            <a:off x="8954477" y="6485682"/>
            <a:ext cx="300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                             --</a:t>
            </a:r>
            <a:r>
              <a:rPr lang="zh-CN" altLang="en-US" sz="1200" dirty="0"/>
              <a:t>数据源于豆瓣电影网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978FDD-633B-4451-9267-3E05A75E6772}"/>
              </a:ext>
            </a:extLst>
          </p:cNvPr>
          <p:cNvSpPr txBox="1"/>
          <p:nvPr/>
        </p:nvSpPr>
        <p:spPr>
          <a:xfrm>
            <a:off x="2296633" y="818528"/>
            <a:ext cx="9229060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主要集中于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90</a:t>
            </a:r>
            <a:r>
              <a:rPr lang="zh-CN" altLang="en-US" dirty="0"/>
              <a:t>年代至今，约占总量的</a:t>
            </a:r>
            <a:r>
              <a:rPr lang="en-US" altLang="zh-CN" dirty="0"/>
              <a:t>85%</a:t>
            </a:r>
            <a:r>
              <a:rPr lang="zh-CN" altLang="en-US" dirty="0"/>
              <a:t>。且随着时间的推移，经济不断发展，人民生活水平不断提高，电影制作技术不断增强，</a:t>
            </a:r>
            <a:r>
              <a:rPr lang="zh-CN" altLang="en-US" b="1" dirty="0">
                <a:solidFill>
                  <a:srgbClr val="FF0000"/>
                </a:solidFill>
              </a:rPr>
              <a:t>高品质电影总体呈现持续增长趋势。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E6F1F3-D9AE-4C92-B1C0-A6782ECA2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13122"/>
              </p:ext>
            </p:extLst>
          </p:nvPr>
        </p:nvGraphicFramePr>
        <p:xfrm>
          <a:off x="8708065" y="3474720"/>
          <a:ext cx="3253563" cy="3017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432">
                  <a:extLst>
                    <a:ext uri="{9D8B030D-6E8A-4147-A177-3AD203B41FA5}">
                      <a16:colId xmlns:a16="http://schemas.microsoft.com/office/drawing/2014/main" val="177415274"/>
                    </a:ext>
                  </a:extLst>
                </a:gridCol>
                <a:gridCol w="1237131">
                  <a:extLst>
                    <a:ext uri="{9D8B030D-6E8A-4147-A177-3AD203B41FA5}">
                      <a16:colId xmlns:a16="http://schemas.microsoft.com/office/drawing/2014/main" val="3309970962"/>
                    </a:ext>
                  </a:extLst>
                </a:gridCol>
              </a:tblGrid>
              <a:tr h="21666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导演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影片数量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7543161"/>
                  </a:ext>
                </a:extLst>
              </a:tr>
              <a:tr h="21666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宫崎骏 </a:t>
                      </a:r>
                      <a:r>
                        <a:rPr lang="en-US" sz="1100" u="none" strike="noStrike">
                          <a:effectLst/>
                        </a:rPr>
                        <a:t>Hayao Miyazaki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2036420"/>
                  </a:ext>
                </a:extLst>
              </a:tr>
              <a:tr h="4254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克里斯托弗</a:t>
                      </a:r>
                      <a:r>
                        <a:rPr lang="en-US" altLang="zh-CN" sz="1100" u="none" strike="noStrike">
                          <a:effectLst/>
                        </a:rPr>
                        <a:t>·</a:t>
                      </a:r>
                      <a:r>
                        <a:rPr lang="zh-CN" altLang="en-US" sz="1100" u="none" strike="noStrike">
                          <a:effectLst/>
                        </a:rPr>
                        <a:t>诺兰 </a:t>
                      </a:r>
                      <a:r>
                        <a:rPr lang="en-US" sz="1100" u="none" strike="noStrike">
                          <a:effectLst/>
                        </a:rPr>
                        <a:t>Christopher Nolan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3359272"/>
                  </a:ext>
                </a:extLst>
              </a:tr>
              <a:tr h="4254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史蒂文</a:t>
                      </a:r>
                      <a:r>
                        <a:rPr lang="en-US" altLang="zh-CN" sz="1100" u="none" strike="noStrike">
                          <a:effectLst/>
                        </a:rPr>
                        <a:t>·</a:t>
                      </a:r>
                      <a:r>
                        <a:rPr lang="zh-CN" altLang="en-US" sz="1100" u="none" strike="noStrike">
                          <a:effectLst/>
                        </a:rPr>
                        <a:t>斯皮尔伯格 </a:t>
                      </a:r>
                      <a:r>
                        <a:rPr lang="en-US" sz="1100" u="none" strike="noStrike">
                          <a:effectLst/>
                        </a:rPr>
                        <a:t>Steven Spielberg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2826933"/>
                  </a:ext>
                </a:extLst>
              </a:tr>
              <a:tr h="21666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王家卫 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Kar Wai Wong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4180242"/>
                  </a:ext>
                </a:extLst>
              </a:tr>
              <a:tr h="26061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大卫</a:t>
                      </a:r>
                      <a:r>
                        <a:rPr lang="en-US" altLang="zh-CN" sz="1100" u="none" strike="noStrike" dirty="0">
                          <a:effectLst/>
                        </a:rPr>
                        <a:t>·</a:t>
                      </a:r>
                      <a:r>
                        <a:rPr lang="zh-CN" altLang="en-US" sz="1100" u="none" strike="noStrike" dirty="0">
                          <a:effectLst/>
                        </a:rPr>
                        <a:t>芬奇 </a:t>
                      </a:r>
                      <a:r>
                        <a:rPr lang="en-US" sz="1100" u="none" strike="noStrike" dirty="0">
                          <a:effectLst/>
                        </a:rPr>
                        <a:t>David Fincher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989511"/>
                  </a:ext>
                </a:extLst>
              </a:tr>
              <a:tr h="18370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李安 </a:t>
                      </a: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Ang Lee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356397"/>
                  </a:ext>
                </a:extLst>
              </a:tr>
              <a:tr h="21666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彼得</a:t>
                      </a:r>
                      <a:r>
                        <a:rPr lang="en-US" altLang="zh-CN" sz="1100" u="none" strike="noStrike">
                          <a:effectLst/>
                        </a:rPr>
                        <a:t>·</a:t>
                      </a:r>
                      <a:r>
                        <a:rPr lang="zh-CN" altLang="en-US" sz="1100" u="none" strike="noStrike">
                          <a:effectLst/>
                        </a:rPr>
                        <a:t>杰克逊 </a:t>
                      </a:r>
                      <a:r>
                        <a:rPr lang="en-US" sz="1100" u="none" strike="noStrike">
                          <a:effectLst/>
                        </a:rPr>
                        <a:t>Peter Jackson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5624113"/>
                  </a:ext>
                </a:extLst>
              </a:tr>
              <a:tr h="21666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彼特</a:t>
                      </a:r>
                      <a:r>
                        <a:rPr lang="en-US" altLang="zh-CN" sz="1100" u="none" strike="noStrike">
                          <a:effectLst/>
                        </a:rPr>
                        <a:t>·</a:t>
                      </a:r>
                      <a:r>
                        <a:rPr lang="zh-CN" altLang="en-US" sz="1100" u="none" strike="noStrike">
                          <a:effectLst/>
                        </a:rPr>
                        <a:t>道格特 </a:t>
                      </a:r>
                      <a:r>
                        <a:rPr lang="en-US" sz="1100" u="none" strike="noStrike">
                          <a:effectLst/>
                        </a:rPr>
                        <a:t>Pete Docter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9496828"/>
                  </a:ext>
                </a:extLst>
              </a:tr>
              <a:tr h="425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弗朗西斯·福特·科波拉 Francis Ford Coppola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1942822"/>
                  </a:ext>
                </a:extLst>
              </a:tr>
              <a:tr h="21362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姜文 </a:t>
                      </a:r>
                      <a:r>
                        <a:rPr lang="en-US" sz="110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Wen Jiang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16184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E3C3AB5-EE3B-4339-8BA5-FAE2AA44F681}"/>
              </a:ext>
            </a:extLst>
          </p:cNvPr>
          <p:cNvSpPr txBox="1"/>
          <p:nvPr/>
        </p:nvSpPr>
        <p:spPr>
          <a:xfrm>
            <a:off x="9166196" y="3087620"/>
            <a:ext cx="258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      导演</a:t>
            </a:r>
            <a:r>
              <a:rPr lang="en-US" altLang="zh-CN" sz="2000" b="1" dirty="0"/>
              <a:t>top10</a:t>
            </a:r>
            <a:endParaRPr lang="zh-CN" altLang="en-US" sz="2000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0900CD-CBA9-43D2-BB42-005997C2271A}"/>
              </a:ext>
            </a:extLst>
          </p:cNvPr>
          <p:cNvSpPr/>
          <p:nvPr/>
        </p:nvSpPr>
        <p:spPr>
          <a:xfrm>
            <a:off x="130515" y="962809"/>
            <a:ext cx="2065108" cy="4784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制作时间分布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091AF7E-3F5E-402B-B803-09096638F497}"/>
              </a:ext>
            </a:extLst>
          </p:cNvPr>
          <p:cNvSpPr/>
          <p:nvPr/>
        </p:nvSpPr>
        <p:spPr>
          <a:xfrm>
            <a:off x="130515" y="2058238"/>
            <a:ext cx="2065108" cy="4784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导演分布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09C6D1-22D4-4EF1-88FB-14DAF07F7B6F}"/>
              </a:ext>
            </a:extLst>
          </p:cNvPr>
          <p:cNvSpPr txBox="1"/>
          <p:nvPr/>
        </p:nvSpPr>
        <p:spPr>
          <a:xfrm>
            <a:off x="2296633" y="1763505"/>
            <a:ext cx="9229060" cy="12003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日本导演宫崎骏、英国导演克里斯托弗</a:t>
            </a:r>
            <a:r>
              <a:rPr lang="en-US" altLang="zh-CN" dirty="0"/>
              <a:t>·</a:t>
            </a:r>
            <a:r>
              <a:rPr lang="zh-CN" altLang="en-US" dirty="0"/>
              <a:t>诺兰并列第一。全球</a:t>
            </a:r>
            <a:r>
              <a:rPr lang="en-US" altLang="zh-CN" dirty="0"/>
              <a:t>275</a:t>
            </a:r>
            <a:r>
              <a:rPr lang="zh-CN" altLang="en-US" dirty="0"/>
              <a:t>位知名导演参与制作，其中中国导演参与制作</a:t>
            </a:r>
            <a:r>
              <a:rPr lang="en-US" altLang="zh-CN" dirty="0"/>
              <a:t>37</a:t>
            </a:r>
            <a:r>
              <a:rPr lang="zh-CN" altLang="en-US" dirty="0"/>
              <a:t>部，占比</a:t>
            </a:r>
            <a:r>
              <a:rPr lang="en-US" altLang="zh-CN" dirty="0"/>
              <a:t>13.45%</a:t>
            </a:r>
            <a:r>
              <a:rPr lang="zh-CN" altLang="en-US" dirty="0"/>
              <a:t>。中国导演王家卫、李安、姜文等名列其中，均为全球知名导演。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可见，一个优秀的导演与电影的成功息息相关。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45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614A8F6C-FDB3-4C5C-821F-E64AD85D7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342327"/>
              </p:ext>
            </p:extLst>
          </p:nvPr>
        </p:nvGraphicFramePr>
        <p:xfrm>
          <a:off x="130515" y="3024962"/>
          <a:ext cx="5773479" cy="3833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BE3D4640-6CD7-4A15-9826-D9556A640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40368"/>
              </p:ext>
            </p:extLst>
          </p:nvPr>
        </p:nvGraphicFramePr>
        <p:xfrm>
          <a:off x="6288008" y="3567223"/>
          <a:ext cx="5854996" cy="3290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2C741D6B-450C-4721-BEC5-0E43DF5DB920}"/>
              </a:ext>
            </a:extLst>
          </p:cNvPr>
          <p:cNvSpPr/>
          <p:nvPr/>
        </p:nvSpPr>
        <p:spPr>
          <a:xfrm>
            <a:off x="0" y="127590"/>
            <a:ext cx="4391247" cy="596173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豆瓣电影</a:t>
            </a:r>
            <a:r>
              <a:rPr lang="en-US" altLang="zh-CN" sz="2800" b="1" dirty="0"/>
              <a:t>top250</a:t>
            </a:r>
            <a:r>
              <a:rPr lang="zh-CN" altLang="en-US" sz="2800" b="1" dirty="0"/>
              <a:t>分布情况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AD5871-1D77-486E-9C18-937E5D8B5A08}"/>
              </a:ext>
            </a:extLst>
          </p:cNvPr>
          <p:cNvSpPr txBox="1"/>
          <p:nvPr/>
        </p:nvSpPr>
        <p:spPr>
          <a:xfrm>
            <a:off x="393405" y="991329"/>
            <a:ext cx="6624083" cy="230832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豆瓣电影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Top250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中，评分均介于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8.3~9.6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之间，最高参评人数达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114.46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万。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电影参评人数及评分与综合排名</a:t>
            </a:r>
            <a:r>
              <a:rPr lang="zh-CN" altLang="en-US" b="1" dirty="0">
                <a:solidFill>
                  <a:srgbClr val="FF0000"/>
                </a:solidFill>
              </a:rPr>
              <a:t>呈现总体增长趋势。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</a:pP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电影综合排名中：</a:t>
            </a:r>
            <a:r>
              <a:rPr lang="en-US" altLang="zh-CN" dirty="0"/>
              <a:t>《</a:t>
            </a:r>
            <a:r>
              <a:rPr lang="zh-CN" altLang="en-US" dirty="0"/>
              <a:t>肖申克的救赎 </a:t>
            </a:r>
            <a:r>
              <a:rPr lang="en-US" altLang="zh-CN" dirty="0"/>
              <a:t>》</a:t>
            </a:r>
            <a:r>
              <a:rPr lang="zh-CN" altLang="en-US" dirty="0"/>
              <a:t>排名第一，</a:t>
            </a:r>
            <a:r>
              <a:rPr lang="en-US" altLang="zh-CN" dirty="0"/>
              <a:t>《</a:t>
            </a:r>
            <a:r>
              <a:rPr lang="zh-CN" altLang="en-US" dirty="0"/>
              <a:t>霸王别姬</a:t>
            </a:r>
            <a:r>
              <a:rPr lang="en-US" altLang="zh-CN" dirty="0"/>
              <a:t>》</a:t>
            </a:r>
            <a:r>
              <a:rPr lang="zh-CN" altLang="en-US" dirty="0"/>
              <a:t>排名第二，</a:t>
            </a:r>
            <a:r>
              <a:rPr lang="en-US" altLang="zh-CN" dirty="0"/>
              <a:t>《</a:t>
            </a:r>
            <a:r>
              <a:rPr lang="zh-CN" altLang="en-US" dirty="0"/>
              <a:t>这个杀手不太冷</a:t>
            </a:r>
            <a:r>
              <a:rPr lang="en-US" altLang="zh-CN" dirty="0"/>
              <a:t>》</a:t>
            </a:r>
            <a:r>
              <a:rPr lang="zh-CN" altLang="en-US" dirty="0"/>
              <a:t>排名第三。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7BD1806-AAA6-44C7-9576-3BCD0CF5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33507"/>
              </p:ext>
            </p:extLst>
          </p:nvPr>
        </p:nvGraphicFramePr>
        <p:xfrm>
          <a:off x="7251405" y="723763"/>
          <a:ext cx="4051005" cy="284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1874">
                  <a:extLst>
                    <a:ext uri="{9D8B030D-6E8A-4147-A177-3AD203B41FA5}">
                      <a16:colId xmlns:a16="http://schemas.microsoft.com/office/drawing/2014/main" val="2854724741"/>
                    </a:ext>
                  </a:extLst>
                </a:gridCol>
                <a:gridCol w="840775">
                  <a:extLst>
                    <a:ext uri="{9D8B030D-6E8A-4147-A177-3AD203B41FA5}">
                      <a16:colId xmlns:a16="http://schemas.microsoft.com/office/drawing/2014/main" val="2704592301"/>
                    </a:ext>
                  </a:extLst>
                </a:gridCol>
                <a:gridCol w="978356">
                  <a:extLst>
                    <a:ext uri="{9D8B030D-6E8A-4147-A177-3AD203B41FA5}">
                      <a16:colId xmlns:a16="http://schemas.microsoft.com/office/drawing/2014/main" val="3377057232"/>
                    </a:ext>
                  </a:extLst>
                </a:gridCol>
              </a:tblGrid>
              <a:tr h="36366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电影综合排名</a:t>
                      </a:r>
                      <a:r>
                        <a:rPr lang="en-US" altLang="zh-CN" sz="1800" u="none" strike="noStrike">
                          <a:effectLst/>
                        </a:rPr>
                        <a:t>top10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064902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电影名称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排名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评分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780329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肖申克的救赎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405423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霸王别姬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6002532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这个杀手不太冷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1459671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阿甘正传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3849439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美丽人生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2977241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泰坦尼克号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6507798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千与千寻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311186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辛德勒的名单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2349243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盗梦空间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5664149"/>
                  </a:ext>
                </a:extLst>
              </a:tr>
              <a:tr h="22543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机器人总动员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936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6800EB23-998A-413F-B2C9-5F0614446ABE}"/>
              </a:ext>
            </a:extLst>
          </p:cNvPr>
          <p:cNvSpPr/>
          <p:nvPr/>
        </p:nvSpPr>
        <p:spPr>
          <a:xfrm>
            <a:off x="0" y="127590"/>
            <a:ext cx="5703216" cy="596173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2017-2018</a:t>
            </a:r>
            <a:r>
              <a:rPr lang="zh-CN" altLang="en-US" sz="2800" b="1" dirty="0"/>
              <a:t>年年度电影票房排行榜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BE1FA5-6F4F-42E4-97E9-1AF135191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67759"/>
              </p:ext>
            </p:extLst>
          </p:nvPr>
        </p:nvGraphicFramePr>
        <p:xfrm>
          <a:off x="212651" y="1499245"/>
          <a:ext cx="6845298" cy="2376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216">
                  <a:extLst>
                    <a:ext uri="{9D8B030D-6E8A-4147-A177-3AD203B41FA5}">
                      <a16:colId xmlns:a16="http://schemas.microsoft.com/office/drawing/2014/main" val="727237927"/>
                    </a:ext>
                  </a:extLst>
                </a:gridCol>
                <a:gridCol w="1164407">
                  <a:extLst>
                    <a:ext uri="{9D8B030D-6E8A-4147-A177-3AD203B41FA5}">
                      <a16:colId xmlns:a16="http://schemas.microsoft.com/office/drawing/2014/main" val="2757458812"/>
                    </a:ext>
                  </a:extLst>
                </a:gridCol>
                <a:gridCol w="858603">
                  <a:extLst>
                    <a:ext uri="{9D8B030D-6E8A-4147-A177-3AD203B41FA5}">
                      <a16:colId xmlns:a16="http://schemas.microsoft.com/office/drawing/2014/main" val="3870047309"/>
                    </a:ext>
                  </a:extLst>
                </a:gridCol>
                <a:gridCol w="1164407">
                  <a:extLst>
                    <a:ext uri="{9D8B030D-6E8A-4147-A177-3AD203B41FA5}">
                      <a16:colId xmlns:a16="http://schemas.microsoft.com/office/drawing/2014/main" val="700116325"/>
                    </a:ext>
                  </a:extLst>
                </a:gridCol>
                <a:gridCol w="811555">
                  <a:extLst>
                    <a:ext uri="{9D8B030D-6E8A-4147-A177-3AD203B41FA5}">
                      <a16:colId xmlns:a16="http://schemas.microsoft.com/office/drawing/2014/main" val="1068974277"/>
                    </a:ext>
                  </a:extLst>
                </a:gridCol>
                <a:gridCol w="811555">
                  <a:extLst>
                    <a:ext uri="{9D8B030D-6E8A-4147-A177-3AD203B41FA5}">
                      <a16:colId xmlns:a16="http://schemas.microsoft.com/office/drawing/2014/main" val="1069507779"/>
                    </a:ext>
                  </a:extLst>
                </a:gridCol>
                <a:gridCol w="811555">
                  <a:extLst>
                    <a:ext uri="{9D8B030D-6E8A-4147-A177-3AD203B41FA5}">
                      <a16:colId xmlns:a16="http://schemas.microsoft.com/office/drawing/2014/main" val="1301171436"/>
                    </a:ext>
                  </a:extLst>
                </a:gridCol>
              </a:tblGrid>
              <a:tr h="3394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制作国家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同比增长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29626"/>
                  </a:ext>
                </a:extLst>
              </a:tr>
              <a:tr h="3394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总票房（万）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影片数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总票房（万）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影片数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总票房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影片数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3776354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中国</a:t>
                      </a:r>
                      <a:endParaRPr lang="zh-CN" altLang="en-US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2346288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1322692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77.39%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100.00%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8633618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美国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1072179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1548080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-30.74%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-40.00%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8911445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其他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-3343760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-2740860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22.00%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-66.67%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6699422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印度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74707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129912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-42.49%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7279461"/>
                  </a:ext>
                </a:extLst>
              </a:tr>
              <a:tr h="3394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3576101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3287130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8.79%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\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959174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43CA4B6-E265-40C6-A54F-CD6F5FF9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01384"/>
              </p:ext>
            </p:extLst>
          </p:nvPr>
        </p:nvGraphicFramePr>
        <p:xfrm>
          <a:off x="212652" y="4015819"/>
          <a:ext cx="6845299" cy="2597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146">
                  <a:extLst>
                    <a:ext uri="{9D8B030D-6E8A-4147-A177-3AD203B41FA5}">
                      <a16:colId xmlns:a16="http://schemas.microsoft.com/office/drawing/2014/main" val="2583254915"/>
                    </a:ext>
                  </a:extLst>
                </a:gridCol>
                <a:gridCol w="1238928">
                  <a:extLst>
                    <a:ext uri="{9D8B030D-6E8A-4147-A177-3AD203B41FA5}">
                      <a16:colId xmlns:a16="http://schemas.microsoft.com/office/drawing/2014/main" val="3177314980"/>
                    </a:ext>
                  </a:extLst>
                </a:gridCol>
                <a:gridCol w="1096318">
                  <a:extLst>
                    <a:ext uri="{9D8B030D-6E8A-4147-A177-3AD203B41FA5}">
                      <a16:colId xmlns:a16="http://schemas.microsoft.com/office/drawing/2014/main" val="3956934357"/>
                    </a:ext>
                  </a:extLst>
                </a:gridCol>
                <a:gridCol w="606094">
                  <a:extLst>
                    <a:ext uri="{9D8B030D-6E8A-4147-A177-3AD203B41FA5}">
                      <a16:colId xmlns:a16="http://schemas.microsoft.com/office/drawing/2014/main" val="3323737523"/>
                    </a:ext>
                  </a:extLst>
                </a:gridCol>
                <a:gridCol w="677399">
                  <a:extLst>
                    <a:ext uri="{9D8B030D-6E8A-4147-A177-3AD203B41FA5}">
                      <a16:colId xmlns:a16="http://schemas.microsoft.com/office/drawing/2014/main" val="91011528"/>
                    </a:ext>
                  </a:extLst>
                </a:gridCol>
                <a:gridCol w="1025012">
                  <a:extLst>
                    <a:ext uri="{9D8B030D-6E8A-4147-A177-3AD203B41FA5}">
                      <a16:colId xmlns:a16="http://schemas.microsoft.com/office/drawing/2014/main" val="1189523629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18638998"/>
                    </a:ext>
                  </a:extLst>
                </a:gridCol>
              </a:tblGrid>
              <a:tr h="1954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题材标签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同比增长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718691"/>
                  </a:ext>
                </a:extLst>
              </a:tr>
              <a:tr h="390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总票房（万）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影片数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总票房（万）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影片数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总票房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影片数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0238108"/>
                  </a:ext>
                </a:extLst>
              </a:tr>
              <a:tr h="1954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动作</a:t>
                      </a:r>
                      <a:endParaRPr lang="zh-CN" altLang="en-US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1767303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1436177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23.06%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9.09%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1564375"/>
                  </a:ext>
                </a:extLst>
              </a:tr>
              <a:tr h="1954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喜剧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601140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1190414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-49.50%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-33.33%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4721229"/>
                  </a:ext>
                </a:extLst>
              </a:tr>
              <a:tr h="1954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奇幻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235246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89988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161.42%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5346840"/>
                  </a:ext>
                </a:extLst>
              </a:tr>
              <a:tr h="1954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动画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219031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60550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261.74%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7297146"/>
                  </a:ext>
                </a:extLst>
              </a:tr>
              <a:tr h="1954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科幻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179793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202988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-11.43%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3862846"/>
                  </a:ext>
                </a:extLst>
              </a:tr>
              <a:tr h="1954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战争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118754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\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\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5431439"/>
                  </a:ext>
                </a:extLst>
              </a:tr>
              <a:tr h="1954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剧情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104853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459832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-77.20%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-66.67%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3987994"/>
                  </a:ext>
                </a:extLst>
              </a:tr>
              <a:tr h="1954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其他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61010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\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\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9455880"/>
                  </a:ext>
                </a:extLst>
              </a:tr>
              <a:tr h="19549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爱情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136152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-100.00%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-100.00%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0680128"/>
                  </a:ext>
                </a:extLst>
              </a:tr>
              <a:tr h="2517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总计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3287130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3576101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-8.08%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\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87445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0F49261-359E-4E5C-9362-A0CE5D05E150}"/>
              </a:ext>
            </a:extLst>
          </p:cNvPr>
          <p:cNvSpPr txBox="1"/>
          <p:nvPr/>
        </p:nvSpPr>
        <p:spPr>
          <a:xfrm>
            <a:off x="3921344" y="6613451"/>
            <a:ext cx="313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                         --</a:t>
            </a:r>
            <a:r>
              <a:rPr lang="zh-CN" altLang="en-US" sz="1200" dirty="0"/>
              <a:t>数据来源：艺恩电影智库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9823DC-1533-41A3-AF26-A62416D79491}"/>
              </a:ext>
            </a:extLst>
          </p:cNvPr>
          <p:cNvSpPr/>
          <p:nvPr/>
        </p:nvSpPr>
        <p:spPr>
          <a:xfrm>
            <a:off x="7522061" y="1260013"/>
            <a:ext cx="1536524" cy="4784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数据说明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B27172-7674-4302-88BD-635A85B1DE6C}"/>
              </a:ext>
            </a:extLst>
          </p:cNvPr>
          <p:cNvSpPr txBox="1"/>
          <p:nvPr/>
        </p:nvSpPr>
        <p:spPr>
          <a:xfrm>
            <a:off x="7413450" y="2118546"/>
            <a:ext cx="4338084" cy="424731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数据为</a:t>
            </a:r>
            <a:r>
              <a:rPr lang="en-US" altLang="zh-CN" dirty="0"/>
              <a:t>2017-2018</a:t>
            </a:r>
            <a:r>
              <a:rPr lang="zh-CN" altLang="en-US" dirty="0"/>
              <a:t>年电影票房销量排名前</a:t>
            </a:r>
            <a:r>
              <a:rPr lang="en-US" altLang="zh-CN" dirty="0"/>
              <a:t>25</a:t>
            </a:r>
            <a:r>
              <a:rPr lang="zh-CN" altLang="en-US" dirty="0"/>
              <a:t>位。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从电影票房来看，</a:t>
            </a:r>
            <a:r>
              <a:rPr lang="en-US" altLang="zh-CN" dirty="0"/>
              <a:t>2018</a:t>
            </a:r>
            <a:r>
              <a:rPr lang="zh-CN" altLang="en-US" dirty="0"/>
              <a:t>年中国电影票房销量前</a:t>
            </a:r>
            <a:r>
              <a:rPr lang="en-US" altLang="zh-CN" dirty="0"/>
              <a:t>25</a:t>
            </a:r>
            <a:r>
              <a:rPr lang="zh-CN" altLang="en-US" dirty="0"/>
              <a:t>名较</a:t>
            </a:r>
            <a:r>
              <a:rPr lang="en-US" altLang="zh-CN" dirty="0"/>
              <a:t>2017</a:t>
            </a:r>
            <a:r>
              <a:rPr lang="zh-CN" altLang="en-US" dirty="0"/>
              <a:t>年增长迅猛，</a:t>
            </a:r>
            <a:r>
              <a:rPr lang="zh-CN" altLang="en-US" dirty="0">
                <a:solidFill>
                  <a:srgbClr val="FF0000"/>
                </a:solidFill>
              </a:rPr>
              <a:t>总票房同比增长</a:t>
            </a:r>
            <a:r>
              <a:rPr lang="en-US" altLang="zh-CN" dirty="0">
                <a:solidFill>
                  <a:srgbClr val="FF0000"/>
                </a:solidFill>
              </a:rPr>
              <a:t>77.39%</a:t>
            </a:r>
            <a:r>
              <a:rPr lang="zh-CN" altLang="en-US" dirty="0">
                <a:solidFill>
                  <a:srgbClr val="FF0000"/>
                </a:solidFill>
              </a:rPr>
              <a:t>；影片发行量翻倍。</a:t>
            </a:r>
            <a:r>
              <a:rPr lang="zh-CN" altLang="en-US" dirty="0"/>
              <a:t>美国电影票房及发行量均以</a:t>
            </a:r>
            <a:r>
              <a:rPr lang="en-US" altLang="zh-CN" dirty="0"/>
              <a:t>30%~40%</a:t>
            </a:r>
            <a:r>
              <a:rPr lang="zh-CN" altLang="en-US" dirty="0"/>
              <a:t>下降。印度高评分电影开始进入中国，并取得突出成绩。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从电影题材标签来看，动作片最受大众欢迎，总票房同比增长</a:t>
            </a:r>
            <a:r>
              <a:rPr lang="en-US" altLang="zh-CN" dirty="0"/>
              <a:t>23.06%</a:t>
            </a:r>
            <a:r>
              <a:rPr lang="zh-CN" altLang="en-US" dirty="0"/>
              <a:t>，影片发行量同比增长</a:t>
            </a:r>
            <a:r>
              <a:rPr lang="en-US" altLang="zh-CN" dirty="0"/>
              <a:t>9.09%</a:t>
            </a:r>
            <a:r>
              <a:rPr lang="zh-CN" altLang="en-US" dirty="0"/>
              <a:t>；其次为喜剧类型，但其较之</a:t>
            </a:r>
            <a:r>
              <a:rPr lang="en-US" altLang="zh-CN" dirty="0"/>
              <a:t>17</a:t>
            </a:r>
            <a:r>
              <a:rPr lang="zh-CN" altLang="en-US" dirty="0"/>
              <a:t>年，票房及影片发行量均有所下降。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8ABDDD-0393-4E96-B814-34A6A09FAF58}"/>
              </a:ext>
            </a:extLst>
          </p:cNvPr>
          <p:cNvSpPr txBox="1"/>
          <p:nvPr/>
        </p:nvSpPr>
        <p:spPr>
          <a:xfrm>
            <a:off x="2026762" y="1018095"/>
            <a:ext cx="328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电影票房销量年度排行前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18277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AE933EB-3B77-4E24-A880-E5F8452DD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89078"/>
              </p:ext>
            </p:extLst>
          </p:nvPr>
        </p:nvGraphicFramePr>
        <p:xfrm>
          <a:off x="709872" y="1054565"/>
          <a:ext cx="10602294" cy="3470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796">
                  <a:extLst>
                    <a:ext uri="{9D8B030D-6E8A-4147-A177-3AD203B41FA5}">
                      <a16:colId xmlns:a16="http://schemas.microsoft.com/office/drawing/2014/main" val="1002897502"/>
                    </a:ext>
                  </a:extLst>
                </a:gridCol>
                <a:gridCol w="1913365">
                  <a:extLst>
                    <a:ext uri="{9D8B030D-6E8A-4147-A177-3AD203B41FA5}">
                      <a16:colId xmlns:a16="http://schemas.microsoft.com/office/drawing/2014/main" val="678295150"/>
                    </a:ext>
                  </a:extLst>
                </a:gridCol>
                <a:gridCol w="731580">
                  <a:extLst>
                    <a:ext uri="{9D8B030D-6E8A-4147-A177-3AD203B41FA5}">
                      <a16:colId xmlns:a16="http://schemas.microsoft.com/office/drawing/2014/main" val="1192827777"/>
                    </a:ext>
                  </a:extLst>
                </a:gridCol>
                <a:gridCol w="1114253">
                  <a:extLst>
                    <a:ext uri="{9D8B030D-6E8A-4147-A177-3AD203B41FA5}">
                      <a16:colId xmlns:a16="http://schemas.microsoft.com/office/drawing/2014/main" val="1125766274"/>
                    </a:ext>
                  </a:extLst>
                </a:gridCol>
                <a:gridCol w="1181785">
                  <a:extLst>
                    <a:ext uri="{9D8B030D-6E8A-4147-A177-3AD203B41FA5}">
                      <a16:colId xmlns:a16="http://schemas.microsoft.com/office/drawing/2014/main" val="2156818346"/>
                    </a:ext>
                  </a:extLst>
                </a:gridCol>
                <a:gridCol w="1913365">
                  <a:extLst>
                    <a:ext uri="{9D8B030D-6E8A-4147-A177-3AD203B41FA5}">
                      <a16:colId xmlns:a16="http://schemas.microsoft.com/office/drawing/2014/main" val="790204616"/>
                    </a:ext>
                  </a:extLst>
                </a:gridCol>
                <a:gridCol w="799112">
                  <a:extLst>
                    <a:ext uri="{9D8B030D-6E8A-4147-A177-3AD203B41FA5}">
                      <a16:colId xmlns:a16="http://schemas.microsoft.com/office/drawing/2014/main" val="1974415624"/>
                    </a:ext>
                  </a:extLst>
                </a:gridCol>
                <a:gridCol w="1114253">
                  <a:extLst>
                    <a:ext uri="{9D8B030D-6E8A-4147-A177-3AD203B41FA5}">
                      <a16:colId xmlns:a16="http://schemas.microsoft.com/office/drawing/2014/main" val="3141212566"/>
                    </a:ext>
                  </a:extLst>
                </a:gridCol>
                <a:gridCol w="1181785">
                  <a:extLst>
                    <a:ext uri="{9D8B030D-6E8A-4147-A177-3AD203B41FA5}">
                      <a16:colId xmlns:a16="http://schemas.microsoft.com/office/drawing/2014/main" val="3435261461"/>
                    </a:ext>
                  </a:extLst>
                </a:gridCol>
              </a:tblGrid>
              <a:tr h="2891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排名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72260"/>
                  </a:ext>
                </a:extLst>
              </a:tr>
              <a:tr h="2891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影片名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总票房（万）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国家及地区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影片名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类型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总票房（万）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国家及地区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93265"/>
                  </a:ext>
                </a:extLst>
              </a:tr>
              <a:tr h="2891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战狼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动作</a:t>
                      </a:r>
                      <a:endParaRPr lang="zh-CN" altLang="en-US" sz="11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567875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红海行动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动作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365069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中国香港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中国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4405021"/>
                  </a:ext>
                </a:extLst>
              </a:tr>
              <a:tr h="2891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速度与激情</a:t>
                      </a:r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动作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267096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美国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唐人街探案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喜剧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339769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2344047"/>
                  </a:ext>
                </a:extLst>
              </a:tr>
              <a:tr h="2891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羞羞的铁拳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喜剧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220175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我不是药神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剧情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309695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7464325"/>
                  </a:ext>
                </a:extLst>
              </a:tr>
              <a:tr h="2891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功夫瑜伽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喜剧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175260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印度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中国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西虹市首富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喜剧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254567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6497134"/>
                  </a:ext>
                </a:extLst>
              </a:tr>
              <a:tr h="2891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西游伏妖篇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奇幻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165593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中国香港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中国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复仇者联盟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：无限战争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动作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239053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美国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5669670"/>
                  </a:ext>
                </a:extLst>
              </a:tr>
              <a:tr h="2891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变形金刚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：最后的骑士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动作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155124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美国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捉妖记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喜剧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223707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中国香港</a:t>
                      </a:r>
                      <a:r>
                        <a:rPr lang="en-US" altLang="zh-CN" sz="1100" u="none" strike="noStrike">
                          <a:effectLst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</a:rPr>
                        <a:t>中国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0390338"/>
                  </a:ext>
                </a:extLst>
              </a:tr>
              <a:tr h="2891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摔跤吧！爸爸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喜剧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129912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印度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侏罗纪世界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动作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169551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美国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0478308"/>
                  </a:ext>
                </a:extLst>
              </a:tr>
              <a:tr h="2891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芳华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战争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118754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前任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：再见前任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喜剧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164521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中国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2342670"/>
                  </a:ext>
                </a:extLst>
              </a:tr>
              <a:tr h="2891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加勒比海盗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：死无对证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动作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117991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美国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头号玩家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科幻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139666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美国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4394325"/>
                  </a:ext>
                </a:extLst>
              </a:tr>
              <a:tr h="2891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金刚：骷髅岛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动作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116050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美国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后来的我们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爱情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136152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中国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770479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F35B426-F365-417B-A24C-8096B7E9D931}"/>
              </a:ext>
            </a:extLst>
          </p:cNvPr>
          <p:cNvSpPr txBox="1"/>
          <p:nvPr/>
        </p:nvSpPr>
        <p:spPr>
          <a:xfrm>
            <a:off x="515581" y="4786639"/>
            <a:ext cx="11160837" cy="20313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2017</a:t>
            </a:r>
            <a:r>
              <a:rPr lang="zh-CN" altLang="en-US" dirty="0"/>
              <a:t>、</a:t>
            </a:r>
            <a:r>
              <a:rPr lang="en-US" altLang="zh-CN" dirty="0"/>
              <a:t>2018</a:t>
            </a:r>
            <a:r>
              <a:rPr lang="zh-CN" altLang="en-US" dirty="0"/>
              <a:t>年票房排名前十来看，</a:t>
            </a:r>
            <a:r>
              <a:rPr lang="en-US" altLang="zh-CN" dirty="0"/>
              <a:t>《</a:t>
            </a:r>
            <a:r>
              <a:rPr lang="zh-CN" altLang="en-US" dirty="0"/>
              <a:t>战狼</a:t>
            </a:r>
            <a:r>
              <a:rPr lang="en-US" altLang="zh-CN" dirty="0"/>
              <a:t>2》</a:t>
            </a:r>
            <a:r>
              <a:rPr lang="zh-CN" altLang="en-US" dirty="0"/>
              <a:t>以</a:t>
            </a:r>
            <a:r>
              <a:rPr lang="en-US" altLang="zh-CN" dirty="0"/>
              <a:t>56.79</a:t>
            </a:r>
            <a:r>
              <a:rPr lang="zh-CN" altLang="en-US" dirty="0"/>
              <a:t>亿人民币票房、</a:t>
            </a:r>
            <a:r>
              <a:rPr lang="en-US" altLang="zh-CN" dirty="0"/>
              <a:t>《</a:t>
            </a:r>
            <a:r>
              <a:rPr lang="zh-CN" altLang="en-US" dirty="0"/>
              <a:t>红海行动</a:t>
            </a:r>
            <a:r>
              <a:rPr lang="en-US" altLang="zh-CN" dirty="0"/>
              <a:t>》</a:t>
            </a:r>
            <a:r>
              <a:rPr lang="zh-CN" altLang="en-US" dirty="0"/>
              <a:t>以</a:t>
            </a:r>
            <a:r>
              <a:rPr lang="en-US" altLang="zh-CN" dirty="0"/>
              <a:t>36.51</a:t>
            </a:r>
            <a:r>
              <a:rPr lang="zh-CN" altLang="en-US" dirty="0"/>
              <a:t>亿人民币票房，均勇夺年度票房排行榜榜首，豆瓣评分分别为</a:t>
            </a:r>
            <a:r>
              <a:rPr lang="en-US" altLang="zh-CN" dirty="0"/>
              <a:t>7.1</a:t>
            </a:r>
            <a:r>
              <a:rPr lang="zh-CN" altLang="en-US" dirty="0"/>
              <a:t>、</a:t>
            </a:r>
            <a:r>
              <a:rPr lang="en-US" altLang="zh-CN" dirty="0"/>
              <a:t>8.3</a:t>
            </a:r>
            <a:r>
              <a:rPr lang="zh-CN" altLang="en-US" dirty="0"/>
              <a:t>。其中：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战</a:t>
            </a:r>
            <a:r>
              <a:rPr lang="en-US" altLang="zh-CN" dirty="0">
                <a:solidFill>
                  <a:srgbClr val="FF0000"/>
                </a:solidFill>
              </a:rPr>
              <a:t>2》</a:t>
            </a:r>
            <a:r>
              <a:rPr lang="zh-CN" altLang="en-US" dirty="0">
                <a:solidFill>
                  <a:srgbClr val="FF0000"/>
                </a:solidFill>
              </a:rPr>
              <a:t>成功跻身全球</a:t>
            </a:r>
            <a:r>
              <a:rPr lang="en-US" altLang="zh-CN" dirty="0">
                <a:solidFill>
                  <a:srgbClr val="FF0000"/>
                </a:solidFill>
              </a:rPr>
              <a:t>TOP100</a:t>
            </a:r>
            <a:r>
              <a:rPr lang="zh-CN" altLang="en-US" dirty="0">
                <a:solidFill>
                  <a:srgbClr val="FF0000"/>
                </a:solidFill>
              </a:rPr>
              <a:t>票房影片榜，也是亚洲电影首次入榜，打破了好莱坞电影对该榜的垄断</a:t>
            </a:r>
            <a:r>
              <a:rPr lang="zh-CN" altLang="en-US" baseline="30000" dirty="0">
                <a:solidFill>
                  <a:srgbClr val="FF0000"/>
                </a:solidFill>
              </a:rPr>
              <a:t> </a:t>
            </a:r>
            <a:r>
              <a:rPr lang="zh-CN" altLang="en-US" dirty="0">
                <a:solidFill>
                  <a:srgbClr val="FF0000"/>
                </a:solidFill>
              </a:rPr>
              <a:t>，位列全球票房榜第</a:t>
            </a:r>
            <a:r>
              <a:rPr lang="en-US" altLang="zh-CN" dirty="0">
                <a:solidFill>
                  <a:srgbClr val="FF0000"/>
                </a:solidFill>
              </a:rPr>
              <a:t>55</a:t>
            </a:r>
            <a:r>
              <a:rPr lang="zh-CN" altLang="en-US" dirty="0">
                <a:solidFill>
                  <a:srgbClr val="FF0000"/>
                </a:solidFill>
              </a:rPr>
              <a:t>名</a:t>
            </a:r>
            <a:r>
              <a:rPr lang="zh-CN" altLang="en-US" dirty="0"/>
              <a:t>。虽故事情节类似，</a:t>
            </a:r>
            <a:r>
              <a:rPr lang="en-US" altLang="zh-CN" dirty="0"/>
              <a:t>《</a:t>
            </a:r>
            <a:r>
              <a:rPr lang="zh-CN" altLang="en-US" dirty="0"/>
              <a:t>红海行动</a:t>
            </a:r>
            <a:r>
              <a:rPr lang="en-US" altLang="zh-CN" dirty="0"/>
              <a:t>》</a:t>
            </a:r>
            <a:r>
              <a:rPr lang="zh-CN" altLang="en-US" dirty="0"/>
              <a:t>仍凭借其高品质制作，收获优异的票房成绩。但两者评分均未突破</a:t>
            </a:r>
            <a:r>
              <a:rPr lang="en-US" altLang="zh-CN" dirty="0"/>
              <a:t>9.0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其中，中国、美国制片各占半壁江山，类型以动作、喜剧类型为主。与豆瓣电影综合排名前</a:t>
            </a:r>
            <a:r>
              <a:rPr lang="en-US" altLang="zh-CN" dirty="0"/>
              <a:t>250</a:t>
            </a:r>
            <a:r>
              <a:rPr lang="zh-CN" altLang="en-US" dirty="0"/>
              <a:t>名基本保持一致。不同之处在于，中国电影市场已逐步崛起，已可与美国电影一争高下。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A7ADC3-3CC4-43CF-BA42-9898107CB371}"/>
              </a:ext>
            </a:extLst>
          </p:cNvPr>
          <p:cNvSpPr txBox="1"/>
          <p:nvPr/>
        </p:nvSpPr>
        <p:spPr>
          <a:xfrm>
            <a:off x="8399721" y="4524869"/>
            <a:ext cx="3136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                         --</a:t>
            </a:r>
            <a:r>
              <a:rPr lang="zh-CN" altLang="en-US" sz="1200" dirty="0"/>
              <a:t>数据来源：艺恩电影智库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60FFD6-F8A5-4F31-84A5-6D63525DBD41}"/>
              </a:ext>
            </a:extLst>
          </p:cNvPr>
          <p:cNvSpPr txBox="1"/>
          <p:nvPr/>
        </p:nvSpPr>
        <p:spPr>
          <a:xfrm>
            <a:off x="4805917" y="727167"/>
            <a:ext cx="33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2017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2018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年票房排名前十</a:t>
            </a: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49AB3902-A0AF-4235-BDBD-025346567ECA}"/>
              </a:ext>
            </a:extLst>
          </p:cNvPr>
          <p:cNvSpPr/>
          <p:nvPr/>
        </p:nvSpPr>
        <p:spPr>
          <a:xfrm>
            <a:off x="0" y="127590"/>
            <a:ext cx="5703216" cy="596173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2017-2018</a:t>
            </a:r>
            <a:r>
              <a:rPr lang="zh-CN" altLang="en-US" sz="2800" b="1" dirty="0"/>
              <a:t>年年度电影票房排行榜</a:t>
            </a:r>
          </a:p>
        </p:txBody>
      </p:sp>
    </p:spTree>
    <p:extLst>
      <p:ext uri="{BB962C8B-B14F-4D97-AF65-F5344CB8AC3E}">
        <p14:creationId xmlns:p14="http://schemas.microsoft.com/office/powerpoint/2010/main" val="40158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SubTitle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SubTitle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SubTitle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SubTitle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3110045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1601</Words>
  <Application>Microsoft Office PowerPoint</Application>
  <PresentationFormat>宽屏</PresentationFormat>
  <Paragraphs>398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幼圆</vt:lpstr>
      <vt:lpstr>Arial</vt:lpstr>
      <vt:lpstr>Wingdings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>tukuppt</dc:subject>
  <cp:lastModifiedBy> </cp:lastModifiedBy>
  <cp:revision>62</cp:revision>
  <dcterms:created xsi:type="dcterms:W3CDTF">2017-09-08T10:24:24Z</dcterms:created>
  <dcterms:modified xsi:type="dcterms:W3CDTF">2019-08-16T07:28:12Z</dcterms:modified>
</cp:coreProperties>
</file>