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64" r:id="rId4"/>
    <p:sldId id="260" r:id="rId5"/>
    <p:sldId id="258" r:id="rId6"/>
    <p:sldId id="257" r:id="rId7"/>
    <p:sldId id="259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35F38-8855-7849-86F1-3D956BD831C3}" type="datetimeFigureOut">
              <a:rPr lang="en-US" smtClean="0"/>
              <a:t>10/5/17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D0523-6288-AA49-9B4E-04D440E07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20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www.washingtonpost.com</a:t>
            </a:r>
            <a:r>
              <a:rPr lang="en-US" dirty="0" smtClean="0"/>
              <a:t>/blogs/answer-sheet/post/how-act-overtook-sat-as-the-top-college-entrance-exam/2012/09/24/d56df11c-0674-11e2-afff-d6c7f20a83bf_blog.html?utm_term=.ca6599e2b6ea</a:t>
            </a:r>
          </a:p>
          <a:p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The ACT is perceived as a more consumer-friendly exam by students.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ACT has shrewdly marketed its exam to many states as a replacement for (or supplement to) high school exit exams, arguing that adoption will reduce the number of tests a college-bound student must take while encouraging more teenagers to consider college.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 with taxpayers footing the bill.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 The College Board was very slow to adopt a similar marketing strategy, signing up only the less-populated state of Maine to require the SAT of all students.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D0523-6288-AA49-9B4E-04D440E07A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63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nces.ed.gov</a:t>
            </a:r>
            <a:r>
              <a:rPr lang="en-US" dirty="0" smtClean="0"/>
              <a:t>/programs/</a:t>
            </a:r>
            <a:r>
              <a:rPr lang="en-US" dirty="0" err="1" smtClean="0"/>
              <a:t>coe</a:t>
            </a:r>
            <a:r>
              <a:rPr lang="en-US" dirty="0" smtClean="0"/>
              <a:t>/</a:t>
            </a:r>
            <a:r>
              <a:rPr lang="en-US" dirty="0" err="1" smtClean="0"/>
              <a:t>indicator_cha.asp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D0523-6288-AA49-9B4E-04D440E07A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total number of high school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graduates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 increased 28 percent between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1996–97 and 2008–09, a period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of 12 years; and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is projected to be 2 percent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higher in 2021–22 than in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2008–09.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number of public high school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graduates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 increased 29 percent between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1996–97 and 2008–09; and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is projected to increase 5 percent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between 2008–09 and 2021–22.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number of private high school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graduates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 increased 22 percent between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1996–97 and 2008–09; and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is projected to decrease 25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percent between 2008–09 and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2021–22.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D0523-6288-AA49-9B4E-04D440E07A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82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nces.ed.gov</a:t>
            </a:r>
            <a:r>
              <a:rPr lang="en-US" dirty="0" smtClean="0"/>
              <a:t>/pubs2013/2013008.pdf</a:t>
            </a:r>
          </a:p>
          <a:p>
            <a:endParaRPr lang="en-US" dirty="0" smtClean="0"/>
          </a:p>
          <a:p>
            <a:r>
              <a:rPr lang="en-US" dirty="0" smtClean="0"/>
              <a:t>High school graduates by</a:t>
            </a:r>
          </a:p>
          <a:p>
            <a:r>
              <a:rPr lang="en-US" dirty="0" smtClean="0"/>
              <a:t>race/ethnicity</a:t>
            </a:r>
          </a:p>
          <a:p>
            <a:r>
              <a:rPr lang="en-US" dirty="0" smtClean="0"/>
              <a:t>The number of public high school</a:t>
            </a:r>
          </a:p>
          <a:p>
            <a:r>
              <a:rPr lang="en-US" dirty="0" smtClean="0"/>
              <a:t>graduates is projected to</a:t>
            </a:r>
          </a:p>
          <a:p>
            <a:r>
              <a:rPr lang="en-US" dirty="0" smtClean="0"/>
              <a:t>T decrease 9 percent between</a:t>
            </a:r>
          </a:p>
          <a:p>
            <a:r>
              <a:rPr lang="en-US" dirty="0" smtClean="0"/>
              <a:t>2008–09 and 2020–21 for</a:t>
            </a:r>
          </a:p>
          <a:p>
            <a:r>
              <a:rPr lang="en-US" dirty="0" smtClean="0"/>
              <a:t>students who are White;</a:t>
            </a:r>
          </a:p>
          <a:p>
            <a:r>
              <a:rPr lang="en-US" dirty="0" smtClean="0"/>
              <a:t>decrease 6 percent between</a:t>
            </a:r>
          </a:p>
          <a:p>
            <a:r>
              <a:rPr lang="en-US" dirty="0" smtClean="0"/>
              <a:t>2008–09 and 2020–21 for</a:t>
            </a:r>
          </a:p>
          <a:p>
            <a:r>
              <a:rPr lang="en-US" dirty="0" smtClean="0"/>
              <a:t>students who are Black;</a:t>
            </a:r>
          </a:p>
          <a:p>
            <a:r>
              <a:rPr lang="en-US" dirty="0" smtClean="0"/>
              <a:t>increase 63 percent between</a:t>
            </a:r>
          </a:p>
          <a:p>
            <a:r>
              <a:rPr lang="en-US" dirty="0" smtClean="0"/>
              <a:t>2008–09 and 2020–21 for</a:t>
            </a:r>
          </a:p>
          <a:p>
            <a:r>
              <a:rPr lang="en-US" dirty="0" smtClean="0"/>
              <a:t>students who are Hispanic;</a:t>
            </a:r>
          </a:p>
          <a:p>
            <a:r>
              <a:rPr lang="en-US" dirty="0" smtClean="0"/>
              <a:t>increase 35 percent between</a:t>
            </a:r>
          </a:p>
          <a:p>
            <a:r>
              <a:rPr lang="en-US" dirty="0" smtClean="0"/>
              <a:t>2008–09 and 2020–21 for</a:t>
            </a:r>
          </a:p>
          <a:p>
            <a:r>
              <a:rPr lang="en-US" dirty="0" smtClean="0"/>
              <a:t>students who are Asian/Pacific</a:t>
            </a:r>
          </a:p>
          <a:p>
            <a:r>
              <a:rPr lang="en-US" dirty="0" smtClean="0"/>
              <a:t>Islander; and</a:t>
            </a:r>
          </a:p>
          <a:p>
            <a:r>
              <a:rPr lang="en-US" dirty="0" smtClean="0"/>
              <a:t>be 1 percent lower in 2021–22</a:t>
            </a:r>
          </a:p>
          <a:p>
            <a:r>
              <a:rPr lang="en-US" dirty="0" smtClean="0"/>
              <a:t>than in 2008–09 for students</a:t>
            </a:r>
          </a:p>
          <a:p>
            <a:r>
              <a:rPr lang="en-US" dirty="0" smtClean="0"/>
              <a:t>who are American Indian/Alaska</a:t>
            </a:r>
          </a:p>
          <a:p>
            <a:r>
              <a:rPr lang="en-US" dirty="0" smtClean="0"/>
              <a:t>Native.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D0523-6288-AA49-9B4E-04D440E07A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81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PLAN is a preliminary ACT test that is generally administered in the sophomore year.[1] ACT, Inc. claims that it predicts success on the ACT. </a:t>
            </a:r>
          </a:p>
          <a:p>
            <a:endParaRPr lang="en-US" dirty="0" smtClean="0"/>
          </a:p>
          <a:p>
            <a:r>
              <a:rPr lang="en-US" dirty="0" smtClean="0"/>
              <a:t>The PSAT registration fee for the 2017-2018 school year is $16. </a:t>
            </a:r>
            <a:r>
              <a:rPr lang="en-US" smtClean="0"/>
              <a:t>Some high schools may charge students an additional fee to defray the cost of administering the test.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D0523-6288-AA49-9B4E-04D440E07A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00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4640-D82C-9644-9DBE-6E48F51D1C4A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B8C4-4AFE-6D4B-8618-CE4A05D49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6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4640-D82C-9644-9DBE-6E48F51D1C4A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B8C4-4AFE-6D4B-8618-CE4A05D49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24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4640-D82C-9644-9DBE-6E48F51D1C4A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B8C4-4AFE-6D4B-8618-CE4A05D49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35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4640-D82C-9644-9DBE-6E48F51D1C4A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B8C4-4AFE-6D4B-8618-CE4A05D49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08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4640-D82C-9644-9DBE-6E48F51D1C4A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B8C4-4AFE-6D4B-8618-CE4A05D49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89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4640-D82C-9644-9DBE-6E48F51D1C4A}" type="datetimeFigureOut">
              <a:rPr lang="en-US" smtClean="0"/>
              <a:t>10/4/17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B8C4-4AFE-6D4B-8618-CE4A05D49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22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4640-D82C-9644-9DBE-6E48F51D1C4A}" type="datetimeFigureOut">
              <a:rPr lang="en-US" smtClean="0"/>
              <a:t>10/4/17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B8C4-4AFE-6D4B-8618-CE4A05D49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62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4640-D82C-9644-9DBE-6E48F51D1C4A}" type="datetimeFigureOut">
              <a:rPr lang="en-US" smtClean="0"/>
              <a:t>10/4/17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B8C4-4AFE-6D4B-8618-CE4A05D49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27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4640-D82C-9644-9DBE-6E48F51D1C4A}" type="datetimeFigureOut">
              <a:rPr lang="en-US" smtClean="0"/>
              <a:t>10/4/17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B8C4-4AFE-6D4B-8618-CE4A05D49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37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4640-D82C-9644-9DBE-6E48F51D1C4A}" type="datetimeFigureOut">
              <a:rPr lang="en-US" smtClean="0"/>
              <a:t>10/4/17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B8C4-4AFE-6D4B-8618-CE4A05D49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75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4640-D82C-9644-9DBE-6E48F51D1C4A}" type="datetimeFigureOut">
              <a:rPr lang="en-US" smtClean="0"/>
              <a:t>10/4/17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B8C4-4AFE-6D4B-8618-CE4A05D49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4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24640-D82C-9644-9DBE-6E48F51D1C4A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4B8C4-4AFE-6D4B-8618-CE4A05D49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02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Demographic of Opportunity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Mr. Chukwudi I. Uraih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599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We Are</a:t>
            </a:r>
            <a:endParaRPr lang="en-US" dirty="0"/>
          </a:p>
        </p:txBody>
      </p:sp>
      <p:pic>
        <p:nvPicPr>
          <p:cNvPr id="8" name="Content Placeholder 7" descr="Screen Shot 2017-10-05 at 9.23.18 A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0" t="1156" r="32297" b="-12636"/>
          <a:stretch/>
        </p:blipFill>
        <p:spPr>
          <a:xfrm rot="20158032">
            <a:off x="875442" y="1858286"/>
            <a:ext cx="7951675" cy="3248737"/>
          </a:xfrm>
        </p:spPr>
      </p:pic>
      <p:pic>
        <p:nvPicPr>
          <p:cNvPr id="5" name="Picture 4" descr="Screen Shot 2017-10-05 at 9.56.4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1705">
            <a:off x="0" y="2501900"/>
            <a:ext cx="9144000" cy="18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006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Participation Rates</a:t>
            </a:r>
            <a:endParaRPr lang="en-US" dirty="0"/>
          </a:p>
        </p:txBody>
      </p:sp>
      <p:pic>
        <p:nvPicPr>
          <p:cNvPr id="4" name="Content Placeholder 3" descr="ACT Participa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832" r="-12832"/>
          <a:stretch>
            <a:fillRect/>
          </a:stretch>
        </p:blipFill>
        <p:spPr>
          <a:xfrm>
            <a:off x="-514475" y="1867738"/>
            <a:ext cx="5739618" cy="3156569"/>
          </a:xfrm>
        </p:spPr>
      </p:pic>
      <p:pic>
        <p:nvPicPr>
          <p:cNvPr id="5" name="Picture 4" descr="SAT Participta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048" y="1787363"/>
            <a:ext cx="4561952" cy="323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578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College Enrollment Projections</a:t>
            </a:r>
            <a:endParaRPr lang="en-US" dirty="0"/>
          </a:p>
        </p:txBody>
      </p:sp>
      <p:pic>
        <p:nvPicPr>
          <p:cNvPr id="6" name="Content Placeholder 5" descr="figure-cha-1 (1)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6" r="96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37626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College Enrollment Demographics</a:t>
            </a:r>
            <a:endParaRPr lang="en-US" dirty="0"/>
          </a:p>
        </p:txBody>
      </p:sp>
      <p:pic>
        <p:nvPicPr>
          <p:cNvPr id="4" name="Content Placeholder 3" descr="College enrollment demographics 2015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9" r="942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40565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School Graduate Projections</a:t>
            </a:r>
            <a:endParaRPr lang="en-US" dirty="0"/>
          </a:p>
        </p:txBody>
      </p:sp>
      <p:pic>
        <p:nvPicPr>
          <p:cNvPr id="4" name="Content Placeholder 3" descr="Screen Shot 2017-10-05 at 9.00.27 A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6" t="6406" r="3912" b="30337"/>
          <a:stretch/>
        </p:blipFill>
        <p:spPr>
          <a:xfrm>
            <a:off x="762668" y="1417638"/>
            <a:ext cx="7597559" cy="5085759"/>
          </a:xfrm>
        </p:spPr>
      </p:pic>
    </p:spTree>
    <p:extLst>
      <p:ext uri="{BB962C8B-B14F-4D97-AF65-F5344CB8AC3E}">
        <p14:creationId xmlns:p14="http://schemas.microsoft.com/office/powerpoint/2010/main" val="2010723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High School Graduate Demographics</a:t>
            </a:r>
            <a:endParaRPr lang="en-US" dirty="0"/>
          </a:p>
        </p:txBody>
      </p:sp>
      <p:pic>
        <p:nvPicPr>
          <p:cNvPr id="4" name="Content Placeholder 3" descr="Screen Shot 2017-10-05 at 9.02.22 A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4" r="33422" b="20097"/>
          <a:stretch/>
        </p:blipFill>
        <p:spPr>
          <a:xfrm>
            <a:off x="457201" y="1600200"/>
            <a:ext cx="7629712" cy="5087166"/>
          </a:xfrm>
        </p:spPr>
      </p:pic>
    </p:spTree>
    <p:extLst>
      <p:ext uri="{BB962C8B-B14F-4D97-AF65-F5344CB8AC3E}">
        <p14:creationId xmlns:p14="http://schemas.microsoft.com/office/powerpoint/2010/main" val="1857222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Aggressively market exam to many states as a replacement for (or supplement to) high school exit exams</a:t>
            </a:r>
          </a:p>
          <a:p>
            <a:endParaRPr lang="en-US" dirty="0"/>
          </a:p>
          <a:p>
            <a:r>
              <a:rPr lang="en-US" dirty="0" smtClean="0"/>
              <a:t>Develop a PSAT-like product to target Hispanic students</a:t>
            </a:r>
          </a:p>
          <a:p>
            <a:endParaRPr lang="en-US" dirty="0"/>
          </a:p>
          <a:p>
            <a:r>
              <a:rPr lang="en-US" dirty="0" smtClean="0"/>
              <a:t>Give away the PSAT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47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983</TotalTime>
  <Words>456</Words>
  <Application>Microsoft Macintosh PowerPoint</Application>
  <PresentationFormat>On-screen Show (4:3)</PresentationFormat>
  <Paragraphs>80</Paragraphs>
  <Slides>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 Demographic of Opportunity</vt:lpstr>
      <vt:lpstr>Where We Are</vt:lpstr>
      <vt:lpstr>Test Participation Rates</vt:lpstr>
      <vt:lpstr>College Enrollment Projections</vt:lpstr>
      <vt:lpstr>College Enrollment Demographics</vt:lpstr>
      <vt:lpstr>High School Graduate Projections</vt:lpstr>
      <vt:lpstr>High School Graduate Demographics</vt:lpstr>
      <vt:lpstr>Recommended Strategy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Chudi</dc:creator>
  <cp:lastModifiedBy>Chudi</cp:lastModifiedBy>
  <cp:revision>12</cp:revision>
  <dcterms:created xsi:type="dcterms:W3CDTF">2017-10-05T01:04:51Z</dcterms:created>
  <dcterms:modified xsi:type="dcterms:W3CDTF">2017-10-05T17:28:17Z</dcterms:modified>
</cp:coreProperties>
</file>