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653E18-09A9-4A36-8602-E97F500BBB53}">
  <a:tblStyle styleId="{0A653E18-09A9-4A36-8602-E97F500BBB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5.xml"/><Relationship Id="rId22" Type="http://schemas.openxmlformats.org/officeDocument/2006/relationships/font" Target="fonts/MavenPro-regular.fntdata"/><Relationship Id="rId10" Type="http://schemas.openxmlformats.org/officeDocument/2006/relationships/slide" Target="slides/slide4.xml"/><Relationship Id="rId21"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bold.fntdata"/><Relationship Id="rId6" Type="http://schemas.openxmlformats.org/officeDocument/2006/relationships/notesMaster" Target="notesMasters/notesMaster1.xml"/><Relationship Id="rId18"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b1b4fdd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b1b4fdd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af75f2c74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af75f2c74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af75f2c7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f75f2c7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b10a1da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b10a1da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is abandoned because it doesn’t provide enough insights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b10a1da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b10a1da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af75f2c7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af75f2c7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af75f2c7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af75f2c7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b10a1da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b10a1da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af75f2c7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af75f2c7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af75f2c7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af75f2c7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Talking Data Kaggle competition</a:t>
            </a:r>
            <a:endParaRPr/>
          </a:p>
        </p:txBody>
      </p:sp>
      <p:sp>
        <p:nvSpPr>
          <p:cNvPr id="278" name="Google Shape;278;p13"/>
          <p:cNvSpPr txBox="1"/>
          <p:nvPr>
            <p:ph idx="1" type="subTitle"/>
          </p:nvPr>
        </p:nvSpPr>
        <p:spPr>
          <a:xfrm>
            <a:off x="824000" y="3596300"/>
            <a:ext cx="4442100" cy="11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Sowmya Vasan</a:t>
            </a:r>
            <a:endParaRPr/>
          </a:p>
          <a:p>
            <a:pPr indent="0" lvl="0" marL="0" rtl="0" algn="l">
              <a:spcBef>
                <a:spcPts val="0"/>
              </a:spcBef>
              <a:spcAft>
                <a:spcPts val="0"/>
              </a:spcAft>
              <a:buNone/>
            </a:pPr>
            <a:r>
              <a:rPr lang="en"/>
              <a:t>Daisy Du</a:t>
            </a:r>
            <a:endParaRPr/>
          </a:p>
          <a:p>
            <a:pPr indent="0" lvl="0" marL="0" rtl="0" algn="l">
              <a:spcBef>
                <a:spcPts val="0"/>
              </a:spcBef>
              <a:spcAft>
                <a:spcPts val="0"/>
              </a:spcAft>
              <a:buNone/>
            </a:pPr>
            <a:r>
              <a:rPr lang="en"/>
              <a:t>Erika Pelaez</a:t>
            </a:r>
            <a:endParaRPr/>
          </a:p>
          <a:p>
            <a:pPr indent="0" lvl="0" marL="0" rtl="0" algn="l">
              <a:spcBef>
                <a:spcPts val="0"/>
              </a:spcBef>
              <a:spcAft>
                <a:spcPts val="0"/>
              </a:spcAft>
              <a:buNone/>
            </a:pPr>
            <a:r>
              <a:rPr lang="en"/>
              <a:t>Mentor: Nick Janetos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431150" y="2220150"/>
            <a:ext cx="7030500" cy="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056750" y="1590675"/>
            <a:ext cx="7030500" cy="68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351" name="Google Shape;351;p23"/>
          <p:cNvPicPr preferRelativeResize="0"/>
          <p:nvPr/>
        </p:nvPicPr>
        <p:blipFill rotWithShape="1">
          <a:blip r:embed="rId3">
            <a:alphaModFix/>
          </a:blip>
          <a:srcRect b="14037" l="7154" r="32774" t="54159"/>
          <a:stretch/>
        </p:blipFill>
        <p:spPr>
          <a:xfrm>
            <a:off x="2632100" y="2804450"/>
            <a:ext cx="3879800" cy="123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journey</a:t>
            </a:r>
            <a:endParaRPr/>
          </a:p>
        </p:txBody>
      </p:sp>
      <p:pic>
        <p:nvPicPr>
          <p:cNvPr id="284" name="Google Shape;284;p14"/>
          <p:cNvPicPr preferRelativeResize="0"/>
          <p:nvPr/>
        </p:nvPicPr>
        <p:blipFill>
          <a:blip r:embed="rId3">
            <a:alphaModFix/>
          </a:blip>
          <a:stretch>
            <a:fillRect/>
          </a:stretch>
        </p:blipFill>
        <p:spPr>
          <a:xfrm>
            <a:off x="152400" y="1750275"/>
            <a:ext cx="8839203" cy="24469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Explanatory Analysis</a:t>
            </a:r>
            <a:endParaRPr/>
          </a:p>
        </p:txBody>
      </p:sp>
      <p:graphicFrame>
        <p:nvGraphicFramePr>
          <p:cNvPr id="290" name="Google Shape;290;p15"/>
          <p:cNvGraphicFramePr/>
          <p:nvPr/>
        </p:nvGraphicFramePr>
        <p:xfrm>
          <a:off x="952500" y="1776000"/>
          <a:ext cx="3000000" cy="3000000"/>
        </p:xfrm>
        <a:graphic>
          <a:graphicData uri="http://schemas.openxmlformats.org/drawingml/2006/table">
            <a:tbl>
              <a:tblPr>
                <a:noFill/>
                <a:tableStyleId>{0A653E18-09A9-4A36-8602-E97F500BBB53}</a:tableStyleId>
              </a:tblPr>
              <a:tblGrid>
                <a:gridCol w="3619500"/>
                <a:gridCol w="3619500"/>
              </a:tblGrid>
              <a:tr h="381000">
                <a:tc>
                  <a:txBody>
                    <a:bodyPr>
                      <a:noAutofit/>
                    </a:bodyPr>
                    <a:lstStyle/>
                    <a:p>
                      <a:pPr indent="0" lvl="0" marL="0" rtl="0" algn="l">
                        <a:spcBef>
                          <a:spcPts val="0"/>
                        </a:spcBef>
                        <a:spcAft>
                          <a:spcPts val="0"/>
                        </a:spcAft>
                        <a:buNone/>
                      </a:pPr>
                      <a:r>
                        <a:rPr lang="en"/>
                        <a:t>Feature</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Unique Count</a:t>
                      </a:r>
                      <a:endParaRPr/>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IP address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277396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A9A9A"/>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Device</a:t>
                      </a:r>
                      <a:endParaRPr/>
                    </a:p>
                  </a:txBody>
                  <a:tcPr marT="91425" marB="91425" marR="91425" marL="914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3475</a:t>
                      </a:r>
                      <a:endParaRPr/>
                    </a:p>
                  </a:txBody>
                  <a:tcPr marT="91425" marB="91425" marR="91425" marL="914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OS</a:t>
                      </a:r>
                      <a:endParaRPr/>
                    </a:p>
                  </a:txBody>
                  <a:tcPr marT="91425" marB="91425" marR="91425" marL="914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800</a:t>
                      </a:r>
                      <a:endParaRPr/>
                    </a:p>
                  </a:txBody>
                  <a:tcPr marT="91425" marB="91425" marR="91425" marL="914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App type</a:t>
                      </a:r>
                      <a:endParaRPr/>
                    </a:p>
                  </a:txBody>
                  <a:tcPr marT="91425" marB="91425" marR="91425" marL="91425">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706</a:t>
                      </a:r>
                      <a:endParaRPr/>
                    </a:p>
                  </a:txBody>
                  <a:tcPr marT="91425" marB="91425" marR="91425" marL="91425">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Channel</a:t>
                      </a:r>
                      <a:endParaRPr/>
                    </a:p>
                  </a:txBody>
                  <a:tcPr marT="91425" marB="91425" marR="91425" marL="914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202</a:t>
                      </a:r>
                      <a:endParaRPr/>
                    </a:p>
                  </a:txBody>
                  <a:tcPr marT="91425" marB="91425" marR="91425" marL="914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the dataset</a:t>
            </a:r>
            <a:endParaRPr/>
          </a:p>
          <a:p>
            <a:pPr indent="0" lvl="0" marL="0" rtl="0" algn="l">
              <a:spcBef>
                <a:spcPts val="0"/>
              </a:spcBef>
              <a:spcAft>
                <a:spcPts val="0"/>
              </a:spcAft>
              <a:buNone/>
            </a:pPr>
            <a:r>
              <a:t/>
            </a:r>
            <a:endParaRPr/>
          </a:p>
        </p:txBody>
      </p:sp>
      <p:pic>
        <p:nvPicPr>
          <p:cNvPr id="296" name="Google Shape;296;p16"/>
          <p:cNvPicPr preferRelativeResize="0"/>
          <p:nvPr/>
        </p:nvPicPr>
        <p:blipFill>
          <a:blip r:embed="rId3">
            <a:alphaModFix/>
          </a:blip>
          <a:stretch>
            <a:fillRect/>
          </a:stretch>
        </p:blipFill>
        <p:spPr>
          <a:xfrm>
            <a:off x="1692050" y="1621900"/>
            <a:ext cx="2771249" cy="1594875"/>
          </a:xfrm>
          <a:prstGeom prst="rect">
            <a:avLst/>
          </a:prstGeom>
          <a:noFill/>
          <a:ln>
            <a:noFill/>
          </a:ln>
        </p:spPr>
      </p:pic>
      <p:pic>
        <p:nvPicPr>
          <p:cNvPr id="297" name="Google Shape;297;p16"/>
          <p:cNvPicPr preferRelativeResize="0"/>
          <p:nvPr/>
        </p:nvPicPr>
        <p:blipFill>
          <a:blip r:embed="rId4">
            <a:alphaModFix/>
          </a:blip>
          <a:stretch>
            <a:fillRect/>
          </a:stretch>
        </p:blipFill>
        <p:spPr>
          <a:xfrm>
            <a:off x="4724400" y="1655500"/>
            <a:ext cx="2705477" cy="1680075"/>
          </a:xfrm>
          <a:prstGeom prst="rect">
            <a:avLst/>
          </a:prstGeom>
          <a:noFill/>
          <a:ln>
            <a:noFill/>
          </a:ln>
        </p:spPr>
      </p:pic>
      <p:pic>
        <p:nvPicPr>
          <p:cNvPr id="298" name="Google Shape;298;p16"/>
          <p:cNvPicPr preferRelativeResize="0"/>
          <p:nvPr/>
        </p:nvPicPr>
        <p:blipFill>
          <a:blip r:embed="rId5">
            <a:alphaModFix/>
          </a:blip>
          <a:stretch>
            <a:fillRect/>
          </a:stretch>
        </p:blipFill>
        <p:spPr>
          <a:xfrm>
            <a:off x="1692050" y="3225429"/>
            <a:ext cx="2771249" cy="1789821"/>
          </a:xfrm>
          <a:prstGeom prst="rect">
            <a:avLst/>
          </a:prstGeom>
          <a:noFill/>
          <a:ln>
            <a:noFill/>
          </a:ln>
        </p:spPr>
      </p:pic>
      <p:pic>
        <p:nvPicPr>
          <p:cNvPr id="299" name="Google Shape;299;p16"/>
          <p:cNvPicPr preferRelativeResize="0"/>
          <p:nvPr/>
        </p:nvPicPr>
        <p:blipFill>
          <a:blip r:embed="rId6">
            <a:alphaModFix/>
          </a:blip>
          <a:stretch>
            <a:fillRect/>
          </a:stretch>
        </p:blipFill>
        <p:spPr>
          <a:xfrm>
            <a:off x="4694775" y="3368775"/>
            <a:ext cx="3097485" cy="168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407550"/>
            <a:ext cx="7030500" cy="6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305" name="Google Shape;305;p17"/>
          <p:cNvSpPr txBox="1"/>
          <p:nvPr>
            <p:ph idx="1" type="body"/>
          </p:nvPr>
        </p:nvSpPr>
        <p:spPr>
          <a:xfrm>
            <a:off x="1167375" y="1206825"/>
            <a:ext cx="7428600" cy="38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is an important feature but is highly dynamic. We decided to create various frequency based features on IP, to retain the importance of IP without actually having the feature, namely:</a:t>
            </a:r>
            <a:endParaRPr/>
          </a:p>
          <a:p>
            <a:pPr indent="-311150" lvl="0" marL="457200" rtl="0" algn="l">
              <a:spcBef>
                <a:spcPts val="1600"/>
              </a:spcBef>
              <a:spcAft>
                <a:spcPts val="0"/>
              </a:spcAft>
              <a:buSzPts val="1300"/>
              <a:buChar char="●"/>
            </a:pPr>
            <a:r>
              <a:rPr lang="en"/>
              <a:t>Number of clicks every hour by an IP</a:t>
            </a:r>
            <a:endParaRPr/>
          </a:p>
          <a:p>
            <a:pPr indent="-311150" lvl="0" marL="457200" rtl="0" algn="l">
              <a:spcBef>
                <a:spcPts val="0"/>
              </a:spcBef>
              <a:spcAft>
                <a:spcPts val="0"/>
              </a:spcAft>
              <a:buSzPts val="1300"/>
              <a:buChar char="●"/>
            </a:pPr>
            <a:r>
              <a:rPr lang="en"/>
              <a:t>Number of clicks every hour by an IP-App combination</a:t>
            </a:r>
            <a:endParaRPr/>
          </a:p>
          <a:p>
            <a:pPr indent="-311150" lvl="0" marL="457200" rtl="0" algn="l">
              <a:spcBef>
                <a:spcPts val="0"/>
              </a:spcBef>
              <a:spcAft>
                <a:spcPts val="0"/>
              </a:spcAft>
              <a:buSzPts val="1300"/>
              <a:buChar char="●"/>
            </a:pPr>
            <a:r>
              <a:rPr lang="en"/>
              <a:t>Number of clicks every hour by an IP-OS combination</a:t>
            </a:r>
            <a:endParaRPr/>
          </a:p>
          <a:p>
            <a:pPr indent="-311150" lvl="0" marL="457200" rtl="0" algn="l">
              <a:spcBef>
                <a:spcPts val="0"/>
              </a:spcBef>
              <a:spcAft>
                <a:spcPts val="0"/>
              </a:spcAft>
              <a:buSzPts val="1300"/>
              <a:buChar char="●"/>
            </a:pPr>
            <a:r>
              <a:rPr lang="en"/>
              <a:t>Number of clicks every hour by an IP-Device combination</a:t>
            </a:r>
            <a:endParaRPr/>
          </a:p>
          <a:p>
            <a:pPr indent="-311150" lvl="0" marL="457200" rtl="0" algn="l">
              <a:spcBef>
                <a:spcPts val="0"/>
              </a:spcBef>
              <a:spcAft>
                <a:spcPts val="0"/>
              </a:spcAft>
              <a:buSzPts val="1300"/>
              <a:buChar char="●"/>
            </a:pPr>
            <a:r>
              <a:rPr lang="en"/>
              <a:t>Number of clicks every hour by an IP-Channel combination</a:t>
            </a:r>
            <a:endParaRPr/>
          </a:p>
          <a:p>
            <a:pPr indent="0" lvl="0" marL="0" rtl="0" algn="l">
              <a:spcBef>
                <a:spcPts val="1600"/>
              </a:spcBef>
              <a:spcAft>
                <a:spcPts val="0"/>
              </a:spcAft>
              <a:buNone/>
            </a:pPr>
            <a:r>
              <a:rPr lang="en"/>
              <a:t>Another feature we thought as interesting was to see if time from the previous click of the same click journey had any relation with app downloads hence we incorporated the following feature:</a:t>
            </a:r>
            <a:endParaRPr/>
          </a:p>
          <a:p>
            <a:pPr indent="-311150" lvl="0" marL="457200" rtl="0" algn="l">
              <a:spcBef>
                <a:spcPts val="1600"/>
              </a:spcBef>
              <a:spcAft>
                <a:spcPts val="0"/>
              </a:spcAft>
              <a:buSzPts val="1300"/>
              <a:buChar char="●"/>
            </a:pPr>
            <a:r>
              <a:rPr lang="en"/>
              <a:t>Time from the previous click for every unique IP-App-OS-Device combination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a:t>
            </a:r>
            <a:endParaRPr/>
          </a:p>
        </p:txBody>
      </p:sp>
      <p:pic>
        <p:nvPicPr>
          <p:cNvPr id="311" name="Google Shape;311;p18"/>
          <p:cNvPicPr preferRelativeResize="0"/>
          <p:nvPr/>
        </p:nvPicPr>
        <p:blipFill rotWithShape="1">
          <a:blip r:embed="rId3">
            <a:alphaModFix/>
          </a:blip>
          <a:srcRect b="12365" l="53887" r="2630" t="0"/>
          <a:stretch/>
        </p:blipFill>
        <p:spPr>
          <a:xfrm>
            <a:off x="4964460" y="1509400"/>
            <a:ext cx="1605816" cy="2009775"/>
          </a:xfrm>
          <a:prstGeom prst="rect">
            <a:avLst/>
          </a:prstGeom>
          <a:noFill/>
          <a:ln>
            <a:noFill/>
          </a:ln>
        </p:spPr>
      </p:pic>
      <p:pic>
        <p:nvPicPr>
          <p:cNvPr id="312" name="Google Shape;312;p18"/>
          <p:cNvPicPr preferRelativeResize="0"/>
          <p:nvPr/>
        </p:nvPicPr>
        <p:blipFill rotWithShape="1">
          <a:blip r:embed="rId3">
            <a:alphaModFix/>
          </a:blip>
          <a:srcRect b="12434" l="12635" r="43882" t="4886"/>
          <a:stretch/>
        </p:blipFill>
        <p:spPr>
          <a:xfrm>
            <a:off x="2565600" y="1597875"/>
            <a:ext cx="1701977" cy="1921299"/>
          </a:xfrm>
          <a:prstGeom prst="rect">
            <a:avLst/>
          </a:prstGeom>
          <a:noFill/>
          <a:ln>
            <a:noFill/>
          </a:ln>
        </p:spPr>
      </p:pic>
      <p:sp>
        <p:nvSpPr>
          <p:cNvPr id="313" name="Google Shape;313;p18"/>
          <p:cNvSpPr txBox="1"/>
          <p:nvPr/>
        </p:nvSpPr>
        <p:spPr>
          <a:xfrm>
            <a:off x="2828425" y="3615825"/>
            <a:ext cx="1176300" cy="8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Training</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20%</a:t>
            </a:r>
            <a:endParaRPr>
              <a:latin typeface="Nunito"/>
              <a:ea typeface="Nunito"/>
              <a:cs typeface="Nunito"/>
              <a:sym typeface="Nunito"/>
            </a:endParaRPr>
          </a:p>
        </p:txBody>
      </p:sp>
      <p:sp>
        <p:nvSpPr>
          <p:cNvPr id="314" name="Google Shape;314;p18"/>
          <p:cNvSpPr txBox="1"/>
          <p:nvPr/>
        </p:nvSpPr>
        <p:spPr>
          <a:xfrm>
            <a:off x="5241750" y="3715875"/>
            <a:ext cx="1051200" cy="67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Validation</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20%</a:t>
            </a:r>
            <a:endParaRPr>
              <a:latin typeface="Nunito"/>
              <a:ea typeface="Nunito"/>
              <a:cs typeface="Nunito"/>
              <a:sym typeface="Nunito"/>
            </a:endParaRPr>
          </a:p>
        </p:txBody>
      </p:sp>
      <p:cxnSp>
        <p:nvCxnSpPr>
          <p:cNvPr id="315" name="Google Shape;315;p18"/>
          <p:cNvCxnSpPr/>
          <p:nvPr/>
        </p:nvCxnSpPr>
        <p:spPr>
          <a:xfrm flipH="1" rot="10800000">
            <a:off x="2376775" y="4387375"/>
            <a:ext cx="4680600" cy="375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18"/>
          <p:cNvSpPr txBox="1"/>
          <p:nvPr/>
        </p:nvSpPr>
        <p:spPr>
          <a:xfrm>
            <a:off x="650875" y="3828625"/>
            <a:ext cx="1777200" cy="33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3"/>
                </a:solidFill>
                <a:latin typeface="Nunito"/>
                <a:ea typeface="Nunito"/>
                <a:cs typeface="Nunito"/>
                <a:sym typeface="Nunito"/>
              </a:rPr>
              <a:t>All Positives +</a:t>
            </a:r>
            <a:endParaRPr sz="1600">
              <a:solidFill>
                <a:schemeClr val="accent3"/>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and performance</a:t>
            </a:r>
            <a:endParaRPr/>
          </a:p>
        </p:txBody>
      </p:sp>
      <p:sp>
        <p:nvSpPr>
          <p:cNvPr id="322" name="Google Shape;322;p19"/>
          <p:cNvSpPr txBox="1"/>
          <p:nvPr>
            <p:ph idx="1" type="body"/>
          </p:nvPr>
        </p:nvSpPr>
        <p:spPr>
          <a:xfrm>
            <a:off x="571125" y="16283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a:t>
            </a:r>
            <a:endParaRPr/>
          </a:p>
          <a:p>
            <a:pPr indent="0" lvl="0" marL="0" rtl="0" algn="l">
              <a:spcBef>
                <a:spcPts val="1600"/>
              </a:spcBef>
              <a:spcAft>
                <a:spcPts val="0"/>
              </a:spcAft>
              <a:buNone/>
            </a:pPr>
            <a:r>
              <a:rPr lang="en"/>
              <a:t>	Learning Rate:0.1</a:t>
            </a:r>
            <a:endParaRPr/>
          </a:p>
          <a:p>
            <a:pPr indent="0" lvl="0" marL="0" rtl="0" algn="l">
              <a:spcBef>
                <a:spcPts val="1600"/>
              </a:spcBef>
              <a:spcAft>
                <a:spcPts val="0"/>
              </a:spcAft>
              <a:buNone/>
            </a:pPr>
            <a:r>
              <a:rPr lang="en"/>
              <a:t>	Max Depth : 6</a:t>
            </a:r>
            <a:endParaRPr/>
          </a:p>
          <a:p>
            <a:pPr indent="0" lvl="0" marL="0" rtl="0" algn="l">
              <a:spcBef>
                <a:spcPts val="1600"/>
              </a:spcBef>
              <a:spcAft>
                <a:spcPts val="0"/>
              </a:spcAft>
              <a:buNone/>
            </a:pPr>
            <a:r>
              <a:rPr lang="en"/>
              <a:t>	1000 estimators</a:t>
            </a:r>
            <a:endParaRPr/>
          </a:p>
          <a:p>
            <a:pPr indent="0" lvl="0" marL="0" rtl="0" algn="l">
              <a:spcBef>
                <a:spcPts val="1600"/>
              </a:spcBef>
              <a:spcAft>
                <a:spcPts val="0"/>
              </a:spcAft>
              <a:buNone/>
            </a:pPr>
            <a:r>
              <a:rPr lang="en"/>
              <a:t>	Early </a:t>
            </a:r>
            <a:r>
              <a:rPr lang="en"/>
              <a:t>stopping</a:t>
            </a:r>
            <a:r>
              <a:rPr lang="en"/>
              <a:t> rounds: 10</a:t>
            </a:r>
            <a:endParaRPr/>
          </a:p>
          <a:p>
            <a:pPr indent="0" lvl="0" marL="0" rtl="0" algn="l">
              <a:spcBef>
                <a:spcPts val="1600"/>
              </a:spcBef>
              <a:spcAft>
                <a:spcPts val="0"/>
              </a:spcAft>
              <a:buNone/>
            </a:pPr>
            <a:r>
              <a:rPr lang="en"/>
              <a:t>	Subsample : 80% (0.8)</a:t>
            </a:r>
            <a:endParaRPr/>
          </a:p>
          <a:p>
            <a:pPr indent="0" lvl="0" marL="0" rtl="0" algn="l">
              <a:spcBef>
                <a:spcPts val="1600"/>
              </a:spcBef>
              <a:spcAft>
                <a:spcPts val="1600"/>
              </a:spcAft>
              <a:buNone/>
            </a:pPr>
            <a:r>
              <a:t/>
            </a:r>
            <a:endParaRPr/>
          </a:p>
        </p:txBody>
      </p:sp>
      <p:pic>
        <p:nvPicPr>
          <p:cNvPr id="323" name="Google Shape;323;p19"/>
          <p:cNvPicPr preferRelativeResize="0"/>
          <p:nvPr/>
        </p:nvPicPr>
        <p:blipFill rotWithShape="1">
          <a:blip r:embed="rId3">
            <a:alphaModFix/>
          </a:blip>
          <a:srcRect b="18042" l="654" r="17586" t="6084"/>
          <a:stretch/>
        </p:blipFill>
        <p:spPr>
          <a:xfrm>
            <a:off x="3898950" y="1628325"/>
            <a:ext cx="4868960" cy="254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results</a:t>
            </a:r>
            <a:endParaRPr/>
          </a:p>
        </p:txBody>
      </p:sp>
      <p:sp>
        <p:nvSpPr>
          <p:cNvPr id="329" name="Google Shape;329;p20"/>
          <p:cNvSpPr txBox="1"/>
          <p:nvPr/>
        </p:nvSpPr>
        <p:spPr>
          <a:xfrm>
            <a:off x="1075100" y="2380038"/>
            <a:ext cx="16329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2"/>
                </a:solidFill>
                <a:highlight>
                  <a:srgbClr val="FFFFFF"/>
                </a:highlight>
              </a:rPr>
              <a:t>0.82768</a:t>
            </a:r>
            <a:endParaRPr sz="3000">
              <a:solidFill>
                <a:schemeClr val="accent2"/>
              </a:solidFill>
              <a:latin typeface="Nunito"/>
              <a:ea typeface="Nunito"/>
              <a:cs typeface="Nunito"/>
              <a:sym typeface="Nunito"/>
            </a:endParaRPr>
          </a:p>
        </p:txBody>
      </p:sp>
      <p:sp>
        <p:nvSpPr>
          <p:cNvPr id="330" name="Google Shape;330;p20"/>
          <p:cNvSpPr txBox="1"/>
          <p:nvPr/>
        </p:nvSpPr>
        <p:spPr>
          <a:xfrm>
            <a:off x="544400" y="1780600"/>
            <a:ext cx="2449200" cy="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Kaggle AUC Score:</a:t>
            </a:r>
            <a:endParaRPr>
              <a:latin typeface="Nunito"/>
              <a:ea typeface="Nunito"/>
              <a:cs typeface="Nunito"/>
              <a:sym typeface="Nunito"/>
            </a:endParaRPr>
          </a:p>
        </p:txBody>
      </p:sp>
      <p:pic>
        <p:nvPicPr>
          <p:cNvPr id="331" name="Google Shape;331;p20"/>
          <p:cNvPicPr preferRelativeResize="0"/>
          <p:nvPr/>
        </p:nvPicPr>
        <p:blipFill>
          <a:blip r:embed="rId3">
            <a:alphaModFix/>
          </a:blip>
          <a:stretch>
            <a:fillRect/>
          </a:stretch>
        </p:blipFill>
        <p:spPr>
          <a:xfrm rot="1564308">
            <a:off x="1249400" y="3277875"/>
            <a:ext cx="1039210" cy="999300"/>
          </a:xfrm>
          <a:prstGeom prst="rect">
            <a:avLst/>
          </a:prstGeom>
          <a:noFill/>
          <a:ln>
            <a:noFill/>
          </a:ln>
        </p:spPr>
      </p:pic>
      <p:pic>
        <p:nvPicPr>
          <p:cNvPr id="332" name="Google Shape;332;p20"/>
          <p:cNvPicPr preferRelativeResize="0"/>
          <p:nvPr/>
        </p:nvPicPr>
        <p:blipFill rotWithShape="1">
          <a:blip r:embed="rId4">
            <a:alphaModFix/>
          </a:blip>
          <a:srcRect b="11929" l="10129" r="30357" t="35169"/>
          <a:stretch/>
        </p:blipFill>
        <p:spPr>
          <a:xfrm>
            <a:off x="3429125" y="1597875"/>
            <a:ext cx="5481402" cy="27407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598575"/>
            <a:ext cx="7030500" cy="7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steps</a:t>
            </a:r>
            <a:endParaRPr/>
          </a:p>
        </p:txBody>
      </p:sp>
      <p:sp>
        <p:nvSpPr>
          <p:cNvPr id="338" name="Google Shape;338;p21"/>
          <p:cNvSpPr txBox="1"/>
          <p:nvPr>
            <p:ph idx="1" type="body"/>
          </p:nvPr>
        </p:nvSpPr>
        <p:spPr>
          <a:xfrm>
            <a:off x="1303800" y="1353300"/>
            <a:ext cx="7030500" cy="94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Hyper parameter tuning</a:t>
            </a:r>
            <a:endParaRPr/>
          </a:p>
          <a:p>
            <a:pPr indent="-311150" lvl="0" marL="457200" rtl="0" algn="l">
              <a:spcBef>
                <a:spcPts val="0"/>
              </a:spcBef>
              <a:spcAft>
                <a:spcPts val="0"/>
              </a:spcAft>
              <a:buSzPts val="1300"/>
              <a:buChar char="●"/>
            </a:pPr>
            <a:r>
              <a:rPr lang="en"/>
              <a:t>More effective sample selection</a:t>
            </a:r>
            <a:endParaRPr/>
          </a:p>
          <a:p>
            <a:pPr indent="-311150" lvl="0" marL="457200" rtl="0" algn="l">
              <a:spcBef>
                <a:spcPts val="0"/>
              </a:spcBef>
              <a:spcAft>
                <a:spcPts val="0"/>
              </a:spcAft>
              <a:buSzPts val="1300"/>
              <a:buChar char="●"/>
            </a:pPr>
            <a:r>
              <a:rPr lang="en"/>
              <a:t>Different evaluation metrics (F1 score, suggestions?)</a:t>
            </a:r>
            <a:endParaRPr/>
          </a:p>
          <a:p>
            <a:pPr indent="-311150" lvl="0" marL="457200" rtl="0" algn="l">
              <a:spcBef>
                <a:spcPts val="0"/>
              </a:spcBef>
              <a:spcAft>
                <a:spcPts val="0"/>
              </a:spcAft>
              <a:buSzPts val="1300"/>
              <a:buChar char="●"/>
            </a:pPr>
            <a:r>
              <a:rPr lang="en"/>
              <a:t>Rolling frequency features which is applicable in a production setting</a:t>
            </a:r>
            <a:endParaRPr/>
          </a:p>
        </p:txBody>
      </p:sp>
      <p:sp>
        <p:nvSpPr>
          <p:cNvPr id="339" name="Google Shape;339;p21"/>
          <p:cNvSpPr txBox="1"/>
          <p:nvPr>
            <p:ph type="title"/>
          </p:nvPr>
        </p:nvSpPr>
        <p:spPr>
          <a:xfrm>
            <a:off x="1385450" y="2470200"/>
            <a:ext cx="7030500" cy="7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Learnt</a:t>
            </a:r>
            <a:endParaRPr/>
          </a:p>
        </p:txBody>
      </p:sp>
      <p:sp>
        <p:nvSpPr>
          <p:cNvPr id="340" name="Google Shape;340;p21"/>
          <p:cNvSpPr txBox="1"/>
          <p:nvPr>
            <p:ph idx="1" type="body"/>
          </p:nvPr>
        </p:nvSpPr>
        <p:spPr>
          <a:xfrm>
            <a:off x="1303800" y="3125875"/>
            <a:ext cx="7030500" cy="114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Effective feature engineering when dealing with big data and limited memory </a:t>
            </a:r>
            <a:endParaRPr/>
          </a:p>
          <a:p>
            <a:pPr indent="-311150" lvl="0" marL="457200" rtl="0" algn="l">
              <a:spcBef>
                <a:spcPts val="0"/>
              </a:spcBef>
              <a:spcAft>
                <a:spcPts val="0"/>
              </a:spcAft>
              <a:buSzPts val="1300"/>
              <a:buChar char="●"/>
            </a:pPr>
            <a:r>
              <a:rPr lang="en"/>
              <a:t>Efficient way to handle big data with Dask</a:t>
            </a:r>
            <a:endParaRPr/>
          </a:p>
          <a:p>
            <a:pPr indent="-311150" lvl="0" marL="457200" rtl="0" algn="l">
              <a:spcBef>
                <a:spcPts val="0"/>
              </a:spcBef>
              <a:spcAft>
                <a:spcPts val="0"/>
              </a:spcAft>
              <a:buSzPts val="1300"/>
              <a:buChar char="●"/>
            </a:pPr>
            <a:r>
              <a:rPr lang="en"/>
              <a:t>Creative ways of handling sample selection with limited memory</a:t>
            </a:r>
            <a:endParaRPr/>
          </a:p>
          <a:p>
            <a:pPr indent="-311150" lvl="0" marL="457200" rtl="0" algn="l">
              <a:spcBef>
                <a:spcPts val="0"/>
              </a:spcBef>
              <a:spcAft>
                <a:spcPts val="0"/>
              </a:spcAft>
              <a:buSzPts val="1300"/>
              <a:buChar char="●"/>
            </a:pPr>
            <a:r>
              <a:rPr lang="en"/>
              <a:t> Modeling with large scale imbalanced dataset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