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03cb05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03cb05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b03cb05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b03cb05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03cb05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03cb05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03cb05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03cb05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119d7f47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119d7f47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03cb05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03cb05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119d7f4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b119d7f4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03cb05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03cb05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06e0ff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06e0ff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Training set: 4 days of sample data, about 185 million rows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Test set:18 million clicks to predict day 5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Criteria:ROC AUC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03cb05e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03cb05e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1af57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1af57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06e0ffd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06e0ff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119d7f4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119d7f4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119d7f47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119d7f47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119d7f4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119d7f4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AdTracking Fraud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SeaW</a:t>
            </a:r>
            <a:r>
              <a:rPr lang="en" sz="1900">
                <a:solidFill>
                  <a:schemeClr val="dk1"/>
                </a:solidFill>
              </a:rPr>
              <a:t>I</a:t>
            </a:r>
            <a:r>
              <a:rPr lang="en" sz="1900">
                <a:solidFill>
                  <a:schemeClr val="dk1"/>
                </a:solidFill>
              </a:rPr>
              <a:t>DS Kaggle Team 3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Sonia Arora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Janet Carson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Leila Norouzi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Laura Kehrl - Mentor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Value Counts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We’re training on whether it’s a popular or long-tail app/channel/etc, </a:t>
            </a:r>
            <a:br>
              <a:rPr lang="en"/>
            </a:br>
            <a:r>
              <a:rPr lang="en"/>
              <a:t>not on a specific value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Normalized to adjust to different development stages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found two useful recurring pairs of features: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Device + App </a:t>
            </a:r>
            <a:br>
              <a:rPr lang="en"/>
            </a:br>
            <a:r>
              <a:rPr lang="en"/>
              <a:t>	Channel + App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Two Examples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11524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PySpark - Spark.ML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GBTree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imbalance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Downsampled majority class (2.7 percent of class “no download”)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Upsampled minority by 4 times (bootstrap with replacement)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million rows per model - three different random seeds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 Validation Split on each of the three sets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Set: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Area under ROC:		.97</a:t>
            </a:r>
            <a:r>
              <a:rPr lang="en"/>
              <a:t>104</a:t>
            </a:r>
            <a:r>
              <a:rPr lang="en"/>
              <a:t>		Precision:	11.</a:t>
            </a:r>
            <a:r>
              <a:rPr lang="en"/>
              <a:t>9</a:t>
            </a:r>
            <a:r>
              <a:rPr lang="en"/>
              <a:t>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Accuracy:			98.4% 		Recall:		85.7%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Test Set: </a:t>
            </a:r>
            <a:br>
              <a:rPr lang="en"/>
            </a:br>
            <a:r>
              <a:rPr lang="en"/>
              <a:t>Area under ROC: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best model (private score)  	0.96586</a:t>
            </a:r>
            <a:br>
              <a:rPr lang="en"/>
            </a:br>
            <a:r>
              <a:rPr lang="en"/>
              <a:t>	Kaggle winner: 					0.98349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SEAWIDS</a:t>
            </a:r>
            <a:r>
              <a:rPr b="1" lang="en" sz="1800"/>
              <a:t> Team 3 Model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Six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Downsampled training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of three random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15 submissions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Ka</a:t>
            </a:r>
            <a:r>
              <a:rPr b="1" lang="en" sz="1800"/>
              <a:t>ggle Competition Winner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“Hundreds” of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more highly downsampled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of five random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106 submissions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TalkingData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Chinese data platform covering 75% of mobile devices nationwide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billion clicks per day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90% or more are potentially fraudulent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7.5+ GB containing 184,903,890 rows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Challenge: Look for the </a:t>
            </a:r>
            <a:r>
              <a:rPr lang="en"/>
              <a:t>legitimate</a:t>
            </a:r>
            <a:r>
              <a:rPr lang="en"/>
              <a:t> customers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Predict whether a user will download an app after clicking an ad for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9140" l="11402" r="7782" t="8663"/>
          <a:stretch/>
        </p:blipFill>
        <p:spPr>
          <a:xfrm>
            <a:off x="0" y="608025"/>
            <a:ext cx="7518226" cy="453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5"/>
          <p:cNvCxnSpPr>
            <a:endCxn id="68" idx="2"/>
          </p:cNvCxnSpPr>
          <p:nvPr/>
        </p:nvCxnSpPr>
        <p:spPr>
          <a:xfrm rot="10800000">
            <a:off x="703950" y="582000"/>
            <a:ext cx="736800" cy="96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5"/>
          <p:cNvSpPr txBox="1"/>
          <p:nvPr/>
        </p:nvSpPr>
        <p:spPr>
          <a:xfrm>
            <a:off x="0" y="0"/>
            <a:ext cx="1407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IP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OS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Device</a:t>
            </a:r>
            <a:endParaRPr sz="10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9" name="Google Shape;69;p15"/>
          <p:cNvSpPr txBox="1"/>
          <p:nvPr/>
        </p:nvSpPr>
        <p:spPr>
          <a:xfrm>
            <a:off x="7736100" y="2863675"/>
            <a:ext cx="1407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IP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OS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Device</a:t>
            </a:r>
            <a:endParaRPr sz="10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70" name="Google Shape;70;p15"/>
          <p:cNvCxnSpPr>
            <a:endCxn id="69" idx="1"/>
          </p:cNvCxnSpPr>
          <p:nvPr/>
        </p:nvCxnSpPr>
        <p:spPr>
          <a:xfrm flipH="1" rot="10800000">
            <a:off x="6945300" y="3154675"/>
            <a:ext cx="790800" cy="30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648" y="138350"/>
            <a:ext cx="6172578" cy="10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8225" y="1321700"/>
            <a:ext cx="1546825" cy="1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Unique Values per Category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77525" y="1152475"/>
            <a:ext cx="40548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unique numbers in sample data set: 34587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IP addresses each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99" y="1276638"/>
            <a:ext cx="4682125" cy="31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59650" y="4532150"/>
            <a:ext cx="4514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The unique number of values of features in sample data set</a:t>
            </a:r>
            <a:endParaRPr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34325" y="7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Associations between features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975" y="596500"/>
            <a:ext cx="4838700" cy="4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3613750" y="1596250"/>
            <a:ext cx="255000" cy="1895700"/>
          </a:xfrm>
          <a:prstGeom prst="leftBrace">
            <a:avLst>
              <a:gd fmla="val 8333" name="adj1"/>
              <a:gd fmla="val 5087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43650" y="1851225"/>
            <a:ext cx="31482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06575" y="102125"/>
            <a:ext cx="86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values are unevenly distributed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388" y="743425"/>
            <a:ext cx="6185974" cy="42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r>
              <a:rPr lang="en"/>
              <a:t>approaches: 1- clickers</a:t>
            </a:r>
            <a:endParaRPr/>
          </a:p>
        </p:txBody>
      </p:sp>
      <p:grpSp>
        <p:nvGrpSpPr>
          <p:cNvPr id="100" name="Google Shape;100;p19"/>
          <p:cNvGrpSpPr/>
          <p:nvPr/>
        </p:nvGrpSpPr>
        <p:grpSpPr>
          <a:xfrm>
            <a:off x="72586" y="1072100"/>
            <a:ext cx="1181899" cy="1340300"/>
            <a:chOff x="224986" y="1072100"/>
            <a:chExt cx="1181899" cy="1340300"/>
          </a:xfrm>
        </p:grpSpPr>
        <p:pic>
          <p:nvPicPr>
            <p:cNvPr id="101" name="Google Shape;10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5500" y="1072100"/>
              <a:ext cx="1171385" cy="918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9"/>
            <p:cNvSpPr txBox="1"/>
            <p:nvPr/>
          </p:nvSpPr>
          <p:spPr>
            <a:xfrm>
              <a:off x="224986" y="2102800"/>
              <a:ext cx="11715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Click time</a:t>
              </a:r>
              <a:endParaRPr/>
            </a:p>
          </p:txBody>
        </p:sp>
      </p:grpSp>
      <p:sp>
        <p:nvSpPr>
          <p:cNvPr id="103" name="Google Shape;103;p19"/>
          <p:cNvSpPr txBox="1"/>
          <p:nvPr/>
        </p:nvSpPr>
        <p:spPr>
          <a:xfrm>
            <a:off x="1543200" y="1222750"/>
            <a:ext cx="26478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time </a:t>
            </a:r>
            <a:r>
              <a:rPr lang="en"/>
              <a:t>difference</a:t>
            </a:r>
            <a:r>
              <a:rPr lang="en"/>
              <a:t> between two </a:t>
            </a:r>
            <a:r>
              <a:rPr lang="en"/>
              <a:t>consecutive</a:t>
            </a:r>
            <a:r>
              <a:rPr lang="en"/>
              <a:t> click in each group of features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865325"/>
            <a:ext cx="4316550" cy="427676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1367100" y="1558425"/>
            <a:ext cx="236400" cy="2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flipH="1">
            <a:off x="3903300" y="2900513"/>
            <a:ext cx="516300" cy="2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600000" y="2359175"/>
            <a:ext cx="14688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based on the time difference of two clicks Using GMM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flipH="1">
            <a:off x="3903300" y="4106475"/>
            <a:ext cx="516300" cy="2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444875" y="3749775"/>
            <a:ext cx="19287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min time as a indication of </a:t>
            </a:r>
            <a:r>
              <a:rPr lang="en">
                <a:highlight>
                  <a:srgbClr val="FFFFFF"/>
                </a:highlight>
              </a:rPr>
              <a:t>fraudulent</a:t>
            </a:r>
            <a:r>
              <a:rPr b="1" lang="en" sz="110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click: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t </a:t>
            </a:r>
            <a:r>
              <a:rPr baseline="-25000" lang="en"/>
              <a:t>min</a:t>
            </a:r>
            <a:r>
              <a:rPr lang="en"/>
              <a:t>(app):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1.08 sec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107000" y="1558425"/>
            <a:ext cx="236400" cy="2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flipH="1">
            <a:off x="1947200" y="4183275"/>
            <a:ext cx="516300" cy="2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0" y="4014975"/>
            <a:ext cx="228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Fraud: </a:t>
            </a:r>
            <a:r>
              <a:rPr lang="en">
                <a:solidFill>
                  <a:schemeClr val="dk1"/>
                </a:solidFill>
              </a:rPr>
              <a:t>dt </a:t>
            </a:r>
            <a:r>
              <a:rPr baseline="-25000" lang="en">
                <a:solidFill>
                  <a:schemeClr val="dk1"/>
                </a:solidFill>
              </a:rPr>
              <a:t>min</a:t>
            </a:r>
            <a:r>
              <a:rPr lang="en">
                <a:solidFill>
                  <a:schemeClr val="dk1"/>
                </a:solidFill>
              </a:rPr>
              <a:t>(app)&lt; 1.08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8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50" y="907325"/>
            <a:ext cx="43584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3" y="944875"/>
            <a:ext cx="4533601" cy="408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Value Counts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253325" y="1152475"/>
            <a:ext cx="75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up appearances of each category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2 orange, 2 gray, 1 yellow, 1 blue, 1 green...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Divide by the largest count found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Orange -&gt; 2/2, Yellow -&gt; 1/2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Calculated over training set, database merge to test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Except : IP addresses, because they come and go over time, were binned and recalculated each day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6112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