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Dosis Light"/>
      <p:regular r:id="rId23"/>
      <p:bold r:id="rId24"/>
    </p:embeddedFont>
    <p:embeddedFont>
      <p:font typeface="Dosis"/>
      <p:regular r:id="rId25"/>
      <p:bold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BFCC7F-B622-4276-BA73-75034DFF19BD}">
  <a:tblStyle styleId="{BCBFCC7F-B622-4276-BA73-75034DFF19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DosisLight-bold.fntdata"/><Relationship Id="rId23" Type="http://schemas.openxmlformats.org/officeDocument/2006/relationships/font" Target="fonts/Dosis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/talkingdata-adtracking-fraud-detection/overview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8" name="Google Shape;38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Kaggle link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https://www.kaggle.com/c/talkingdata-adtracking-fraud-detection/overview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6" name="Google Shape;39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3" name="Google Shape;39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0" name="Google Shape;39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7" name="Google Shape;39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4" name="Google Shape;39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1" name="Google Shape;39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8" name="Google Shape;3998;p16:notes"/>
          <p:cNvSpPr/>
          <p:nvPr>
            <p:ph idx="2" type="sldImg"/>
          </p:nvPr>
        </p:nvSpPr>
        <p:spPr>
          <a:xfrm>
            <a:off x="1141114" y="685800"/>
            <a:ext cx="45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4" name="Google Shape;38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4" name="Google Shape;38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3" name="Google Shape;39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1" name="Google Shape;39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9" name="Google Shape;39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Each row of the training data contains a click record, with the following features.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ip</a:t>
            </a:r>
            <a:r>
              <a:rPr lang="en" sz="1050">
                <a:solidFill>
                  <a:schemeClr val="dk1"/>
                </a:solidFill>
              </a:rPr>
              <a:t>: ip address of click.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app</a:t>
            </a:r>
            <a:r>
              <a:rPr lang="en" sz="1050">
                <a:solidFill>
                  <a:schemeClr val="dk1"/>
                </a:solidFill>
              </a:rPr>
              <a:t>: app id for marketing.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device</a:t>
            </a:r>
            <a:r>
              <a:rPr lang="en" sz="1050">
                <a:solidFill>
                  <a:schemeClr val="dk1"/>
                </a:solidFill>
              </a:rPr>
              <a:t>: device type id of user mobile phone (e.g., iphone 6 plus, iphone 7, huawei mate 7, etc.)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os</a:t>
            </a:r>
            <a:r>
              <a:rPr lang="en" sz="1050">
                <a:solidFill>
                  <a:schemeClr val="dk1"/>
                </a:solidFill>
              </a:rPr>
              <a:t>: os version id of user mobile phone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channel</a:t>
            </a:r>
            <a:r>
              <a:rPr lang="en" sz="1050">
                <a:solidFill>
                  <a:schemeClr val="dk1"/>
                </a:solidFill>
              </a:rPr>
              <a:t>: channel id of mobile ad publisher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click_time</a:t>
            </a:r>
            <a:r>
              <a:rPr lang="en" sz="1050">
                <a:solidFill>
                  <a:schemeClr val="dk1"/>
                </a:solidFill>
              </a:rPr>
              <a:t>: timestamp of click (UTC)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attributed_time</a:t>
            </a:r>
            <a:r>
              <a:rPr lang="en" sz="1050">
                <a:solidFill>
                  <a:schemeClr val="dk1"/>
                </a:solidFill>
              </a:rPr>
              <a:t>: if user download the app for after clicking an ad, this is the time of the app download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is_attributed</a:t>
            </a:r>
            <a:r>
              <a:rPr lang="en" sz="1050">
                <a:solidFill>
                  <a:schemeClr val="dk1"/>
                </a:solidFill>
              </a:rPr>
              <a:t>: the target that is to be predicted, indicating the app was downloaded Note that ip, app, device, os, and channel are encoded.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test data is similar, with the following differences: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click_id</a:t>
            </a:r>
            <a:r>
              <a:rPr lang="en" sz="1050">
                <a:solidFill>
                  <a:schemeClr val="dk1"/>
                </a:solidFill>
              </a:rPr>
              <a:t>: reference for making predictions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is_attributed</a:t>
            </a:r>
            <a:r>
              <a:rPr lang="en" sz="1050">
                <a:solidFill>
                  <a:schemeClr val="dk1"/>
                </a:solidFill>
              </a:rPr>
              <a:t>: not included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0" name="Google Shape;39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9" name="Google Shape;39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8" name="Google Shape;39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232" name="Google Shape;3232;p11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1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1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1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1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1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1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1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1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1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1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1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1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1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1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1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1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1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1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1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1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1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1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1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11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11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3" name="Google Shape;3393;p11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394" name="Google Shape;3394;p11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1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1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5" name="Google Shape;355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2" name="Google Shape;3832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/>
          <p:nvPr/>
        </p:nvSpPr>
        <p:spPr>
          <a:xfrm>
            <a:off x="0" y="0"/>
            <a:ext cx="232500" cy="10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 type="title">
  <p:cSld name="TITLE"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4" name="Google Shape;38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570"/>
            <a:ext cx="9135563" cy="5138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45" name="Google Shape;3845;p15"/>
          <p:cNvSpPr txBox="1"/>
          <p:nvPr>
            <p:ph type="ctrTitle"/>
          </p:nvPr>
        </p:nvSpPr>
        <p:spPr>
          <a:xfrm>
            <a:off x="305075" y="1630339"/>
            <a:ext cx="5578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/>
          <a:lstStyle>
            <a:lvl1pPr lvl="0" marR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46" name="Google Shape;3846;p15"/>
          <p:cNvSpPr txBox="1"/>
          <p:nvPr>
            <p:ph idx="1" type="subTitle"/>
          </p:nvPr>
        </p:nvSpPr>
        <p:spPr>
          <a:xfrm>
            <a:off x="305074" y="2528610"/>
            <a:ext cx="557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TR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47" name="Google Shape;38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1" y="509127"/>
            <a:ext cx="1663322" cy="44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48" name="Google Shape;3848;p15"/>
          <p:cNvSpPr/>
          <p:nvPr/>
        </p:nvSpPr>
        <p:spPr>
          <a:xfrm>
            <a:off x="0" y="0"/>
            <a:ext cx="232500" cy="10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6"/>
          <p:cNvSpPr txBox="1"/>
          <p:nvPr>
            <p:ph type="title"/>
          </p:nvPr>
        </p:nvSpPr>
        <p:spPr>
          <a:xfrm>
            <a:off x="267275" y="162097"/>
            <a:ext cx="8481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51" name="Google Shape;3851;p16"/>
          <p:cNvSpPr txBox="1"/>
          <p:nvPr>
            <p:ph idx="1" type="body"/>
          </p:nvPr>
        </p:nvSpPr>
        <p:spPr>
          <a:xfrm>
            <a:off x="267275" y="1085993"/>
            <a:ext cx="84816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600"/>
              <a:buFont typeface="Noto Sans Symbols"/>
              <a:buChar char="⚬"/>
              <a:defRPr b="0" i="0" sz="16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3" name="Google Shape;385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4" name="Google Shape;3854;p17"/>
          <p:cNvGrpSpPr/>
          <p:nvPr/>
        </p:nvGrpSpPr>
        <p:grpSpPr>
          <a:xfrm rot="-3164760">
            <a:off x="-36544" y="939980"/>
            <a:ext cx="73158" cy="1258396"/>
            <a:chOff x="2787090" y="-146888"/>
            <a:chExt cx="73200" cy="1258846"/>
          </a:xfrm>
        </p:grpSpPr>
        <p:cxnSp>
          <p:nvCxnSpPr>
            <p:cNvPr id="3855" name="Google Shape;3855;p17"/>
            <p:cNvCxnSpPr/>
            <p:nvPr/>
          </p:nvCxnSpPr>
          <p:spPr>
            <a:xfrm rot="10800000">
              <a:off x="2823666" y="-146888"/>
              <a:ext cx="0" cy="1258800"/>
            </a:xfrm>
            <a:prstGeom prst="straightConnector1">
              <a:avLst/>
            </a:prstGeom>
            <a:noFill/>
            <a:ln cap="flat" cmpd="sng" w="9525">
              <a:solidFill>
                <a:srgbClr val="4DC0E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56" name="Google Shape;3856;p17"/>
            <p:cNvSpPr/>
            <p:nvPr/>
          </p:nvSpPr>
          <p:spPr>
            <a:xfrm>
              <a:off x="2787090" y="1038758"/>
              <a:ext cx="73200" cy="73200"/>
            </a:xfrm>
            <a:prstGeom prst="ellipse">
              <a:avLst/>
            </a:prstGeom>
            <a:solidFill>
              <a:srgbClr val="4DC0E2"/>
            </a:solidFill>
            <a:ln cap="flat" cmpd="sng" w="9525">
              <a:solidFill>
                <a:srgbClr val="4DC0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57" name="Google Shape;3857;p17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6631200" y="2995097"/>
            <a:ext cx="2517676" cy="214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9" name="Google Shape;38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144" y="3370"/>
            <a:ext cx="9135563" cy="5141836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18"/>
          <p:cNvSpPr txBox="1"/>
          <p:nvPr>
            <p:ph type="ctrTitle"/>
          </p:nvPr>
        </p:nvSpPr>
        <p:spPr>
          <a:xfrm>
            <a:off x="305075" y="1630339"/>
            <a:ext cx="5578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/>
          <a:lstStyle>
            <a:lvl1pPr lvl="0" marR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61" name="Google Shape;3861;p18"/>
          <p:cNvSpPr txBox="1"/>
          <p:nvPr>
            <p:ph idx="1" type="subTitle"/>
          </p:nvPr>
        </p:nvSpPr>
        <p:spPr>
          <a:xfrm>
            <a:off x="305074" y="2528610"/>
            <a:ext cx="557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TR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62" name="Google Shape;38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1" y="509127"/>
            <a:ext cx="1663322" cy="44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18"/>
          <p:cNvSpPr/>
          <p:nvPr/>
        </p:nvSpPr>
        <p:spPr>
          <a:xfrm>
            <a:off x="0" y="0"/>
            <a:ext cx="232500" cy="10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5" name="Google Shape;38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313" y="6279"/>
            <a:ext cx="9201119" cy="5130954"/>
          </a:xfrm>
          <a:prstGeom prst="rect">
            <a:avLst/>
          </a:prstGeom>
          <a:noFill/>
          <a:ln>
            <a:noFill/>
          </a:ln>
        </p:spPr>
      </p:pic>
      <p:sp>
        <p:nvSpPr>
          <p:cNvPr id="3866" name="Google Shape;3866;p19"/>
          <p:cNvSpPr txBox="1"/>
          <p:nvPr>
            <p:ph type="ctrTitle"/>
          </p:nvPr>
        </p:nvSpPr>
        <p:spPr>
          <a:xfrm>
            <a:off x="305075" y="1630339"/>
            <a:ext cx="5578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/>
          <a:lstStyle>
            <a:lvl1pPr lvl="0" marR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67" name="Google Shape;3867;p19"/>
          <p:cNvSpPr txBox="1"/>
          <p:nvPr>
            <p:ph idx="1" type="subTitle"/>
          </p:nvPr>
        </p:nvSpPr>
        <p:spPr>
          <a:xfrm>
            <a:off x="305074" y="2528610"/>
            <a:ext cx="5578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TR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68" name="Google Shape;38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1" y="509127"/>
            <a:ext cx="1663322" cy="44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9" name="Google Shape;3869;p19"/>
          <p:cNvSpPr/>
          <p:nvPr/>
        </p:nvSpPr>
        <p:spPr>
          <a:xfrm>
            <a:off x="0" y="0"/>
            <a:ext cx="232500" cy="10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20"/>
          <p:cNvSpPr txBox="1"/>
          <p:nvPr>
            <p:ph type="title"/>
          </p:nvPr>
        </p:nvSpPr>
        <p:spPr>
          <a:xfrm>
            <a:off x="226758" y="129754"/>
            <a:ext cx="856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72" name="Google Shape;3872;p20"/>
          <p:cNvSpPr txBox="1"/>
          <p:nvPr>
            <p:ph idx="1" type="body"/>
          </p:nvPr>
        </p:nvSpPr>
        <p:spPr>
          <a:xfrm>
            <a:off x="226758" y="1032872"/>
            <a:ext cx="4104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600"/>
              <a:buFont typeface="Noto Sans Symbols"/>
              <a:buChar char="⚬"/>
              <a:defRPr b="0" i="0" sz="16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3" name="Google Shape;3873;p20"/>
          <p:cNvSpPr txBox="1"/>
          <p:nvPr>
            <p:ph idx="2" type="body"/>
          </p:nvPr>
        </p:nvSpPr>
        <p:spPr>
          <a:xfrm>
            <a:off x="4647596" y="1020708"/>
            <a:ext cx="41478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600"/>
              <a:buFont typeface="Noto Sans Symbols"/>
              <a:buChar char="⚬"/>
              <a:defRPr b="0" i="0" sz="16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21"/>
          <p:cNvSpPr txBox="1"/>
          <p:nvPr>
            <p:ph type="title"/>
          </p:nvPr>
        </p:nvSpPr>
        <p:spPr>
          <a:xfrm>
            <a:off x="267275" y="123104"/>
            <a:ext cx="8481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084" name="Google Shape;1084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142" name="Google Shape;1142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205" name="Google Shape;1205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6" name="Google Shape;1306;p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307" name="Google Shape;1307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7" name="Google Shape;1357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0" name="Google Shape;1360;p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361" name="Google Shape;1361;p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62" name="Google Shape;1362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43" name="Google Shape;1443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2" name="Google Shape;1562;p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63" name="Google Shape;1563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2" name="Google Shape;1772;p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73" name="Google Shape;1773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6" name="Google Shape;187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79" name="Google Shape;1879;p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880" name="Google Shape;1880;p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881" name="Google Shape;1881;p7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1" name="Google Shape;1961;p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962" name="Google Shape;1962;p7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1" name="Google Shape;2081;p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082" name="Google Shape;2082;p7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1" name="Google Shape;2291;p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292" name="Google Shape;2292;p7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8" name="Google Shape;2398;p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399" name="Google Shape;2399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0" name="Google Shape;2400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7" name="Google Shape;2457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8" name="Google Shape;2458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0" name="Google Shape;2520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1" name="Google Shape;2521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2" name="Google Shape;2622;p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3" name="Google Shape;2623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3" name="Google Shape;2673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6" name="Google Shape;2676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3" name="Google Shape;2733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4" name="Google Shape;2734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7" name="Google Shape;2797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8" name="Google Shape;2898;p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899" name="Google Shape;2899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9" name="Google Shape;294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52" name="Google Shape;2952;p10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53" name="Google Shape;2953;p10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54" name="Google Shape;2954;p1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13"/>
          <p:cNvSpPr txBox="1"/>
          <p:nvPr>
            <p:ph type="title"/>
          </p:nvPr>
        </p:nvSpPr>
        <p:spPr>
          <a:xfrm>
            <a:off x="306021" y="0"/>
            <a:ext cx="8574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5" name="Google Shape;3835;p13"/>
          <p:cNvSpPr txBox="1"/>
          <p:nvPr>
            <p:ph idx="1" type="body"/>
          </p:nvPr>
        </p:nvSpPr>
        <p:spPr>
          <a:xfrm>
            <a:off x="306021" y="1101475"/>
            <a:ext cx="85746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45B7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5B7A5"/>
              </a:buClr>
              <a:buSzPts val="1600"/>
              <a:buFont typeface="Noto Sans Symbols"/>
              <a:buChar char="⚬"/>
              <a:defRPr b="0" i="0" sz="16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43B9A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6" name="Google Shape;3836;p13"/>
          <p:cNvSpPr/>
          <p:nvPr/>
        </p:nvSpPr>
        <p:spPr>
          <a:xfrm>
            <a:off x="0" y="4872058"/>
            <a:ext cx="9136200" cy="26640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7" name="Google Shape;3837;p13"/>
          <p:cNvSpPr txBox="1"/>
          <p:nvPr/>
        </p:nvSpPr>
        <p:spPr>
          <a:xfrm>
            <a:off x="231688" y="4903034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" sz="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© Infoblox Inc. All rights reserved.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8" name="Google Shape;3838;p13"/>
          <p:cNvSpPr/>
          <p:nvPr/>
        </p:nvSpPr>
        <p:spPr>
          <a:xfrm>
            <a:off x="0" y="-2926"/>
            <a:ext cx="87000" cy="8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Google Shape;3839;p13"/>
          <p:cNvSpPr/>
          <p:nvPr/>
        </p:nvSpPr>
        <p:spPr>
          <a:xfrm>
            <a:off x="8427173" y="4872058"/>
            <a:ext cx="717731" cy="268532"/>
          </a:xfrm>
          <a:custGeom>
            <a:rect b="b" l="l" r="r" t="t"/>
            <a:pathLst>
              <a:path extrusionOk="0" h="258204" w="667657">
                <a:moveTo>
                  <a:pt x="184639" y="0"/>
                </a:moveTo>
                <a:lnTo>
                  <a:pt x="667657" y="0"/>
                </a:lnTo>
                <a:lnTo>
                  <a:pt x="667657" y="258204"/>
                </a:lnTo>
                <a:lnTo>
                  <a:pt x="0" y="258204"/>
                </a:lnTo>
                <a:lnTo>
                  <a:pt x="184639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0" name="Google Shape;384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50798" y="4911583"/>
            <a:ext cx="207234" cy="197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WomenInDataScience-Seattle/talking_data_fraud_detection/tree/master/hire-u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blog.branch.io/mobile-ad-fraud-what-24-billion-clicks-on-700-ad-networks-reveal/" TargetMode="External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22"/>
          <p:cNvSpPr txBox="1"/>
          <p:nvPr>
            <p:ph type="ctrTitle"/>
          </p:nvPr>
        </p:nvSpPr>
        <p:spPr>
          <a:xfrm>
            <a:off x="762000" y="696425"/>
            <a:ext cx="58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TalkingData AdTracking Fraud Detection Challenge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you detect fraudulent click traffic for mobile app ads?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1" name="Google Shape;3881;p22"/>
          <p:cNvSpPr txBox="1"/>
          <p:nvPr>
            <p:ph type="ctrTitle"/>
          </p:nvPr>
        </p:nvSpPr>
        <p:spPr>
          <a:xfrm>
            <a:off x="811000" y="2682450"/>
            <a:ext cx="5396700" cy="160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2346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TEAM NAME : hire-us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2346"/>
              <a:buFont typeface="Arial"/>
              <a:buNone/>
            </a:pPr>
            <a:r>
              <a:rPr lang="en" sz="1400">
                <a:solidFill>
                  <a:srgbClr val="80B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CHHAYA CHOUDHARY,</a:t>
            </a:r>
            <a:r>
              <a:rPr baseline="30000" lang="en" sz="1400">
                <a:solidFill>
                  <a:srgbClr val="80B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IRINA VIRNIK</a:t>
            </a:r>
            <a:r>
              <a:rPr lang="en" sz="1400">
                <a:solidFill>
                  <a:srgbClr val="80B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400">
              <a:solidFill>
                <a:srgbClr val="80B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2346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VANDANA IYER</a:t>
            </a:r>
            <a:endParaRPr baseline="3000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31"/>
          <p:cNvSpPr txBox="1"/>
          <p:nvPr>
            <p:ph type="title"/>
          </p:nvPr>
        </p:nvSpPr>
        <p:spPr>
          <a:xfrm>
            <a:off x="403375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9" name="Google Shape;3959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0" name="Google Shape;3960;p31"/>
          <p:cNvSpPr txBox="1"/>
          <p:nvPr/>
        </p:nvSpPr>
        <p:spPr>
          <a:xfrm>
            <a:off x="518125" y="1036600"/>
            <a:ext cx="37644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of the week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of the year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 of the click time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Minute of the click time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of the click time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counts by ip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clicks to attribution percentage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counts by os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clicks to attribution percentage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counts by device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clicks to attribution percentage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32"/>
          <p:cNvSpPr txBox="1"/>
          <p:nvPr>
            <p:ph type="title"/>
          </p:nvPr>
        </p:nvSpPr>
        <p:spPr>
          <a:xfrm>
            <a:off x="372575" y="314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BEST WORKING ALGORITHM: XGBOOST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6" name="Google Shape;3966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7" name="Google Shape;3967;p32"/>
          <p:cNvSpPr txBox="1"/>
          <p:nvPr/>
        </p:nvSpPr>
        <p:spPr>
          <a:xfrm>
            <a:off x="465900" y="1171600"/>
            <a:ext cx="7073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It helps to reduce overfitting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Computing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It is enabled with parallel processing (using OpenMP); i.e., when you run xgboost, by default, it would use all the cores of your laptop/machine.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Flexibility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XGBoost allow users to define custom optimization objectives and evaluation criteria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has an in-built routine to handle missing values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Pruning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XGBoost make splits upto the max_depth specified and then start pruning the tree backwards and remove splits beyond which there is no positive gain</a:t>
            </a:r>
            <a:endParaRPr b="0" i="0" sz="1600" u="none" cap="none" strike="noStrike">
              <a:solidFill>
                <a:srgbClr val="59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cross validation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XGBoost allows user to run a cross-validation at each iteration of the boosting process and thus it is easy to get the exact optimum number of boosting iterations in a single run</a:t>
            </a:r>
            <a:endParaRPr b="0" i="0" sz="1600" u="none" cap="none" strike="noStrike">
              <a:solidFill>
                <a:srgbClr val="59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33"/>
          <p:cNvSpPr txBox="1"/>
          <p:nvPr>
            <p:ph type="title"/>
          </p:nvPr>
        </p:nvSpPr>
        <p:spPr>
          <a:xfrm>
            <a:off x="297650" y="0"/>
            <a:ext cx="815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3" name="Google Shape;3973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4" name="Google Shape;3974;p33"/>
          <p:cNvSpPr txBox="1"/>
          <p:nvPr/>
        </p:nvSpPr>
        <p:spPr>
          <a:xfrm>
            <a:off x="414800" y="1245667"/>
            <a:ext cx="72774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and memory limitations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huge imbalanced data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Dividing tasks within a team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34"/>
          <p:cNvSpPr txBox="1"/>
          <p:nvPr>
            <p:ph type="title"/>
          </p:nvPr>
        </p:nvSpPr>
        <p:spPr>
          <a:xfrm>
            <a:off x="297650" y="0"/>
            <a:ext cx="815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0" name="Google Shape;3980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1" name="Google Shape;3981;p34"/>
          <p:cNvSpPr txBox="1"/>
          <p:nvPr/>
        </p:nvSpPr>
        <p:spPr>
          <a:xfrm>
            <a:off x="463500" y="1054275"/>
            <a:ext cx="72774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feature Engineering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with neural networks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using Flask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Experimentation with Dask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this into a product for ad analytics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35"/>
          <p:cNvSpPr txBox="1"/>
          <p:nvPr>
            <p:ph type="title"/>
          </p:nvPr>
        </p:nvSpPr>
        <p:spPr>
          <a:xfrm>
            <a:off x="453200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7" name="Google Shape;3987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8" name="Google Shape;3988;p35"/>
          <p:cNvSpPr txBox="1"/>
          <p:nvPr/>
        </p:nvSpPr>
        <p:spPr>
          <a:xfrm>
            <a:off x="453200" y="1028175"/>
            <a:ext cx="7277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about handling class imbalance in Click fraud data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 on - Google Cloud Platform (GCP)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data is not always useful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❏"/>
            </a:pP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https://github.com/WomenInDataScience-Seattle/talking_data_fraud_detection/tree/master/hire-us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36"/>
          <p:cNvSpPr txBox="1"/>
          <p:nvPr>
            <p:ph type="title"/>
          </p:nvPr>
        </p:nvSpPr>
        <p:spPr>
          <a:xfrm>
            <a:off x="401225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4" name="Google Shape;3994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5" name="Google Shape;3995;p36"/>
          <p:cNvSpPr txBox="1"/>
          <p:nvPr/>
        </p:nvSpPr>
        <p:spPr>
          <a:xfrm>
            <a:off x="640225" y="1671000"/>
            <a:ext cx="7277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" name="Google Shape;40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1" name="Google Shape;4001;p37"/>
          <p:cNvPicPr preferRelativeResize="0"/>
          <p:nvPr/>
        </p:nvPicPr>
        <p:blipFill rotWithShape="1">
          <a:blip r:embed="rId4">
            <a:alphaModFix amt="75000"/>
          </a:blip>
          <a:srcRect b="0" l="0" r="0" t="0"/>
          <a:stretch/>
        </p:blipFill>
        <p:spPr>
          <a:xfrm>
            <a:off x="1686642" y="762794"/>
            <a:ext cx="5406787" cy="361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3"/>
          <p:cNvSpPr txBox="1"/>
          <p:nvPr>
            <p:ph type="title"/>
          </p:nvPr>
        </p:nvSpPr>
        <p:spPr>
          <a:xfrm>
            <a:off x="338950" y="0"/>
            <a:ext cx="70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7" name="Google Shape;3887;p23"/>
          <p:cNvSpPr txBox="1"/>
          <p:nvPr>
            <p:ph idx="2" type="body"/>
          </p:nvPr>
        </p:nvSpPr>
        <p:spPr>
          <a:xfrm>
            <a:off x="934575" y="3031425"/>
            <a:ext cx="6761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88" name="Google Shape;3888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9" name="Google Shape;38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875" y="1541287"/>
            <a:ext cx="2581176" cy="193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890" name="Google Shape;3890;p23"/>
          <p:cNvSpPr txBox="1"/>
          <p:nvPr/>
        </p:nvSpPr>
        <p:spPr>
          <a:xfrm>
            <a:off x="788056" y="4814400"/>
            <a:ext cx="6621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https://blog.branch.io/mobile-ad-fraud-what-24-billion-clicks-on-700-ad-networks-reveal/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25" y="1515237"/>
            <a:ext cx="4990074" cy="19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4"/>
          <p:cNvSpPr txBox="1"/>
          <p:nvPr>
            <p:ph type="title"/>
          </p:nvPr>
        </p:nvSpPr>
        <p:spPr>
          <a:xfrm>
            <a:off x="91525" y="0"/>
            <a:ext cx="8731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 GOAL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7" name="Google Shape;3897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8" name="Google Shape;3898;p24"/>
          <p:cNvSpPr txBox="1"/>
          <p:nvPr/>
        </p:nvSpPr>
        <p:spPr>
          <a:xfrm>
            <a:off x="435450" y="914025"/>
            <a:ext cx="5962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a probability for the target is_attributed variable for each click_id in the test set.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is_attributed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target that is to be predicted, indicating the app was downloaded.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Google Shape;3899;p24"/>
          <p:cNvSpPr txBox="1"/>
          <p:nvPr/>
        </p:nvSpPr>
        <p:spPr>
          <a:xfrm>
            <a:off x="546700" y="4004925"/>
            <a:ext cx="6307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Submissions are evaluated on area under the ROC curve between the predicted probability and the observed target.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3900" name="Google Shape;3900;p24"/>
          <p:cNvGraphicFramePr/>
          <p:nvPr/>
        </p:nvGraphicFramePr>
        <p:xfrm>
          <a:off x="546700" y="253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{BCBFCC7F-B622-4276-BA73-75034DFF19BD}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Click 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is_attributed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0.003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5"/>
          <p:cNvSpPr txBox="1"/>
          <p:nvPr>
            <p:ph type="title"/>
          </p:nvPr>
        </p:nvSpPr>
        <p:spPr>
          <a:xfrm>
            <a:off x="91525" y="0"/>
            <a:ext cx="8731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DATASET STATISTICS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6" name="Google Shape;3906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07" name="Google Shape;3907;p25"/>
          <p:cNvGraphicFramePr/>
          <p:nvPr/>
        </p:nvGraphicFramePr>
        <p:xfrm>
          <a:off x="474250" y="103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{BCBFCC7F-B622-4276-BA73-75034DFF19BD}</a:tableStyleId>
              </a:tblPr>
              <a:tblGrid>
                <a:gridCol w="2619475"/>
                <a:gridCol w="2779350"/>
                <a:gridCol w="1620925"/>
              </a:tblGrid>
              <a:tr h="6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NAME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ROWS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SIZE(Unzipped)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187,903,890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 GB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Sample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 MB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18,790,469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863.3 MB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supplement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57,537,505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 GB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8" name="Google Shape;3908;p25"/>
          <p:cNvSpPr txBox="1"/>
          <p:nvPr/>
        </p:nvSpPr>
        <p:spPr>
          <a:xfrm>
            <a:off x="474250" y="3936938"/>
            <a:ext cx="661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of Negative data: 99.8%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of Positive data:  0.2% 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4" name="Google Shape;39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50" y="922825"/>
            <a:ext cx="5652475" cy="37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5" name="Google Shape;3915;p26"/>
          <p:cNvSpPr txBox="1"/>
          <p:nvPr/>
        </p:nvSpPr>
        <p:spPr>
          <a:xfrm>
            <a:off x="383700" y="404425"/>
            <a:ext cx="45834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complicated than we initially thought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6" name="Google Shape;3916;p26"/>
          <p:cNvSpPr txBox="1"/>
          <p:nvPr/>
        </p:nvSpPr>
        <p:spPr>
          <a:xfrm>
            <a:off x="777750" y="4863500"/>
            <a:ext cx="2219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Source: google.com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27"/>
          <p:cNvSpPr txBox="1"/>
          <p:nvPr>
            <p:ph type="title"/>
          </p:nvPr>
        </p:nvSpPr>
        <p:spPr>
          <a:xfrm>
            <a:off x="91525" y="0"/>
            <a:ext cx="8731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DATASET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2" name="Google Shape;3922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3" name="Google Shape;3923;p27"/>
          <p:cNvSpPr txBox="1"/>
          <p:nvPr/>
        </p:nvSpPr>
        <p:spPr>
          <a:xfrm>
            <a:off x="2434150" y="1041425"/>
            <a:ext cx="2192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Dataset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4" name="Google Shape;3924;p27"/>
          <p:cNvSpPr txBox="1"/>
          <p:nvPr/>
        </p:nvSpPr>
        <p:spPr>
          <a:xfrm>
            <a:off x="2476025" y="3260275"/>
            <a:ext cx="2192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Dataset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5" name="Google Shape;39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150" y="1432588"/>
            <a:ext cx="5420607" cy="1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6" name="Google Shape;39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013" y="3651450"/>
            <a:ext cx="3636376" cy="14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7" name="Google Shape;39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32" y="2089425"/>
            <a:ext cx="22479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8"/>
          <p:cNvSpPr txBox="1"/>
          <p:nvPr>
            <p:ph type="title"/>
          </p:nvPr>
        </p:nvSpPr>
        <p:spPr>
          <a:xfrm>
            <a:off x="287413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OUR METHODOLOGY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3" name="Google Shape;3933;p28"/>
          <p:cNvSpPr txBox="1"/>
          <p:nvPr>
            <p:ph idx="2" type="body"/>
          </p:nvPr>
        </p:nvSpPr>
        <p:spPr>
          <a:xfrm>
            <a:off x="934575" y="3031425"/>
            <a:ext cx="6761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934" name="Google Shape;3934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5" name="Google Shape;3935;p28"/>
          <p:cNvSpPr txBox="1"/>
          <p:nvPr/>
        </p:nvSpPr>
        <p:spPr>
          <a:xfrm>
            <a:off x="287425" y="857400"/>
            <a:ext cx="70638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- Time Series Analysis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large dataset - Down Sampling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- Time based, Velocity based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and preparation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6" name="Google Shape;3936;p28"/>
          <p:cNvSpPr txBox="1"/>
          <p:nvPr/>
        </p:nvSpPr>
        <p:spPr>
          <a:xfrm>
            <a:off x="287425" y="3733200"/>
            <a:ext cx="70638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utilized: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Kernels (12GB RAM)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Platform (GCP) - 8 Cores, 52GB RAM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9"/>
          <p:cNvSpPr txBox="1"/>
          <p:nvPr>
            <p:ph type="title"/>
          </p:nvPr>
        </p:nvSpPr>
        <p:spPr>
          <a:xfrm>
            <a:off x="267725" y="0"/>
            <a:ext cx="705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RESULTS - APPROACH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2" name="Google Shape;3942;p29"/>
          <p:cNvSpPr txBox="1"/>
          <p:nvPr>
            <p:ph idx="2" type="body"/>
          </p:nvPr>
        </p:nvSpPr>
        <p:spPr>
          <a:xfrm>
            <a:off x="934575" y="3031425"/>
            <a:ext cx="6761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943" name="Google Shape;3943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44" name="Google Shape;3944;p29"/>
          <p:cNvGraphicFramePr/>
          <p:nvPr/>
        </p:nvGraphicFramePr>
        <p:xfrm>
          <a:off x="380875" y="109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{BCBFCC7F-B622-4276-BA73-75034DFF19BD}</a:tableStyleId>
              </a:tblPr>
              <a:tblGrid>
                <a:gridCol w="2619475"/>
                <a:gridCol w="2437825"/>
                <a:gridCol w="1962450"/>
              </a:tblGrid>
              <a:tr h="65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LB Public Score(AUC)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LB Private Score(AUC)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with down sampling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0.96273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0.96549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with training on consecutive 10M rows from end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0.95613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0.95558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with full data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0.96107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0.95846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Classifier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0.95819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0.95673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0.60725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0.62578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5" name="Google Shape;3945;p29"/>
          <p:cNvSpPr txBox="1"/>
          <p:nvPr/>
        </p:nvSpPr>
        <p:spPr>
          <a:xfrm>
            <a:off x="558850" y="4744275"/>
            <a:ext cx="380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LB: Leaderboard on Kaggle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0"/>
          <p:cNvSpPr txBox="1"/>
          <p:nvPr>
            <p:ph type="title"/>
          </p:nvPr>
        </p:nvSpPr>
        <p:spPr>
          <a:xfrm>
            <a:off x="257325" y="0"/>
            <a:ext cx="705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ROC CURVE - VALIDATION SET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1" name="Google Shape;3951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2" name="Google Shape;39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5" y="1212100"/>
            <a:ext cx="4784050" cy="34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53" name="Google Shape;3953;p30"/>
          <p:cNvSpPr txBox="1"/>
          <p:nvPr/>
        </p:nvSpPr>
        <p:spPr>
          <a:xfrm>
            <a:off x="5620525" y="1327350"/>
            <a:ext cx="19080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XGBoost: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 = 0.3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function: binary logistic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of iterations: 200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Stopping : 20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Eval_metric : auc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Infoblox colors theme">
      <a:dk1>
        <a:srgbClr val="383838"/>
      </a:dk1>
      <a:lt1>
        <a:srgbClr val="FFFFFF"/>
      </a:lt1>
      <a:dk2>
        <a:srgbClr val="17406D"/>
      </a:dk2>
      <a:lt2>
        <a:srgbClr val="FFFFFF"/>
      </a:lt2>
      <a:accent1>
        <a:srgbClr val="006BB0"/>
      </a:accent1>
      <a:accent2>
        <a:srgbClr val="009DD9"/>
      </a:accent2>
      <a:accent3>
        <a:srgbClr val="46B7A5"/>
      </a:accent3>
      <a:accent4>
        <a:srgbClr val="E3A31A"/>
      </a:accent4>
      <a:accent5>
        <a:srgbClr val="87BE37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