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Lato"/>
      <p:regular r:id="rId13"/>
      <p:bold r:id="rId14"/>
      <p:italic r:id="rId15"/>
      <p:boldItalic r:id="rId16"/>
    </p:embeddedFont>
    <p:embeddedFont>
      <p:font typeface="Lato Light"/>
      <p:regular r:id="rId17"/>
      <p:bold r:id="rId18"/>
      <p:italic r:id="rId19"/>
      <p:boldItalic r:id="rId20"/>
    </p:embeddedFont>
    <p:embeddedFont>
      <p:font typeface="Lato Black"/>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Light-boldItalic.fntdata"/><Relationship Id="rId11" Type="http://schemas.openxmlformats.org/officeDocument/2006/relationships/slide" Target="slides/slide5.xml"/><Relationship Id="rId22" Type="http://schemas.openxmlformats.org/officeDocument/2006/relationships/font" Target="fonts/LatoBlack-boldItalic.fntdata"/><Relationship Id="rId10" Type="http://schemas.openxmlformats.org/officeDocument/2006/relationships/slide" Target="slides/slide4.xml"/><Relationship Id="rId21" Type="http://schemas.openxmlformats.org/officeDocument/2006/relationships/font" Target="fonts/LatoBlack-bold.fntdata"/><Relationship Id="rId13" Type="http://schemas.openxmlformats.org/officeDocument/2006/relationships/font" Target="fonts/Lato-regular.fntdata"/><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LatoLight-regular.fntdata"/><Relationship Id="rId16" Type="http://schemas.openxmlformats.org/officeDocument/2006/relationships/font" Target="fonts/Lato-boldItalic.fntdata"/><Relationship Id="rId5" Type="http://schemas.openxmlformats.org/officeDocument/2006/relationships/slideMaster" Target="slideMasters/slideMaster2.xml"/><Relationship Id="rId19" Type="http://schemas.openxmlformats.org/officeDocument/2006/relationships/font" Target="fonts/LatoLight-italic.fntdata"/><Relationship Id="rId6" Type="http://schemas.openxmlformats.org/officeDocument/2006/relationships/notesMaster" Target="notesMasters/notesMaster1.xml"/><Relationship Id="rId18" Type="http://schemas.openxmlformats.org/officeDocument/2006/relationships/font" Target="fonts/LatoLigh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d37c41c4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d37c41c4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afc355d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afc355d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5afc355d9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afc355d9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afc355d9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afc355d9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5afc355d9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afc355d9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afc355d9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afc355d9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561299" y="1669025"/>
            <a:ext cx="7936200" cy="1418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1pPr>
            <a:lvl2pPr lvl="1"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2pPr>
            <a:lvl3pPr lvl="2"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3pPr>
            <a:lvl4pPr lvl="3"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4pPr>
            <a:lvl5pPr lvl="4"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5pPr>
            <a:lvl6pPr lvl="5"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6pPr>
            <a:lvl7pPr lvl="6"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7pPr>
            <a:lvl8pPr lvl="7"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8pPr>
            <a:lvl9pPr lvl="8"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9pPr>
          </a:lstStyle>
          <a:p/>
        </p:txBody>
      </p:sp>
      <p:sp>
        <p:nvSpPr>
          <p:cNvPr id="55" name="Google Shape;55;p14"/>
          <p:cNvSpPr txBox="1"/>
          <p:nvPr>
            <p:ph idx="1" type="subTitle"/>
          </p:nvPr>
        </p:nvSpPr>
        <p:spPr>
          <a:xfrm>
            <a:off x="561300" y="2948600"/>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Font typeface="Lato Light"/>
              <a:buNone/>
              <a:defRPr sz="2800">
                <a:solidFill>
                  <a:srgbClr val="000000"/>
                </a:solidFill>
                <a:latin typeface="Lato Light"/>
                <a:ea typeface="Lato Light"/>
                <a:cs typeface="Lato Light"/>
                <a:sym typeface="Lato Light"/>
              </a:defRPr>
            </a:lvl1pPr>
            <a:lvl2pPr lvl="1"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2pPr>
            <a:lvl3pPr lvl="2"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3pPr>
            <a:lvl4pPr lvl="3"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4pPr>
            <a:lvl5pPr lvl="4"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5pPr>
            <a:lvl6pPr lvl="5"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6pPr>
            <a:lvl7pPr lvl="6"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7pPr>
            <a:lvl8pPr lvl="7"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8pPr>
            <a:lvl9pPr lvl="8"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9pPr>
          </a:lstStyle>
          <a:p/>
        </p:txBody>
      </p:sp>
      <p:sp>
        <p:nvSpPr>
          <p:cNvPr id="56" name="Google Shape;56;p14"/>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400"/>
              <a:buFont typeface="Lato Light"/>
              <a:buNone/>
              <a:defRPr sz="1400">
                <a:solidFill>
                  <a:srgbClr val="FFFFFF"/>
                </a:solidFill>
                <a:latin typeface="Lato Light"/>
                <a:ea typeface="Lato Light"/>
                <a:cs typeface="Lato Light"/>
                <a:sym typeface="Lato Light"/>
              </a:defRPr>
            </a:lvl1pPr>
            <a:lvl2pPr lvl="1" rtl="0" algn="r">
              <a:spcBef>
                <a:spcPts val="0"/>
              </a:spcBef>
              <a:spcAft>
                <a:spcPts val="0"/>
              </a:spcAft>
              <a:buSzPts val="1400"/>
              <a:buFont typeface="Lato"/>
              <a:buNone/>
              <a:defRPr sz="1400">
                <a:latin typeface="Lato"/>
                <a:ea typeface="Lato"/>
                <a:cs typeface="Lato"/>
                <a:sym typeface="Lato"/>
              </a:defRPr>
            </a:lvl2pPr>
            <a:lvl3pPr lvl="2" rtl="0" algn="r">
              <a:spcBef>
                <a:spcPts val="0"/>
              </a:spcBef>
              <a:spcAft>
                <a:spcPts val="0"/>
              </a:spcAft>
              <a:buSzPts val="1400"/>
              <a:buFont typeface="Lato"/>
              <a:buNone/>
              <a:defRPr sz="1400">
                <a:latin typeface="Lato"/>
                <a:ea typeface="Lato"/>
                <a:cs typeface="Lato"/>
                <a:sym typeface="Lato"/>
              </a:defRPr>
            </a:lvl3pPr>
            <a:lvl4pPr lvl="3" rtl="0" algn="r">
              <a:spcBef>
                <a:spcPts val="0"/>
              </a:spcBef>
              <a:spcAft>
                <a:spcPts val="0"/>
              </a:spcAft>
              <a:buSzPts val="1400"/>
              <a:buFont typeface="Lato"/>
              <a:buNone/>
              <a:defRPr sz="1400">
                <a:latin typeface="Lato"/>
                <a:ea typeface="Lato"/>
                <a:cs typeface="Lato"/>
                <a:sym typeface="Lato"/>
              </a:defRPr>
            </a:lvl4pPr>
            <a:lvl5pPr lvl="4" rtl="0" algn="r">
              <a:spcBef>
                <a:spcPts val="0"/>
              </a:spcBef>
              <a:spcAft>
                <a:spcPts val="0"/>
              </a:spcAft>
              <a:buSzPts val="1400"/>
              <a:buFont typeface="Lato"/>
              <a:buNone/>
              <a:defRPr sz="1400">
                <a:latin typeface="Lato"/>
                <a:ea typeface="Lato"/>
                <a:cs typeface="Lato"/>
                <a:sym typeface="Lato"/>
              </a:defRPr>
            </a:lvl5pPr>
            <a:lvl6pPr lvl="5" rtl="0" algn="r">
              <a:spcBef>
                <a:spcPts val="0"/>
              </a:spcBef>
              <a:spcAft>
                <a:spcPts val="0"/>
              </a:spcAft>
              <a:buSzPts val="1400"/>
              <a:buFont typeface="Lato"/>
              <a:buNone/>
              <a:defRPr sz="1400">
                <a:latin typeface="Lato"/>
                <a:ea typeface="Lato"/>
                <a:cs typeface="Lato"/>
                <a:sym typeface="Lato"/>
              </a:defRPr>
            </a:lvl6pPr>
            <a:lvl7pPr lvl="6" rtl="0" algn="r">
              <a:spcBef>
                <a:spcPts val="0"/>
              </a:spcBef>
              <a:spcAft>
                <a:spcPts val="0"/>
              </a:spcAft>
              <a:buSzPts val="1400"/>
              <a:buFont typeface="Lato"/>
              <a:buNone/>
              <a:defRPr sz="1400">
                <a:latin typeface="Lato"/>
                <a:ea typeface="Lato"/>
                <a:cs typeface="Lato"/>
                <a:sym typeface="Lato"/>
              </a:defRPr>
            </a:lvl7pPr>
            <a:lvl8pPr lvl="7" rtl="0" algn="r">
              <a:spcBef>
                <a:spcPts val="0"/>
              </a:spcBef>
              <a:spcAft>
                <a:spcPts val="0"/>
              </a:spcAft>
              <a:buSzPts val="1400"/>
              <a:buFont typeface="Lato"/>
              <a:buNone/>
              <a:defRPr sz="1400">
                <a:latin typeface="Lato"/>
                <a:ea typeface="Lato"/>
                <a:cs typeface="Lato"/>
                <a:sym typeface="Lato"/>
              </a:defRPr>
            </a:lvl8pPr>
            <a:lvl9pPr lvl="8" rtl="0" algn="r">
              <a:spcBef>
                <a:spcPts val="0"/>
              </a:spcBef>
              <a:spcAft>
                <a:spcPts val="0"/>
              </a:spcAft>
              <a:buSzPts val="1400"/>
              <a:buFont typeface="Lato"/>
              <a:buNone/>
              <a:defRPr sz="1400">
                <a:latin typeface="Lato"/>
                <a:ea typeface="Lato"/>
                <a:cs typeface="Lato"/>
                <a:sym typeface="Lato"/>
              </a:defRPr>
            </a:lvl9pPr>
          </a:lstStyle>
          <a:p/>
        </p:txBody>
      </p:sp>
      <p:pic>
        <p:nvPicPr>
          <p:cNvPr id="57" name="Google Shape;57;p14"/>
          <p:cNvPicPr preferRelativeResize="0"/>
          <p:nvPr/>
        </p:nvPicPr>
        <p:blipFill>
          <a:blip r:embed="rId2">
            <a:alphaModFix/>
          </a:blip>
          <a:stretch>
            <a:fillRect/>
          </a:stretch>
        </p:blipFill>
        <p:spPr>
          <a:xfrm>
            <a:off x="0" y="3591200"/>
            <a:ext cx="4503001" cy="7143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3">
    <p:bg>
      <p:bgPr>
        <a:solidFill>
          <a:srgbClr val="FFFFFF"/>
        </a:solidFill>
      </p:bgPr>
    </p:bg>
    <p:spTree>
      <p:nvGrpSpPr>
        <p:cNvPr id="58" name="Shape 58"/>
        <p:cNvGrpSpPr/>
        <p:nvPr/>
      </p:nvGrpSpPr>
      <p:grpSpPr>
        <a:xfrm>
          <a:off x="0" y="0"/>
          <a:ext cx="0" cy="0"/>
          <a:chOff x="0" y="0"/>
          <a:chExt cx="0" cy="0"/>
        </a:xfrm>
      </p:grpSpPr>
      <p:sp>
        <p:nvSpPr>
          <p:cNvPr id="59" name="Google Shape;59;p15"/>
          <p:cNvSpPr txBox="1"/>
          <p:nvPr>
            <p:ph idx="1" type="subTitle"/>
          </p:nvPr>
        </p:nvSpPr>
        <p:spPr>
          <a:xfrm>
            <a:off x="567400" y="1997825"/>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1pPr>
            <a:lvl2pPr lvl="1"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2pPr>
            <a:lvl3pPr lvl="2"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3pPr>
            <a:lvl4pPr lvl="3"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4pPr>
            <a:lvl5pPr lvl="4"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5pPr>
            <a:lvl6pPr lvl="5"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6pPr>
            <a:lvl7pPr lvl="6"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7pPr>
            <a:lvl8pPr lvl="7"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8pPr>
            <a:lvl9pPr lvl="8"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9pPr>
          </a:lstStyle>
          <a:p/>
        </p:txBody>
      </p:sp>
      <p:pic>
        <p:nvPicPr>
          <p:cNvPr id="60" name="Google Shape;60;p15"/>
          <p:cNvPicPr preferRelativeResize="0"/>
          <p:nvPr/>
        </p:nvPicPr>
        <p:blipFill>
          <a:blip r:embed="rId2">
            <a:alphaModFix/>
          </a:blip>
          <a:stretch>
            <a:fillRect/>
          </a:stretch>
        </p:blipFill>
        <p:spPr>
          <a:xfrm>
            <a:off x="0" y="1296325"/>
            <a:ext cx="2394349" cy="379850"/>
          </a:xfrm>
          <a:prstGeom prst="rect">
            <a:avLst/>
          </a:prstGeom>
          <a:noFill/>
          <a:ln>
            <a:noFill/>
          </a:ln>
        </p:spPr>
      </p:pic>
      <p:sp>
        <p:nvSpPr>
          <p:cNvPr id="61" name="Google Shape;61;p15"/>
          <p:cNvSpPr txBox="1"/>
          <p:nvPr>
            <p:ph type="title"/>
          </p:nvPr>
        </p:nvSpPr>
        <p:spPr>
          <a:xfrm>
            <a:off x="621875" y="535525"/>
            <a:ext cx="62823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Text">
  <p:cSld name="TITLE_3_2">
    <p:spTree>
      <p:nvGrpSpPr>
        <p:cNvPr id="62" name="Shape 62"/>
        <p:cNvGrpSpPr/>
        <p:nvPr/>
      </p:nvGrpSpPr>
      <p:grpSpPr>
        <a:xfrm>
          <a:off x="0" y="0"/>
          <a:ext cx="0" cy="0"/>
          <a:chOff x="0" y="0"/>
          <a:chExt cx="0" cy="0"/>
        </a:xfrm>
      </p:grpSpPr>
      <p:sp>
        <p:nvSpPr>
          <p:cNvPr id="63" name="Google Shape;63;p16"/>
          <p:cNvSpPr/>
          <p:nvPr/>
        </p:nvSpPr>
        <p:spPr>
          <a:xfrm flipH="1">
            <a:off x="0" y="0"/>
            <a:ext cx="56484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_3_2_1">
    <p:bg>
      <p:bgPr>
        <a:solidFill>
          <a:srgbClr val="FFFFFF"/>
        </a:solidFill>
      </p:bgPr>
    </p:bg>
    <p:spTree>
      <p:nvGrpSpPr>
        <p:cNvPr id="64" name="Shape 64"/>
        <p:cNvGrpSpPr/>
        <p:nvPr/>
      </p:nvGrpSpPr>
      <p:grpSpPr>
        <a:xfrm>
          <a:off x="0" y="0"/>
          <a:ext cx="0" cy="0"/>
          <a:chOff x="0" y="0"/>
          <a:chExt cx="0" cy="0"/>
        </a:xfrm>
      </p:grpSpPr>
      <p:pic>
        <p:nvPicPr>
          <p:cNvPr id="65" name="Google Shape;65;p17"/>
          <p:cNvPicPr preferRelativeResize="0"/>
          <p:nvPr/>
        </p:nvPicPr>
        <p:blipFill>
          <a:blip r:embed="rId2">
            <a:alphaModFix/>
          </a:blip>
          <a:stretch>
            <a:fillRect/>
          </a:stretch>
        </p:blipFill>
        <p:spPr>
          <a:xfrm>
            <a:off x="0" y="909275"/>
            <a:ext cx="2394349" cy="379850"/>
          </a:xfrm>
          <a:prstGeom prst="rect">
            <a:avLst/>
          </a:prstGeom>
          <a:noFill/>
          <a:ln>
            <a:noFill/>
          </a:ln>
        </p:spPr>
      </p:pic>
      <p:sp>
        <p:nvSpPr>
          <p:cNvPr id="66" name="Google Shape;66;p17"/>
          <p:cNvSpPr txBox="1"/>
          <p:nvPr>
            <p:ph type="title"/>
          </p:nvPr>
        </p:nvSpPr>
        <p:spPr>
          <a:xfrm>
            <a:off x="567400" y="284900"/>
            <a:ext cx="7069500" cy="550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600">
                <a:solidFill>
                  <a:srgbClr val="000000"/>
                </a:solidFill>
                <a:latin typeface="Lato Black"/>
                <a:ea typeface="Lato Black"/>
                <a:cs typeface="Lato Black"/>
                <a:sym typeface="Lato Black"/>
              </a:defRPr>
            </a:lvl1pPr>
            <a:lvl2pPr lvl="1" rtl="0">
              <a:spcBef>
                <a:spcPts val="0"/>
              </a:spcBef>
              <a:spcAft>
                <a:spcPts val="0"/>
              </a:spcAft>
              <a:buNone/>
              <a:defRPr sz="2600">
                <a:solidFill>
                  <a:srgbClr val="000000"/>
                </a:solidFill>
                <a:latin typeface="Lato Black"/>
                <a:ea typeface="Lato Black"/>
                <a:cs typeface="Lato Black"/>
                <a:sym typeface="Lato Black"/>
              </a:defRPr>
            </a:lvl2pPr>
            <a:lvl3pPr lvl="2" rtl="0">
              <a:spcBef>
                <a:spcPts val="0"/>
              </a:spcBef>
              <a:spcAft>
                <a:spcPts val="0"/>
              </a:spcAft>
              <a:buNone/>
              <a:defRPr sz="2600">
                <a:solidFill>
                  <a:srgbClr val="000000"/>
                </a:solidFill>
                <a:latin typeface="Lato Black"/>
                <a:ea typeface="Lato Black"/>
                <a:cs typeface="Lato Black"/>
                <a:sym typeface="Lato Black"/>
              </a:defRPr>
            </a:lvl3pPr>
            <a:lvl4pPr lvl="3" rtl="0">
              <a:spcBef>
                <a:spcPts val="0"/>
              </a:spcBef>
              <a:spcAft>
                <a:spcPts val="0"/>
              </a:spcAft>
              <a:buNone/>
              <a:defRPr sz="2600">
                <a:solidFill>
                  <a:srgbClr val="000000"/>
                </a:solidFill>
                <a:latin typeface="Lato Black"/>
                <a:ea typeface="Lato Black"/>
                <a:cs typeface="Lato Black"/>
                <a:sym typeface="Lato Black"/>
              </a:defRPr>
            </a:lvl4pPr>
            <a:lvl5pPr lvl="4" rtl="0">
              <a:spcBef>
                <a:spcPts val="0"/>
              </a:spcBef>
              <a:spcAft>
                <a:spcPts val="0"/>
              </a:spcAft>
              <a:buNone/>
              <a:defRPr sz="2600">
                <a:solidFill>
                  <a:srgbClr val="000000"/>
                </a:solidFill>
                <a:latin typeface="Lato Black"/>
                <a:ea typeface="Lato Black"/>
                <a:cs typeface="Lato Black"/>
                <a:sym typeface="Lato Black"/>
              </a:defRPr>
            </a:lvl5pPr>
            <a:lvl6pPr lvl="5" rtl="0">
              <a:spcBef>
                <a:spcPts val="0"/>
              </a:spcBef>
              <a:spcAft>
                <a:spcPts val="0"/>
              </a:spcAft>
              <a:buNone/>
              <a:defRPr sz="2600">
                <a:solidFill>
                  <a:srgbClr val="000000"/>
                </a:solidFill>
                <a:latin typeface="Lato Black"/>
                <a:ea typeface="Lato Black"/>
                <a:cs typeface="Lato Black"/>
                <a:sym typeface="Lato Black"/>
              </a:defRPr>
            </a:lvl6pPr>
            <a:lvl7pPr lvl="6" rtl="0">
              <a:spcBef>
                <a:spcPts val="0"/>
              </a:spcBef>
              <a:spcAft>
                <a:spcPts val="0"/>
              </a:spcAft>
              <a:buNone/>
              <a:defRPr sz="2600">
                <a:solidFill>
                  <a:srgbClr val="000000"/>
                </a:solidFill>
                <a:latin typeface="Lato Black"/>
                <a:ea typeface="Lato Black"/>
                <a:cs typeface="Lato Black"/>
                <a:sym typeface="Lato Black"/>
              </a:defRPr>
            </a:lvl7pPr>
            <a:lvl8pPr lvl="7" rtl="0">
              <a:spcBef>
                <a:spcPts val="0"/>
              </a:spcBef>
              <a:spcAft>
                <a:spcPts val="0"/>
              </a:spcAft>
              <a:buNone/>
              <a:defRPr sz="2600">
                <a:solidFill>
                  <a:srgbClr val="000000"/>
                </a:solidFill>
                <a:latin typeface="Lato Black"/>
                <a:ea typeface="Lato Black"/>
                <a:cs typeface="Lato Black"/>
                <a:sym typeface="Lato Black"/>
              </a:defRPr>
            </a:lvl8pPr>
            <a:lvl9pPr lvl="8" rtl="0">
              <a:spcBef>
                <a:spcPts val="0"/>
              </a:spcBef>
              <a:spcAft>
                <a:spcPts val="0"/>
              </a:spcAft>
              <a:buNone/>
              <a:defRPr sz="2600">
                <a:solidFill>
                  <a:srgbClr val="000000"/>
                </a:solidFill>
                <a:latin typeface="Lato Black"/>
                <a:ea typeface="Lato Black"/>
                <a:cs typeface="Lato Black"/>
                <a:sym typeface="Lato Black"/>
              </a:defRPr>
            </a:lvl9pPr>
          </a:lstStyle>
          <a:p/>
        </p:txBody>
      </p:sp>
      <p:sp>
        <p:nvSpPr>
          <p:cNvPr id="67" name="Google Shape;67;p17"/>
          <p:cNvSpPr txBox="1"/>
          <p:nvPr>
            <p:ph idx="1" type="body"/>
          </p:nvPr>
        </p:nvSpPr>
        <p:spPr>
          <a:xfrm>
            <a:off x="567400" y="1499125"/>
            <a:ext cx="6628800" cy="29697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rgbClr val="000000"/>
              </a:buClr>
              <a:buSzPts val="1800"/>
              <a:buFont typeface="Lato Light"/>
              <a:buAutoNum type="arabicPeriod"/>
              <a:defRPr>
                <a:solidFill>
                  <a:srgbClr val="000000"/>
                </a:solidFill>
                <a:latin typeface="Lato Light"/>
                <a:ea typeface="Lato Light"/>
                <a:cs typeface="Lato Light"/>
                <a:sym typeface="Lato Light"/>
              </a:defRPr>
            </a:lvl1pPr>
            <a:lvl2pPr indent="-342900" lvl="1" marL="9144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2pPr>
            <a:lvl3pPr indent="-342900" lvl="2" marL="13716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3pPr>
            <a:lvl4pPr indent="-342900" lvl="3" marL="18288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4pPr>
            <a:lvl5pPr indent="-342900" lvl="4" marL="22860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5pPr>
            <a:lvl6pPr indent="-342900" lvl="5" marL="27432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6pPr>
            <a:lvl7pPr indent="-342900" lvl="6" marL="32004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7pPr>
            <a:lvl8pPr indent="-342900" lvl="7" marL="36576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8pPr>
            <a:lvl9pPr indent="-342900" lvl="8" marL="4114800" rtl="0">
              <a:lnSpc>
                <a:spcPct val="100000"/>
              </a:lnSpc>
              <a:spcBef>
                <a:spcPts val="800"/>
              </a:spcBef>
              <a:spcAft>
                <a:spcPts val="80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1pPr>
            <a:lvl2pPr lvl="1"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2pPr>
            <a:lvl3pPr lvl="2"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3pPr>
            <a:lvl4pPr lvl="3"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4pPr>
            <a:lvl5pPr lvl="4"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5pPr>
            <a:lvl6pPr lvl="5"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6pPr>
            <a:lvl7pPr lvl="6"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7pPr>
            <a:lvl8pPr lvl="7"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8pPr>
            <a:lvl9pPr lvl="8"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1pPr>
            <a:lvl2pPr indent="-317500" lvl="1" marL="914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2pPr>
            <a:lvl3pPr indent="-317500" lvl="2" marL="1371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3pPr>
            <a:lvl4pPr indent="-317500" lvl="3" marL="18288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4pPr>
            <a:lvl5pPr indent="-317500" lvl="4" marL="22860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5pPr>
            <a:lvl6pPr indent="-317500" lvl="5" marL="27432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6pPr>
            <a:lvl7pPr indent="-317500" lvl="6" marL="3200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7pPr>
            <a:lvl8pPr indent="-317500" lvl="7" marL="3657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8pPr>
            <a:lvl9pPr indent="-317500" lvl="8" marL="4114800" rtl="0">
              <a:lnSpc>
                <a:spcPct val="115000"/>
              </a:lnSpc>
              <a:spcBef>
                <a:spcPts val="1600"/>
              </a:spcBef>
              <a:spcAft>
                <a:spcPts val="1600"/>
              </a:spcAft>
              <a:buClr>
                <a:schemeClr val="dk2"/>
              </a:buClr>
              <a:buSzPts val="1400"/>
              <a:buFont typeface="Lato Light"/>
              <a:buChar char="■"/>
              <a:defRPr>
                <a:solidFill>
                  <a:schemeClr val="dk2"/>
                </a:solidFill>
                <a:latin typeface="Lato Light"/>
                <a:ea typeface="Lato Light"/>
                <a:cs typeface="Lato Light"/>
                <a:sym typeface="Lato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8"/>
          <p:cNvSpPr txBox="1"/>
          <p:nvPr>
            <p:ph type="ctrTitle"/>
          </p:nvPr>
        </p:nvSpPr>
        <p:spPr>
          <a:xfrm>
            <a:off x="561299" y="1284275"/>
            <a:ext cx="7936200" cy="14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Recommended Host Traits for Listings123</a:t>
            </a:r>
            <a:endParaRPr sz="3000">
              <a:solidFill>
                <a:srgbClr val="000000"/>
              </a:solidFill>
              <a:latin typeface="Lato Black"/>
              <a:ea typeface="Lato Black"/>
              <a:cs typeface="Lato Black"/>
              <a:sym typeface="Lato Black"/>
            </a:endParaRPr>
          </a:p>
        </p:txBody>
      </p:sp>
      <p:sp>
        <p:nvSpPr>
          <p:cNvPr id="73" name="Google Shape;73;p18"/>
          <p:cNvSpPr txBox="1"/>
          <p:nvPr>
            <p:ph idx="1" type="subTitle"/>
          </p:nvPr>
        </p:nvSpPr>
        <p:spPr>
          <a:xfrm>
            <a:off x="561300" y="2636850"/>
            <a:ext cx="8385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16592"/>
                </a:solidFill>
                <a:latin typeface="Lato"/>
                <a:ea typeface="Lato"/>
                <a:cs typeface="Lato"/>
                <a:sym typeface="Lato"/>
              </a:rPr>
              <a:t>An Investigation of Host Data for Company Expansion</a:t>
            </a:r>
            <a:endParaRPr b="1">
              <a:solidFill>
                <a:srgbClr val="116592"/>
              </a:solidFill>
              <a:latin typeface="Lato"/>
              <a:ea typeface="Lato"/>
              <a:cs typeface="Lato"/>
              <a:sym typeface="Lato"/>
            </a:endParaRPr>
          </a:p>
        </p:txBody>
      </p:sp>
      <p:sp>
        <p:nvSpPr>
          <p:cNvPr id="74" name="Google Shape;74;p18"/>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p:txBody>
      </p:sp>
      <p:pic>
        <p:nvPicPr>
          <p:cNvPr id="75" name="Google Shape;75;p18"/>
          <p:cNvPicPr preferRelativeResize="0"/>
          <p:nvPr/>
        </p:nvPicPr>
        <p:blipFill>
          <a:blip r:embed="rId3">
            <a:alphaModFix/>
          </a:blip>
          <a:stretch>
            <a:fillRect/>
          </a:stretch>
        </p:blipFill>
        <p:spPr>
          <a:xfrm>
            <a:off x="7266852" y="-98149"/>
            <a:ext cx="2270975" cy="1342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ato Black"/>
                <a:ea typeface="Lato Black"/>
                <a:cs typeface="Lato Black"/>
                <a:sym typeface="Lato Black"/>
              </a:rPr>
              <a:t>Listings123’s Issue Answered by Analysis</a:t>
            </a:r>
            <a:endParaRPr sz="2400">
              <a:solidFill>
                <a:srgbClr val="434343"/>
              </a:solidFill>
              <a:latin typeface="Lato Black"/>
              <a:ea typeface="Lato Black"/>
              <a:cs typeface="Lato Black"/>
              <a:sym typeface="Lato Black"/>
            </a:endParaRPr>
          </a:p>
        </p:txBody>
      </p:sp>
      <p:sp>
        <p:nvSpPr>
          <p:cNvPr id="81" name="Google Shape;81;p19"/>
          <p:cNvSpPr txBox="1"/>
          <p:nvPr>
            <p:ph idx="1" type="body"/>
          </p:nvPr>
        </p:nvSpPr>
        <p:spPr>
          <a:xfrm>
            <a:off x="311700" y="1152475"/>
            <a:ext cx="8520600" cy="39390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Font typeface="Lato"/>
              <a:buChar char="●"/>
            </a:pPr>
            <a:r>
              <a:rPr lang="en" sz="1700">
                <a:latin typeface="Lato"/>
                <a:ea typeface="Lato"/>
                <a:cs typeface="Lato"/>
                <a:sym typeface="Lato"/>
              </a:rPr>
              <a:t>The situation for Listings123 is that it needs to expand to new cities, and the marketing team needs to find ways to attract hosts with benefits and guides for success for new and existing hosts, which in turn should increase revenue. An overview of what constitutes a good host is necessary. </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I cleaned, filtered, and compared thousands of rows of data to obtain visuals that permitted </a:t>
            </a:r>
            <a:r>
              <a:rPr lang="en" sz="1700">
                <a:latin typeface="Lato"/>
                <a:ea typeface="Lato"/>
                <a:cs typeface="Lato"/>
                <a:sym typeface="Lato"/>
              </a:rPr>
              <a:t>beneficial</a:t>
            </a:r>
            <a:r>
              <a:rPr lang="en" sz="1700">
                <a:latin typeface="Lato"/>
                <a:ea typeface="Lato"/>
                <a:cs typeface="Lato"/>
                <a:sym typeface="Lato"/>
              </a:rPr>
              <a:t> relationships between the qualities of hosts, that were not </a:t>
            </a:r>
            <a:r>
              <a:rPr lang="en" sz="1700">
                <a:latin typeface="Lato"/>
                <a:ea typeface="Lato"/>
                <a:cs typeface="Lato"/>
                <a:sym typeface="Lato"/>
              </a:rPr>
              <a:t>immediately apparent,</a:t>
            </a:r>
            <a:r>
              <a:rPr lang="en" sz="1700">
                <a:latin typeface="Lato"/>
                <a:ea typeface="Lato"/>
                <a:cs typeface="Lato"/>
                <a:sym typeface="Lato"/>
              </a:rPr>
              <a:t> to be obtained.</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According to available data, I recommend Listings123 guides hosts to do the following:</a:t>
            </a:r>
            <a:endParaRPr sz="1700">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Advise or encourage  guests to leave reviews for them.</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Attempt to keep </a:t>
            </a:r>
            <a:r>
              <a:rPr lang="en">
                <a:latin typeface="Lato"/>
                <a:ea typeface="Lato"/>
                <a:cs typeface="Lato"/>
                <a:sym typeface="Lato"/>
              </a:rPr>
              <a:t>their listings, at maximum,  $300 in price.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Suggest hosts to list in locations or locations with similar qualities of other hosts with High (8-10) location review scores. </a:t>
            </a:r>
            <a:endParaRPr>
              <a:latin typeface="Lato"/>
              <a:ea typeface="Lato"/>
              <a:cs typeface="Lato"/>
              <a:sym typeface="Lato"/>
            </a:endParaRPr>
          </a:p>
          <a:p>
            <a:pPr indent="0" lvl="0" marL="0" rtl="0" algn="l">
              <a:spcBef>
                <a:spcPts val="1600"/>
              </a:spcBef>
              <a:spcAft>
                <a:spcPts val="0"/>
              </a:spcAft>
              <a:buClr>
                <a:schemeClr val="dk1"/>
              </a:buClr>
              <a:buSzPts val="1100"/>
              <a:buFont typeface="Arial"/>
              <a:buNone/>
            </a:pPr>
            <a:r>
              <a:t/>
            </a:r>
            <a:endParaRPr>
              <a:latin typeface="Lato"/>
              <a:ea typeface="Lato"/>
              <a:cs typeface="Lato"/>
              <a:sym typeface="Lato"/>
            </a:endParaRPr>
          </a:p>
          <a:p>
            <a:pPr indent="0" lvl="0" marL="0" rtl="0" algn="l">
              <a:spcBef>
                <a:spcPts val="1600"/>
              </a:spcBef>
              <a:spcAft>
                <a:spcPts val="1600"/>
              </a:spcAft>
              <a:buNone/>
            </a:pPr>
            <a:r>
              <a:t/>
            </a:r>
            <a:endParaRPr>
              <a:latin typeface="Lato"/>
              <a:ea typeface="Lato"/>
              <a:cs typeface="Lato"/>
              <a:sym typeface="Lato"/>
            </a:endParaRPr>
          </a:p>
        </p:txBody>
      </p:sp>
      <p:pic>
        <p:nvPicPr>
          <p:cNvPr id="82" name="Google Shape;82;p19"/>
          <p:cNvPicPr preferRelativeResize="0"/>
          <p:nvPr/>
        </p:nvPicPr>
        <p:blipFill>
          <a:blip r:embed="rId3">
            <a:alphaModFix/>
          </a:blip>
          <a:stretch>
            <a:fillRect/>
          </a:stretch>
        </p:blipFill>
        <p:spPr>
          <a:xfrm>
            <a:off x="7266852" y="-98149"/>
            <a:ext cx="2270975" cy="1342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ato Black"/>
                <a:ea typeface="Lato Black"/>
                <a:cs typeface="Lato Black"/>
                <a:sym typeface="Lato Black"/>
              </a:rPr>
              <a:t>Hosts Should Advise Guests to Leave Reviews</a:t>
            </a:r>
            <a:endParaRPr sz="2400">
              <a:solidFill>
                <a:srgbClr val="434343"/>
              </a:solidFill>
              <a:latin typeface="Lato Black"/>
              <a:ea typeface="Lato Black"/>
              <a:cs typeface="Lato Black"/>
              <a:sym typeface="Lato Black"/>
            </a:endParaRPr>
          </a:p>
        </p:txBody>
      </p:sp>
      <p:sp>
        <p:nvSpPr>
          <p:cNvPr id="88" name="Google Shape;88;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ato"/>
              <a:buChar char="●"/>
            </a:pPr>
            <a:r>
              <a:rPr lang="en" sz="1700">
                <a:latin typeface="Lato"/>
                <a:ea typeface="Lato"/>
                <a:cs typeface="Lato"/>
                <a:sym typeface="Lato"/>
              </a:rPr>
              <a:t>The amount of reviews a host has Positively correlates with Revenue.</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 sz="1700">
                <a:latin typeface="Lato"/>
                <a:ea typeface="Lato"/>
                <a:cs typeface="Lato"/>
                <a:sym typeface="Lato"/>
              </a:rPr>
              <a:t>The host is minimizing vacancy of their listings, and has more guests. </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If the host has more reviews with their listings and it </a:t>
            </a:r>
            <a:r>
              <a:rPr lang="en" sz="1700">
                <a:latin typeface="Lato"/>
                <a:ea typeface="Lato"/>
                <a:cs typeface="Lato"/>
                <a:sym typeface="Lato"/>
              </a:rPr>
              <a:t>correlates</a:t>
            </a:r>
            <a:r>
              <a:rPr lang="en" sz="1700">
                <a:latin typeface="Lato"/>
                <a:ea typeface="Lato"/>
                <a:cs typeface="Lato"/>
                <a:sym typeface="Lato"/>
              </a:rPr>
              <a:t> with revenue, it is beneficial for both the host and growth of the company’s revenue and </a:t>
            </a:r>
            <a:r>
              <a:rPr lang="en" sz="1700">
                <a:latin typeface="Lato"/>
                <a:ea typeface="Lato"/>
                <a:cs typeface="Lato"/>
                <a:sym typeface="Lato"/>
              </a:rPr>
              <a:t>market share. </a:t>
            </a:r>
            <a:endParaRPr sz="1700">
              <a:latin typeface="Lato"/>
              <a:ea typeface="Lato"/>
              <a:cs typeface="Lato"/>
              <a:sym typeface="Lato"/>
            </a:endParaRPr>
          </a:p>
        </p:txBody>
      </p:sp>
      <p:pic>
        <p:nvPicPr>
          <p:cNvPr id="89" name="Google Shape;89;p20"/>
          <p:cNvPicPr preferRelativeResize="0"/>
          <p:nvPr/>
        </p:nvPicPr>
        <p:blipFill>
          <a:blip r:embed="rId3">
            <a:alphaModFix/>
          </a:blip>
          <a:stretch>
            <a:fillRect/>
          </a:stretch>
        </p:blipFill>
        <p:spPr>
          <a:xfrm>
            <a:off x="7266852" y="-98149"/>
            <a:ext cx="2270975" cy="1342174"/>
          </a:xfrm>
          <a:prstGeom prst="rect">
            <a:avLst/>
          </a:prstGeom>
          <a:noFill/>
          <a:ln>
            <a:noFill/>
          </a:ln>
        </p:spPr>
      </p:pic>
      <p:pic>
        <p:nvPicPr>
          <p:cNvPr id="90" name="Google Shape;90;p20" title="Chart"/>
          <p:cNvPicPr preferRelativeResize="0"/>
          <p:nvPr/>
        </p:nvPicPr>
        <p:blipFill>
          <a:blip r:embed="rId4">
            <a:alphaModFix/>
          </a:blip>
          <a:stretch>
            <a:fillRect/>
          </a:stretch>
        </p:blipFill>
        <p:spPr>
          <a:xfrm>
            <a:off x="4486950" y="1491638"/>
            <a:ext cx="4424451" cy="273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type="title"/>
          </p:nvPr>
        </p:nvSpPr>
        <p:spPr>
          <a:xfrm>
            <a:off x="311700" y="388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434343"/>
                </a:solidFill>
                <a:latin typeface="Lato Black"/>
                <a:ea typeface="Lato Black"/>
                <a:cs typeface="Lato Black"/>
                <a:sym typeface="Lato Black"/>
              </a:rPr>
              <a:t>Hosts Should Try to Limit Prices to a maximum of $300</a:t>
            </a:r>
            <a:endParaRPr sz="2400">
              <a:solidFill>
                <a:srgbClr val="434343"/>
              </a:solidFill>
              <a:latin typeface="Lato Black"/>
              <a:ea typeface="Lato Black"/>
              <a:cs typeface="Lato Black"/>
              <a:sym typeface="Lato Black"/>
            </a:endParaRPr>
          </a:p>
          <a:p>
            <a:pPr indent="0" lvl="0" marL="0" rtl="0" algn="l">
              <a:spcBef>
                <a:spcPts val="0"/>
              </a:spcBef>
              <a:spcAft>
                <a:spcPts val="0"/>
              </a:spcAft>
              <a:buClr>
                <a:schemeClr val="dk1"/>
              </a:buClr>
              <a:buSzPts val="1100"/>
              <a:buFont typeface="Arial"/>
              <a:buNone/>
            </a:pPr>
            <a:r>
              <a:t/>
            </a:r>
            <a:endParaRPr sz="2400">
              <a:solidFill>
                <a:srgbClr val="434343"/>
              </a:solidFill>
              <a:latin typeface="Lato Black"/>
              <a:ea typeface="Lato Black"/>
              <a:cs typeface="Lato Black"/>
              <a:sym typeface="Lato Black"/>
            </a:endParaRPr>
          </a:p>
          <a:p>
            <a:pPr indent="0" lvl="0" marL="0" rtl="0" algn="l">
              <a:spcBef>
                <a:spcPts val="0"/>
              </a:spcBef>
              <a:spcAft>
                <a:spcPts val="0"/>
              </a:spcAft>
              <a:buNone/>
            </a:pPr>
            <a:r>
              <a:t/>
            </a:r>
            <a:endParaRPr>
              <a:latin typeface="Lato"/>
              <a:ea typeface="Lato"/>
              <a:cs typeface="Lato"/>
              <a:sym typeface="Lato"/>
            </a:endParaRPr>
          </a:p>
        </p:txBody>
      </p:sp>
      <p:sp>
        <p:nvSpPr>
          <p:cNvPr id="96" name="Google Shape;96;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ato"/>
              <a:buChar char="●"/>
            </a:pPr>
            <a:r>
              <a:rPr lang="en" sz="1700">
                <a:latin typeface="Lato"/>
                <a:ea typeface="Lato"/>
                <a:cs typeface="Lato"/>
                <a:sym typeface="Lato"/>
              </a:rPr>
              <a:t>Notice the majority of the data, </a:t>
            </a:r>
            <a:r>
              <a:rPr lang="en" sz="1700">
                <a:latin typeface="Lato"/>
                <a:ea typeface="Lato"/>
                <a:cs typeface="Lato"/>
                <a:sym typeface="Lato"/>
              </a:rPr>
              <a:t>94.7% of it,</a:t>
            </a:r>
            <a:r>
              <a:rPr lang="en" sz="1700">
                <a:latin typeface="Lato"/>
                <a:ea typeface="Lato"/>
                <a:cs typeface="Lato"/>
                <a:sym typeface="Lato"/>
              </a:rPr>
              <a:t> is present up to $300 in price</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 sz="1700">
                <a:latin typeface="Lato"/>
                <a:ea typeface="Lato"/>
                <a:cs typeface="Lato"/>
                <a:sym typeface="Lato"/>
              </a:rPr>
              <a:t>On average, guests are not booking and then reviewing listings above $300 in price.</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Related to the prior recommendation, it is best to have more reviews for more revenue.  Therefore, a </a:t>
            </a:r>
            <a:r>
              <a:rPr lang="en" sz="1700">
                <a:latin typeface="Lato"/>
                <a:ea typeface="Lato"/>
                <a:cs typeface="Lato"/>
                <a:sym typeface="Lato"/>
              </a:rPr>
              <a:t>maximum of $300 is advisable. </a:t>
            </a:r>
            <a:endParaRPr sz="1700">
              <a:latin typeface="Lato"/>
              <a:ea typeface="Lato"/>
              <a:cs typeface="Lato"/>
              <a:sym typeface="Lato"/>
            </a:endParaRPr>
          </a:p>
        </p:txBody>
      </p:sp>
      <p:pic>
        <p:nvPicPr>
          <p:cNvPr id="97" name="Google Shape;97;p21"/>
          <p:cNvPicPr preferRelativeResize="0"/>
          <p:nvPr/>
        </p:nvPicPr>
        <p:blipFill>
          <a:blip r:embed="rId3">
            <a:alphaModFix/>
          </a:blip>
          <a:stretch>
            <a:fillRect/>
          </a:stretch>
        </p:blipFill>
        <p:spPr>
          <a:xfrm>
            <a:off x="7266852" y="-98149"/>
            <a:ext cx="2270975" cy="1342174"/>
          </a:xfrm>
          <a:prstGeom prst="rect">
            <a:avLst/>
          </a:prstGeom>
          <a:noFill/>
          <a:ln>
            <a:noFill/>
          </a:ln>
        </p:spPr>
      </p:pic>
      <p:pic>
        <p:nvPicPr>
          <p:cNvPr id="98" name="Google Shape;98;p21" title="Chart"/>
          <p:cNvPicPr preferRelativeResize="0"/>
          <p:nvPr/>
        </p:nvPicPr>
        <p:blipFill>
          <a:blip r:embed="rId4">
            <a:alphaModFix/>
          </a:blip>
          <a:stretch>
            <a:fillRect/>
          </a:stretch>
        </p:blipFill>
        <p:spPr>
          <a:xfrm>
            <a:off x="4311588" y="1402150"/>
            <a:ext cx="4713725" cy="291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type="title"/>
          </p:nvPr>
        </p:nvSpPr>
        <p:spPr>
          <a:xfrm>
            <a:off x="311700" y="445025"/>
            <a:ext cx="741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434343"/>
                </a:solidFill>
                <a:latin typeface="Lato Black"/>
                <a:ea typeface="Lato Black"/>
                <a:cs typeface="Lato Black"/>
                <a:sym typeface="Lato Black"/>
              </a:rPr>
              <a:t>Hosts Should List in Areas Predicted to Have High Location Scores</a:t>
            </a:r>
            <a:endParaRPr>
              <a:latin typeface="Lato"/>
              <a:ea typeface="Lato"/>
              <a:cs typeface="Lato"/>
              <a:sym typeface="Lato"/>
            </a:endParaRPr>
          </a:p>
        </p:txBody>
      </p:sp>
      <p:sp>
        <p:nvSpPr>
          <p:cNvPr id="104" name="Google Shape;104;p22"/>
          <p:cNvSpPr txBox="1"/>
          <p:nvPr>
            <p:ph idx="1" type="body"/>
          </p:nvPr>
        </p:nvSpPr>
        <p:spPr>
          <a:xfrm>
            <a:off x="311700" y="1426425"/>
            <a:ext cx="39999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ato"/>
              <a:buChar char="●"/>
            </a:pPr>
            <a:r>
              <a:rPr lang="en" sz="1700">
                <a:latin typeface="Lato"/>
                <a:ea typeface="Lato"/>
                <a:cs typeface="Lato"/>
                <a:sym typeface="Lato"/>
              </a:rPr>
              <a:t>The majority of the data, 99.4%, is has locations with high </a:t>
            </a:r>
            <a:r>
              <a:rPr lang="en" sz="1700">
                <a:latin typeface="Lato"/>
                <a:ea typeface="Lato"/>
                <a:cs typeface="Lato"/>
                <a:sym typeface="Lato"/>
              </a:rPr>
              <a:t>(8-10 out of 10)</a:t>
            </a:r>
            <a:r>
              <a:rPr lang="en" sz="1700">
                <a:latin typeface="Lato"/>
                <a:ea typeface="Lato"/>
                <a:cs typeface="Lato"/>
                <a:sym typeface="Lato"/>
              </a:rPr>
              <a:t> scores obtaining (99.6%) of all revenue</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 sz="1700">
                <a:latin typeface="Lato"/>
                <a:ea typeface="Lato"/>
                <a:cs typeface="Lato"/>
                <a:sym typeface="Lato"/>
              </a:rPr>
              <a:t>The locations and their qualities with a high score are hot spots for guests and increasing revenue</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Hosts should list in the places with high scores to increase their bookings, revenue, and success as a  host.</a:t>
            </a:r>
            <a:endParaRPr sz="1700">
              <a:latin typeface="Lato"/>
              <a:ea typeface="Lato"/>
              <a:cs typeface="Lato"/>
              <a:sym typeface="Lato"/>
            </a:endParaRPr>
          </a:p>
        </p:txBody>
      </p:sp>
      <p:pic>
        <p:nvPicPr>
          <p:cNvPr id="105" name="Google Shape;105;p22"/>
          <p:cNvPicPr preferRelativeResize="0"/>
          <p:nvPr/>
        </p:nvPicPr>
        <p:blipFill>
          <a:blip r:embed="rId3">
            <a:alphaModFix/>
          </a:blip>
          <a:stretch>
            <a:fillRect/>
          </a:stretch>
        </p:blipFill>
        <p:spPr>
          <a:xfrm>
            <a:off x="7266852" y="-98149"/>
            <a:ext cx="2270975" cy="1342174"/>
          </a:xfrm>
          <a:prstGeom prst="rect">
            <a:avLst/>
          </a:prstGeom>
          <a:noFill/>
          <a:ln>
            <a:noFill/>
          </a:ln>
        </p:spPr>
      </p:pic>
      <p:pic>
        <p:nvPicPr>
          <p:cNvPr id="106" name="Google Shape;106;p22" title="Chart"/>
          <p:cNvPicPr preferRelativeResize="0"/>
          <p:nvPr/>
        </p:nvPicPr>
        <p:blipFill>
          <a:blip r:embed="rId4">
            <a:alphaModFix/>
          </a:blip>
          <a:stretch>
            <a:fillRect/>
          </a:stretch>
        </p:blipFill>
        <p:spPr>
          <a:xfrm>
            <a:off x="4265350" y="1426413"/>
            <a:ext cx="4793950" cy="2966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ato Black"/>
                <a:ea typeface="Lato Black"/>
                <a:cs typeface="Lato Black"/>
                <a:sym typeface="Lato Black"/>
              </a:rPr>
              <a:t>Next Steps</a:t>
            </a:r>
            <a:endParaRPr sz="2400">
              <a:solidFill>
                <a:srgbClr val="434343"/>
              </a:solidFill>
              <a:latin typeface="Lato Black"/>
              <a:ea typeface="Lato Black"/>
              <a:cs typeface="Lato Black"/>
              <a:sym typeface="Lato Black"/>
            </a:endParaRPr>
          </a:p>
        </p:txBody>
      </p:sp>
      <p:sp>
        <p:nvSpPr>
          <p:cNvPr id="112" name="Google Shape;112;p23"/>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ato"/>
              <a:buChar char="●"/>
            </a:pPr>
            <a:r>
              <a:rPr lang="en" sz="1700">
                <a:latin typeface="Lato"/>
                <a:ea typeface="Lato"/>
                <a:cs typeface="Lato"/>
                <a:sym typeface="Lato"/>
              </a:rPr>
              <a:t>The next </a:t>
            </a:r>
            <a:r>
              <a:rPr lang="en" sz="1700">
                <a:latin typeface="Lato"/>
                <a:ea typeface="Lato"/>
                <a:cs typeface="Lato"/>
                <a:sym typeface="Lato"/>
              </a:rPr>
              <a:t>steps would be to create a guide for hosts, new and existing, to increase their personal success based on the recommendations in this presentation. Additionally, to increase the effectiveness of those recommendations we should:</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 sz="1700">
                <a:latin typeface="Lato"/>
                <a:ea typeface="Lato"/>
                <a:cs typeface="Lato"/>
                <a:sym typeface="Lato"/>
              </a:rPr>
              <a:t>Examine what makes a location worthy of high scores and which of its qualities  can be found nationwide in other cities.</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 sz="1700">
                <a:latin typeface="Lato"/>
                <a:ea typeface="Lato"/>
                <a:cs typeface="Lato"/>
                <a:sym typeface="Lato"/>
              </a:rPr>
              <a:t>Develop a strategy to share with hosts to make guests feel more innately compelled to leave good reviews for a host and their listings. </a:t>
            </a:r>
            <a:endParaRPr sz="1700">
              <a:latin typeface="Lato"/>
              <a:ea typeface="Lato"/>
              <a:cs typeface="Lato"/>
              <a:sym typeface="Lato"/>
            </a:endParaRPr>
          </a:p>
          <a:p>
            <a:pPr indent="-336550" lvl="1" marL="914400" rtl="0" algn="l">
              <a:spcBef>
                <a:spcPts val="0"/>
              </a:spcBef>
              <a:spcAft>
                <a:spcPts val="0"/>
              </a:spcAft>
              <a:buSzPts val="1700"/>
              <a:buFont typeface="Lato"/>
              <a:buChar char="○"/>
            </a:pPr>
            <a:r>
              <a:rPr lang="en" sz="1700">
                <a:latin typeface="Lato"/>
                <a:ea typeface="Lato"/>
                <a:cs typeface="Lato"/>
                <a:sym typeface="Lato"/>
              </a:rPr>
              <a:t>Find cost cutting solutions for hosts to provide an exceptional experience while curbing running expenses to better meet the $300 maximum. </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However, to complete these steps and accomplish outward growth for our small company, Listings123 will require  a source of funds to launch a </a:t>
            </a:r>
            <a:r>
              <a:rPr lang="en" sz="1700">
                <a:latin typeface="Lato"/>
                <a:ea typeface="Lato"/>
                <a:cs typeface="Lato"/>
                <a:sym typeface="Lato"/>
              </a:rPr>
              <a:t>nationwide marketing expansion campaign for exposure allowing it to compete for hosts and guests against other services such as Airbnb in new and existing market territories.</a:t>
            </a:r>
            <a:endParaRPr sz="1700">
              <a:latin typeface="Lato"/>
              <a:ea typeface="Lato"/>
              <a:cs typeface="Lato"/>
              <a:sym typeface="Lato"/>
            </a:endParaRPr>
          </a:p>
        </p:txBody>
      </p:sp>
      <p:pic>
        <p:nvPicPr>
          <p:cNvPr id="113" name="Google Shape;113;p23"/>
          <p:cNvPicPr preferRelativeResize="0"/>
          <p:nvPr/>
        </p:nvPicPr>
        <p:blipFill>
          <a:blip r:embed="rId3">
            <a:alphaModFix/>
          </a:blip>
          <a:stretch>
            <a:fillRect/>
          </a:stretch>
        </p:blipFill>
        <p:spPr>
          <a:xfrm>
            <a:off x="7266852" y="-98149"/>
            <a:ext cx="2270975" cy="1342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thstream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