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handoutMasterIdLst>
    <p:handoutMasterId r:id="rId26"/>
  </p:handoutMasterIdLst>
  <p:sldIdLst>
    <p:sldId id="257" r:id="rId2"/>
    <p:sldId id="261" r:id="rId3"/>
    <p:sldId id="262" r:id="rId4"/>
    <p:sldId id="259" r:id="rId5"/>
    <p:sldId id="263" r:id="rId6"/>
    <p:sldId id="264" r:id="rId7"/>
    <p:sldId id="260" r:id="rId8"/>
    <p:sldId id="268" r:id="rId9"/>
    <p:sldId id="269" r:id="rId10"/>
    <p:sldId id="256" r:id="rId11"/>
    <p:sldId id="258" r:id="rId12"/>
    <p:sldId id="272" r:id="rId13"/>
    <p:sldId id="271" r:id="rId14"/>
    <p:sldId id="274" r:id="rId15"/>
    <p:sldId id="276" r:id="rId16"/>
    <p:sldId id="275" r:id="rId17"/>
    <p:sldId id="278" r:id="rId18"/>
    <p:sldId id="280" r:id="rId19"/>
    <p:sldId id="279" r:id="rId20"/>
    <p:sldId id="267" r:id="rId21"/>
    <p:sldId id="270" r:id="rId22"/>
    <p:sldId id="266" r:id="rId23"/>
    <p:sldId id="277" r:id="rId24"/>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83" autoAdjust="0"/>
    <p:restoredTop sz="95226" autoAdjust="0"/>
  </p:normalViewPr>
  <p:slideViewPr>
    <p:cSldViewPr snapToGrid="0">
      <p:cViewPr varScale="1">
        <p:scale>
          <a:sx n="86" d="100"/>
          <a:sy n="86" d="100"/>
        </p:scale>
        <p:origin x="360" y="58"/>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5.png"/></Relationships>
</file>

<file path=ppt/diagrams/_rels/data2.xml.rels><?xml version="1.0" encoding="UTF-8" standalone="yes"?>
<Relationships xmlns="http://schemas.openxmlformats.org/package/2006/relationships"><Relationship Id="rId1" Type="http://schemas.openxmlformats.org/officeDocument/2006/relationships/image" Target="../media/image6.png"/></Relationships>
</file>

<file path=ppt/diagrams/_rels/data3.xml.rels><?xml version="1.0" encoding="UTF-8" standalone="yes"?>
<Relationships xmlns="http://schemas.openxmlformats.org/package/2006/relationships"><Relationship Id="rId1" Type="http://schemas.openxmlformats.org/officeDocument/2006/relationships/image" Target="../media/image7.png"/></Relationships>
</file>

<file path=ppt/diagrams/_rels/data4.xml.rels><?xml version="1.0" encoding="UTF-8" standalone="yes"?>
<Relationships xmlns="http://schemas.openxmlformats.org/package/2006/relationships"><Relationship Id="rId1" Type="http://schemas.openxmlformats.org/officeDocument/2006/relationships/image" Target="../media/image8.png"/></Relationships>
</file>

<file path=ppt/diagrams/_rels/drawing1.xml.rels><?xml version="1.0" encoding="UTF-8" standalone="yes"?>
<Relationships xmlns="http://schemas.openxmlformats.org/package/2006/relationships"><Relationship Id="rId1" Type="http://schemas.openxmlformats.org/officeDocument/2006/relationships/image" Target="../media/image5.png"/></Relationships>
</file>

<file path=ppt/diagrams/_rels/drawing2.xml.rels><?xml version="1.0" encoding="UTF-8" standalone="yes"?>
<Relationships xmlns="http://schemas.openxmlformats.org/package/2006/relationships"><Relationship Id="rId1" Type="http://schemas.openxmlformats.org/officeDocument/2006/relationships/image" Target="../media/image6.png"/></Relationships>
</file>

<file path=ppt/diagrams/_rels/drawing3.xml.rels><?xml version="1.0" encoding="UTF-8" standalone="yes"?>
<Relationships xmlns="http://schemas.openxmlformats.org/package/2006/relationships"><Relationship Id="rId1" Type="http://schemas.openxmlformats.org/officeDocument/2006/relationships/image" Target="../media/image7.png"/></Relationships>
</file>

<file path=ppt/diagrams/_rels/drawing4.xml.rels><?xml version="1.0" encoding="UTF-8" standalone="yes"?>
<Relationships xmlns="http://schemas.openxmlformats.org/package/2006/relationships"><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4E633E-3DD6-4176-BE98-535BAF159198}"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1D51183C-97FB-4DEF-9EDF-20275CB05085}">
      <dgm:prSet phldrT="[Text]" custT="1"/>
      <dgm:spPr/>
      <dgm:t>
        <a:bodyPr/>
        <a:lstStyle/>
        <a:p>
          <a:r>
            <a:rPr lang="en-GB" sz="2400" dirty="0">
              <a:solidFill>
                <a:schemeClr val="tx1"/>
              </a:solidFill>
              <a:latin typeface="Calibri" panose="020F0502020204030204" pitchFamily="34" charset="0"/>
              <a:cs typeface="Calibri" panose="020F0502020204030204" pitchFamily="34" charset="0"/>
            </a:rPr>
            <a:t>Kenneth </a:t>
          </a:r>
          <a:r>
            <a:rPr lang="en-GB" sz="2400" dirty="0" err="1">
              <a:solidFill>
                <a:schemeClr val="tx1"/>
              </a:solidFill>
              <a:latin typeface="Calibri" panose="020F0502020204030204" pitchFamily="34" charset="0"/>
              <a:cs typeface="Calibri" panose="020F0502020204030204" pitchFamily="34" charset="0"/>
            </a:rPr>
            <a:t>Frykler</a:t>
          </a:r>
          <a:br>
            <a:rPr lang="en-GB" sz="2400" dirty="0">
              <a:solidFill>
                <a:schemeClr val="tx1"/>
              </a:solidFill>
              <a:latin typeface="Calibri" panose="020F0502020204030204" pitchFamily="34" charset="0"/>
              <a:cs typeface="Calibri" panose="020F0502020204030204" pitchFamily="34" charset="0"/>
            </a:rPr>
          </a:br>
          <a:r>
            <a:rPr lang="en-GB" sz="2400" dirty="0">
              <a:solidFill>
                <a:schemeClr val="tx1">
                  <a:lumMod val="50000"/>
                  <a:lumOff val="50000"/>
                </a:schemeClr>
              </a:solidFill>
              <a:latin typeface="Calibri" panose="020F0502020204030204" pitchFamily="34" charset="0"/>
              <a:cs typeface="Calibri" panose="020F0502020204030204" pitchFamily="34" charset="0"/>
            </a:rPr>
            <a:t>GIT-manager</a:t>
          </a:r>
          <a:endParaRPr lang="en-SE" sz="2400" dirty="0">
            <a:solidFill>
              <a:schemeClr val="tx1">
                <a:lumMod val="50000"/>
                <a:lumOff val="50000"/>
              </a:schemeClr>
            </a:solidFill>
          </a:endParaRPr>
        </a:p>
      </dgm:t>
    </dgm:pt>
    <dgm:pt modelId="{6A88D668-9D8B-4B60-8AF1-E3340F785826}" type="parTrans" cxnId="{9F162ECF-35DB-4AB1-98E2-53C819FF2CD1}">
      <dgm:prSet/>
      <dgm:spPr/>
      <dgm:t>
        <a:bodyPr/>
        <a:lstStyle/>
        <a:p>
          <a:endParaRPr lang="en-SE"/>
        </a:p>
      </dgm:t>
    </dgm:pt>
    <dgm:pt modelId="{22AD7164-83B7-4103-BBE0-D366AE116B2A}" type="sibTrans" cxnId="{9F162ECF-35DB-4AB1-98E2-53C819FF2CD1}">
      <dgm:prSet/>
      <dgm:spPr>
        <a:blipFill>
          <a:blip xmlns:r="http://schemas.openxmlformats.org/officeDocument/2006/relationships" r:embed="rId1"/>
          <a:srcRect/>
          <a:stretch>
            <a:fillRect l="-2000" r="-2000"/>
          </a:stretch>
        </a:blipFill>
      </dgm:spPr>
      <dgm:t>
        <a:bodyPr/>
        <a:lstStyle/>
        <a:p>
          <a:endParaRPr lang="en-SE"/>
        </a:p>
      </dgm:t>
    </dgm:pt>
    <dgm:pt modelId="{1A18C29F-B321-4462-B16C-94612E9B00F3}" type="pres">
      <dgm:prSet presAssocID="{A54E633E-3DD6-4176-BE98-535BAF159198}" presName="Name0" presStyleCnt="0">
        <dgm:presLayoutVars>
          <dgm:chMax val="7"/>
          <dgm:chPref val="7"/>
          <dgm:dir/>
        </dgm:presLayoutVars>
      </dgm:prSet>
      <dgm:spPr/>
    </dgm:pt>
    <dgm:pt modelId="{4890C38C-6EE3-45C2-BDC0-9AD4A8B57090}" type="pres">
      <dgm:prSet presAssocID="{A54E633E-3DD6-4176-BE98-535BAF159198}" presName="Name1" presStyleCnt="0"/>
      <dgm:spPr/>
    </dgm:pt>
    <dgm:pt modelId="{6C28544C-C464-4F28-9CC6-0EE1F5A5B1DB}" type="pres">
      <dgm:prSet presAssocID="{22AD7164-83B7-4103-BBE0-D366AE116B2A}" presName="picture_1" presStyleCnt="0"/>
      <dgm:spPr/>
    </dgm:pt>
    <dgm:pt modelId="{66666FDD-D73F-4028-8617-5D1A1D3932BB}" type="pres">
      <dgm:prSet presAssocID="{22AD7164-83B7-4103-BBE0-D366AE116B2A}" presName="pictureRepeatNode" presStyleLbl="alignImgPlace1" presStyleIdx="0" presStyleCnt="1" custScaleX="193056" custScaleY="193985" custLinFactNeighborX="-4568" custLinFactNeighborY="-43503"/>
      <dgm:spPr/>
    </dgm:pt>
    <dgm:pt modelId="{D5EB6451-E684-44E0-86F8-F5D38155A40F}" type="pres">
      <dgm:prSet presAssocID="{1D51183C-97FB-4DEF-9EDF-20275CB05085}" presName="text_1" presStyleLbl="node1" presStyleIdx="0" presStyleCnt="0" custScaleX="308511" custScaleY="118577" custLinFactY="100000" custLinFactNeighborX="1994" custLinFactNeighborY="145517">
        <dgm:presLayoutVars>
          <dgm:bulletEnabled val="1"/>
        </dgm:presLayoutVars>
      </dgm:prSet>
      <dgm:spPr/>
    </dgm:pt>
  </dgm:ptLst>
  <dgm:cxnLst>
    <dgm:cxn modelId="{7FD5CC00-3AA0-4ACE-8785-FA9245634FD7}" type="presOf" srcId="{A54E633E-3DD6-4176-BE98-535BAF159198}" destId="{1A18C29F-B321-4462-B16C-94612E9B00F3}" srcOrd="0" destOrd="0" presId="urn:microsoft.com/office/officeart/2008/layout/CircularPictureCallout"/>
    <dgm:cxn modelId="{D772480D-1401-4295-B846-0A17F7502AF8}" type="presOf" srcId="{1D51183C-97FB-4DEF-9EDF-20275CB05085}" destId="{D5EB6451-E684-44E0-86F8-F5D38155A40F}" srcOrd="0" destOrd="0" presId="urn:microsoft.com/office/officeart/2008/layout/CircularPictureCallout"/>
    <dgm:cxn modelId="{2264B851-D60B-4221-887F-F3A4E02B7B56}" type="presOf" srcId="{22AD7164-83B7-4103-BBE0-D366AE116B2A}" destId="{66666FDD-D73F-4028-8617-5D1A1D3932BB}" srcOrd="0" destOrd="0" presId="urn:microsoft.com/office/officeart/2008/layout/CircularPictureCallout"/>
    <dgm:cxn modelId="{9F162ECF-35DB-4AB1-98E2-53C819FF2CD1}" srcId="{A54E633E-3DD6-4176-BE98-535BAF159198}" destId="{1D51183C-97FB-4DEF-9EDF-20275CB05085}" srcOrd="0" destOrd="0" parTransId="{6A88D668-9D8B-4B60-8AF1-E3340F785826}" sibTransId="{22AD7164-83B7-4103-BBE0-D366AE116B2A}"/>
    <dgm:cxn modelId="{7B2E3322-7D36-413A-A605-70491921D400}" type="presParOf" srcId="{1A18C29F-B321-4462-B16C-94612E9B00F3}" destId="{4890C38C-6EE3-45C2-BDC0-9AD4A8B57090}" srcOrd="0" destOrd="0" presId="urn:microsoft.com/office/officeart/2008/layout/CircularPictureCallout"/>
    <dgm:cxn modelId="{53AC8A37-49C1-4FCA-AF07-78078B80D855}" type="presParOf" srcId="{4890C38C-6EE3-45C2-BDC0-9AD4A8B57090}" destId="{6C28544C-C464-4F28-9CC6-0EE1F5A5B1DB}" srcOrd="0" destOrd="0" presId="urn:microsoft.com/office/officeart/2008/layout/CircularPictureCallout"/>
    <dgm:cxn modelId="{CB3F189A-8F19-48E9-B2E2-14AEA5B7CE1A}" type="presParOf" srcId="{6C28544C-C464-4F28-9CC6-0EE1F5A5B1DB}" destId="{66666FDD-D73F-4028-8617-5D1A1D3932BB}" srcOrd="0" destOrd="0" presId="urn:microsoft.com/office/officeart/2008/layout/CircularPictureCallout"/>
    <dgm:cxn modelId="{47B7B8C9-23DE-408F-9108-0C5ADCED0D15}" type="presParOf" srcId="{4890C38C-6EE3-45C2-BDC0-9AD4A8B57090}" destId="{D5EB6451-E684-44E0-86F8-F5D38155A40F}"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C03164-EF23-43C1-9C9D-2BFF68D1FF6B}"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5C6EDC9A-F87A-4D61-BABB-AC3CF3B5BC06}">
      <dgm:prSet phldrT="[Text]" custT="1"/>
      <dgm:spPr/>
      <dgm:t>
        <a:bodyPr/>
        <a:lstStyle/>
        <a:p>
          <a:r>
            <a:rPr lang="en-GB" sz="2400" dirty="0">
              <a:solidFill>
                <a:schemeClr val="tx1"/>
              </a:solidFill>
              <a:latin typeface="Calibri" panose="020F0502020204030204" pitchFamily="34" charset="0"/>
              <a:cs typeface="Calibri" panose="020F0502020204030204" pitchFamily="34" charset="0"/>
            </a:rPr>
            <a:t>Nevenka </a:t>
          </a:r>
          <a:r>
            <a:rPr lang="en-GB" sz="2400" b="0" i="0" dirty="0" err="1">
              <a:solidFill>
                <a:schemeClr val="tx1"/>
              </a:solidFill>
              <a:latin typeface="Calibri" panose="020F0502020204030204" pitchFamily="34" charset="0"/>
              <a:cs typeface="Calibri" panose="020F0502020204030204" pitchFamily="34" charset="0"/>
            </a:rPr>
            <a:t>Lukić</a:t>
          </a:r>
          <a:br>
            <a:rPr lang="en-GB" sz="2400" dirty="0">
              <a:solidFill>
                <a:schemeClr val="tx1"/>
              </a:solidFill>
              <a:latin typeface="Calibri" panose="020F0502020204030204" pitchFamily="34" charset="0"/>
              <a:cs typeface="Calibri" panose="020F0502020204030204" pitchFamily="34" charset="0"/>
            </a:rPr>
          </a:br>
          <a:r>
            <a:rPr lang="en-GB" sz="2400" dirty="0">
              <a:solidFill>
                <a:schemeClr val="tx1">
                  <a:lumMod val="50000"/>
                  <a:lumOff val="50000"/>
                </a:schemeClr>
              </a:solidFill>
              <a:latin typeface="Calibri" panose="020F0502020204030204" pitchFamily="34" charset="0"/>
              <a:cs typeface="Calibri" panose="020F0502020204030204" pitchFamily="34" charset="0"/>
            </a:rPr>
            <a:t>Group president</a:t>
          </a:r>
          <a:endParaRPr lang="en-SE" sz="2400" dirty="0">
            <a:solidFill>
              <a:schemeClr val="tx1">
                <a:lumMod val="50000"/>
                <a:lumOff val="50000"/>
              </a:schemeClr>
            </a:solidFill>
          </a:endParaRPr>
        </a:p>
      </dgm:t>
    </dgm:pt>
    <dgm:pt modelId="{04B8487B-43FC-4F4C-B6BA-3E19E3048713}" type="parTrans" cxnId="{A298FD4F-B417-47E8-A2A0-3882B384DF94}">
      <dgm:prSet/>
      <dgm:spPr/>
      <dgm:t>
        <a:bodyPr/>
        <a:lstStyle/>
        <a:p>
          <a:endParaRPr lang="en-SE"/>
        </a:p>
      </dgm:t>
    </dgm:pt>
    <dgm:pt modelId="{EB483D94-C6BA-436E-BE77-8D52D904F97C}" type="sibTrans" cxnId="{A298FD4F-B417-47E8-A2A0-3882B384DF94}">
      <dgm:prSet/>
      <dgm:spPr>
        <a:blipFill>
          <a:blip xmlns:r="http://schemas.openxmlformats.org/officeDocument/2006/relationships" r:embed="rId1"/>
          <a:srcRect/>
          <a:stretch>
            <a:fillRect l="-3000" r="-3000"/>
          </a:stretch>
        </a:blipFill>
      </dgm:spPr>
      <dgm:t>
        <a:bodyPr/>
        <a:lstStyle/>
        <a:p>
          <a:endParaRPr lang="en-SE"/>
        </a:p>
      </dgm:t>
    </dgm:pt>
    <dgm:pt modelId="{4B806C36-7883-4D7F-8281-6D00B5FFD01F}" type="pres">
      <dgm:prSet presAssocID="{0FC03164-EF23-43C1-9C9D-2BFF68D1FF6B}" presName="Name0" presStyleCnt="0">
        <dgm:presLayoutVars>
          <dgm:chMax val="7"/>
          <dgm:chPref val="7"/>
          <dgm:dir/>
        </dgm:presLayoutVars>
      </dgm:prSet>
      <dgm:spPr/>
    </dgm:pt>
    <dgm:pt modelId="{74C51F27-2F92-43EA-863A-437D6B8C91F9}" type="pres">
      <dgm:prSet presAssocID="{0FC03164-EF23-43C1-9C9D-2BFF68D1FF6B}" presName="Name1" presStyleCnt="0"/>
      <dgm:spPr/>
    </dgm:pt>
    <dgm:pt modelId="{4CB57385-DE7C-4570-8C5C-E5CA35235BBB}" type="pres">
      <dgm:prSet presAssocID="{EB483D94-C6BA-436E-BE77-8D52D904F97C}" presName="picture_1" presStyleCnt="0"/>
      <dgm:spPr/>
    </dgm:pt>
    <dgm:pt modelId="{8D2A21BF-18EB-4B71-BC7E-354377D5FD06}" type="pres">
      <dgm:prSet presAssocID="{EB483D94-C6BA-436E-BE77-8D52D904F97C}" presName="pictureRepeatNode" presStyleLbl="alignImgPlace1" presStyleIdx="0" presStyleCnt="1" custScaleX="200000" custScaleY="188571" custLinFactNeighborY="-24933"/>
      <dgm:spPr/>
    </dgm:pt>
    <dgm:pt modelId="{68611A2F-DD82-4D74-93AA-9CE54193D008}" type="pres">
      <dgm:prSet presAssocID="{5C6EDC9A-F87A-4D61-BABB-AC3CF3B5BC06}" presName="text_1" presStyleLbl="node1" presStyleIdx="0" presStyleCnt="0" custScaleX="296535" custLinFactY="100000" custLinFactNeighborX="-1392" custLinFactNeighborY="174704">
        <dgm:presLayoutVars>
          <dgm:bulletEnabled val="1"/>
        </dgm:presLayoutVars>
      </dgm:prSet>
      <dgm:spPr/>
    </dgm:pt>
  </dgm:ptLst>
  <dgm:cxnLst>
    <dgm:cxn modelId="{F8CE6841-B9C6-4492-A821-5780EF2423BF}" type="presOf" srcId="{0FC03164-EF23-43C1-9C9D-2BFF68D1FF6B}" destId="{4B806C36-7883-4D7F-8281-6D00B5FFD01F}" srcOrd="0" destOrd="0" presId="urn:microsoft.com/office/officeart/2008/layout/CircularPictureCallout"/>
    <dgm:cxn modelId="{A298FD4F-B417-47E8-A2A0-3882B384DF94}" srcId="{0FC03164-EF23-43C1-9C9D-2BFF68D1FF6B}" destId="{5C6EDC9A-F87A-4D61-BABB-AC3CF3B5BC06}" srcOrd="0" destOrd="0" parTransId="{04B8487B-43FC-4F4C-B6BA-3E19E3048713}" sibTransId="{EB483D94-C6BA-436E-BE77-8D52D904F97C}"/>
    <dgm:cxn modelId="{B6456899-B56C-47AA-9B69-CD648686DD69}" type="presOf" srcId="{5C6EDC9A-F87A-4D61-BABB-AC3CF3B5BC06}" destId="{68611A2F-DD82-4D74-93AA-9CE54193D008}" srcOrd="0" destOrd="0" presId="urn:microsoft.com/office/officeart/2008/layout/CircularPictureCallout"/>
    <dgm:cxn modelId="{93C4B1ED-8211-479E-ABE8-BA1D3396B017}" type="presOf" srcId="{EB483D94-C6BA-436E-BE77-8D52D904F97C}" destId="{8D2A21BF-18EB-4B71-BC7E-354377D5FD06}" srcOrd="0" destOrd="0" presId="urn:microsoft.com/office/officeart/2008/layout/CircularPictureCallout"/>
    <dgm:cxn modelId="{28F70223-9032-4F1E-B94A-F669B2CE1D32}" type="presParOf" srcId="{4B806C36-7883-4D7F-8281-6D00B5FFD01F}" destId="{74C51F27-2F92-43EA-863A-437D6B8C91F9}" srcOrd="0" destOrd="0" presId="urn:microsoft.com/office/officeart/2008/layout/CircularPictureCallout"/>
    <dgm:cxn modelId="{CFE7ACA3-86BF-4EC6-BC67-6F53FED7436A}" type="presParOf" srcId="{74C51F27-2F92-43EA-863A-437D6B8C91F9}" destId="{4CB57385-DE7C-4570-8C5C-E5CA35235BBB}" srcOrd="0" destOrd="0" presId="urn:microsoft.com/office/officeart/2008/layout/CircularPictureCallout"/>
    <dgm:cxn modelId="{139FC066-5E3A-4F9B-AD12-A36DF0FE3BF8}" type="presParOf" srcId="{4CB57385-DE7C-4570-8C5C-E5CA35235BBB}" destId="{8D2A21BF-18EB-4B71-BC7E-354377D5FD06}" srcOrd="0" destOrd="0" presId="urn:microsoft.com/office/officeart/2008/layout/CircularPictureCallout"/>
    <dgm:cxn modelId="{ACF0BEBA-AB84-4D17-BC32-29934BB251ED}" type="presParOf" srcId="{74C51F27-2F92-43EA-863A-437D6B8C91F9}" destId="{68611A2F-DD82-4D74-93AA-9CE54193D008}" srcOrd="1" destOrd="0" presId="urn:microsoft.com/office/officeart/2008/layout/CircularPictureCallou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3EC2C0-8669-4899-B9C6-B67A66EBA6B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DCA4D179-E05B-4A83-95C8-673DD302E4DD}">
      <dgm:prSet phldrT="[Text]" custT="1"/>
      <dgm:spPr/>
      <dgm:t>
        <a:bodyPr/>
        <a:lstStyle/>
        <a:p>
          <a:r>
            <a:rPr lang="en-GB" sz="2400" dirty="0">
              <a:solidFill>
                <a:schemeClr val="tx1"/>
              </a:solidFill>
              <a:latin typeface="Calibri" panose="020F0502020204030204" pitchFamily="34" charset="0"/>
              <a:cs typeface="Calibri" panose="020F0502020204030204" pitchFamily="34" charset="0"/>
            </a:rPr>
            <a:t>Aram </a:t>
          </a:r>
          <a:r>
            <a:rPr lang="en-GB" sz="2400" dirty="0" err="1">
              <a:solidFill>
                <a:schemeClr val="tx1"/>
              </a:solidFill>
              <a:latin typeface="Calibri" panose="020F0502020204030204" pitchFamily="34" charset="0"/>
              <a:cs typeface="Calibri" panose="020F0502020204030204" pitchFamily="34" charset="0"/>
            </a:rPr>
            <a:t>Özer</a:t>
          </a:r>
          <a:br>
            <a:rPr lang="en-GB" sz="2400" dirty="0">
              <a:solidFill>
                <a:schemeClr val="tx1"/>
              </a:solidFill>
              <a:latin typeface="Calibri" panose="020F0502020204030204" pitchFamily="34" charset="0"/>
              <a:cs typeface="Calibri" panose="020F0502020204030204" pitchFamily="34" charset="0"/>
            </a:rPr>
          </a:br>
          <a:r>
            <a:rPr lang="en-GB" sz="2400" dirty="0">
              <a:solidFill>
                <a:schemeClr val="tx1">
                  <a:lumMod val="50000"/>
                  <a:lumOff val="50000"/>
                </a:schemeClr>
              </a:solidFill>
              <a:latin typeface="Calibri" panose="020F0502020204030204" pitchFamily="34" charset="0"/>
              <a:cs typeface="Calibri" panose="020F0502020204030204" pitchFamily="34" charset="0"/>
            </a:rPr>
            <a:t>Break manager</a:t>
          </a:r>
          <a:endParaRPr lang="en-SE" sz="2400" dirty="0">
            <a:solidFill>
              <a:schemeClr val="tx1">
                <a:lumMod val="50000"/>
                <a:lumOff val="50000"/>
              </a:schemeClr>
            </a:solidFill>
          </a:endParaRPr>
        </a:p>
      </dgm:t>
    </dgm:pt>
    <dgm:pt modelId="{1082FEF3-163E-4C90-8650-4BDD47D75BE4}" type="parTrans" cxnId="{8E62B696-25C6-41CE-9CFD-B31863D6CE66}">
      <dgm:prSet/>
      <dgm:spPr/>
      <dgm:t>
        <a:bodyPr/>
        <a:lstStyle/>
        <a:p>
          <a:endParaRPr lang="en-SE"/>
        </a:p>
      </dgm:t>
    </dgm:pt>
    <dgm:pt modelId="{71E68B66-AAA1-4577-BE7E-BCA8F6E4442B}" type="sibTrans" cxnId="{8E62B696-25C6-41CE-9CFD-B31863D6CE66}">
      <dgm:prSet/>
      <dgm:spPr>
        <a:blipFill>
          <a:blip xmlns:r="http://schemas.openxmlformats.org/officeDocument/2006/relationships" r:embed="rId1"/>
          <a:srcRect/>
          <a:stretch>
            <a:fillRect l="-1000" r="-1000"/>
          </a:stretch>
        </a:blipFill>
      </dgm:spPr>
      <dgm:t>
        <a:bodyPr/>
        <a:lstStyle/>
        <a:p>
          <a:endParaRPr lang="en-SE"/>
        </a:p>
      </dgm:t>
    </dgm:pt>
    <dgm:pt modelId="{75DDF1CB-C9E3-46BF-9C28-44E3E984A99D}" type="pres">
      <dgm:prSet presAssocID="{143EC2C0-8669-4899-B9C6-B67A66EBA6B6}" presName="Name0" presStyleCnt="0">
        <dgm:presLayoutVars>
          <dgm:chMax val="7"/>
          <dgm:chPref val="7"/>
          <dgm:dir/>
        </dgm:presLayoutVars>
      </dgm:prSet>
      <dgm:spPr/>
    </dgm:pt>
    <dgm:pt modelId="{D7C58E1A-C50F-4220-984F-4F3412F0BEA9}" type="pres">
      <dgm:prSet presAssocID="{143EC2C0-8669-4899-B9C6-B67A66EBA6B6}" presName="Name1" presStyleCnt="0"/>
      <dgm:spPr/>
    </dgm:pt>
    <dgm:pt modelId="{90CAA770-8D2E-4596-9326-6D60EA6D6953}" type="pres">
      <dgm:prSet presAssocID="{71E68B66-AAA1-4577-BE7E-BCA8F6E4442B}" presName="picture_1" presStyleCnt="0"/>
      <dgm:spPr/>
    </dgm:pt>
    <dgm:pt modelId="{354C2488-60EF-47F9-8297-251A2FB9D248}" type="pres">
      <dgm:prSet presAssocID="{71E68B66-AAA1-4577-BE7E-BCA8F6E4442B}" presName="pictureRepeatNode" presStyleLbl="alignImgPlace1" presStyleIdx="0" presStyleCnt="1" custScaleX="186101" custScaleY="185422" custLinFactNeighborX="194" custLinFactNeighborY="-30862"/>
      <dgm:spPr/>
    </dgm:pt>
    <dgm:pt modelId="{53A7037E-4D9D-4FF9-988C-1CF72C913496}" type="pres">
      <dgm:prSet presAssocID="{DCA4D179-E05B-4A83-95C8-673DD302E4DD}" presName="text_1" presStyleLbl="node1" presStyleIdx="0" presStyleCnt="0" custScaleX="267628" custLinFactY="100000" custLinFactNeighborX="-3025" custLinFactNeighborY="116613">
        <dgm:presLayoutVars>
          <dgm:bulletEnabled val="1"/>
        </dgm:presLayoutVars>
      </dgm:prSet>
      <dgm:spPr/>
    </dgm:pt>
  </dgm:ptLst>
  <dgm:cxnLst>
    <dgm:cxn modelId="{BE406B74-10FB-404C-8496-61039A97EDC1}" type="presOf" srcId="{DCA4D179-E05B-4A83-95C8-673DD302E4DD}" destId="{53A7037E-4D9D-4FF9-988C-1CF72C913496}" srcOrd="0" destOrd="0" presId="urn:microsoft.com/office/officeart/2008/layout/CircularPictureCallout"/>
    <dgm:cxn modelId="{F9BBDB87-A606-40E6-B256-558C7A99FF39}" type="presOf" srcId="{143EC2C0-8669-4899-B9C6-B67A66EBA6B6}" destId="{75DDF1CB-C9E3-46BF-9C28-44E3E984A99D}" srcOrd="0" destOrd="0" presId="urn:microsoft.com/office/officeart/2008/layout/CircularPictureCallout"/>
    <dgm:cxn modelId="{8E62B696-25C6-41CE-9CFD-B31863D6CE66}" srcId="{143EC2C0-8669-4899-B9C6-B67A66EBA6B6}" destId="{DCA4D179-E05B-4A83-95C8-673DD302E4DD}" srcOrd="0" destOrd="0" parTransId="{1082FEF3-163E-4C90-8650-4BDD47D75BE4}" sibTransId="{71E68B66-AAA1-4577-BE7E-BCA8F6E4442B}"/>
    <dgm:cxn modelId="{206DA2BE-1FFE-4643-9394-8CE65C1DCF98}" type="presOf" srcId="{71E68B66-AAA1-4577-BE7E-BCA8F6E4442B}" destId="{354C2488-60EF-47F9-8297-251A2FB9D248}" srcOrd="0" destOrd="0" presId="urn:microsoft.com/office/officeart/2008/layout/CircularPictureCallout"/>
    <dgm:cxn modelId="{E65F3621-D209-4D30-8412-EE3BD75BA80A}" type="presParOf" srcId="{75DDF1CB-C9E3-46BF-9C28-44E3E984A99D}" destId="{D7C58E1A-C50F-4220-984F-4F3412F0BEA9}" srcOrd="0" destOrd="0" presId="urn:microsoft.com/office/officeart/2008/layout/CircularPictureCallout"/>
    <dgm:cxn modelId="{E12B559D-5994-463D-81EE-FAC6C2092B05}" type="presParOf" srcId="{D7C58E1A-C50F-4220-984F-4F3412F0BEA9}" destId="{90CAA770-8D2E-4596-9326-6D60EA6D6953}" srcOrd="0" destOrd="0" presId="urn:microsoft.com/office/officeart/2008/layout/CircularPictureCallout"/>
    <dgm:cxn modelId="{15D05EC6-22B9-4DBF-8665-8F4CB3EB38AA}" type="presParOf" srcId="{90CAA770-8D2E-4596-9326-6D60EA6D6953}" destId="{354C2488-60EF-47F9-8297-251A2FB9D248}" srcOrd="0" destOrd="0" presId="urn:microsoft.com/office/officeart/2008/layout/CircularPictureCallout"/>
    <dgm:cxn modelId="{11163131-9198-48E2-A0F6-D504D595A8B0}" type="presParOf" srcId="{D7C58E1A-C50F-4220-984F-4F3412F0BEA9}" destId="{53A7037E-4D9D-4FF9-988C-1CF72C913496}" srcOrd="1" destOrd="0" presId="urn:microsoft.com/office/officeart/2008/layout/CircularPictureCallou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A2C1E9-764D-4284-9690-F6DAAF27079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0B9DE0B6-8AB6-43FA-9013-3EC969B21952}">
      <dgm:prSet phldrT="[Text]" custT="1"/>
      <dgm:spPr/>
      <dgm:t>
        <a:bodyPr/>
        <a:lstStyle/>
        <a:p>
          <a:r>
            <a:rPr lang="en-GB" sz="2400" dirty="0">
              <a:solidFill>
                <a:schemeClr val="tx1"/>
              </a:solidFill>
              <a:latin typeface="Calibri" panose="020F0502020204030204" pitchFamily="34" charset="0"/>
              <a:cs typeface="Calibri" panose="020F0502020204030204" pitchFamily="34" charset="0"/>
            </a:rPr>
            <a:t>Farhana Rahman</a:t>
          </a:r>
          <a:br>
            <a:rPr lang="en-GB" sz="2400" dirty="0">
              <a:solidFill>
                <a:schemeClr val="tx1"/>
              </a:solidFill>
              <a:latin typeface="Calibri" panose="020F0502020204030204" pitchFamily="34" charset="0"/>
              <a:cs typeface="Calibri" panose="020F0502020204030204" pitchFamily="34" charset="0"/>
            </a:rPr>
          </a:br>
          <a:r>
            <a:rPr lang="en-GB" sz="2400" dirty="0">
              <a:solidFill>
                <a:schemeClr val="tx1">
                  <a:lumMod val="50000"/>
                  <a:lumOff val="50000"/>
                </a:schemeClr>
              </a:solidFill>
              <a:latin typeface="Calibri" panose="020F0502020204030204" pitchFamily="34" charset="0"/>
              <a:cs typeface="Calibri" panose="020F0502020204030204" pitchFamily="34" charset="0"/>
            </a:rPr>
            <a:t>Documentation manager</a:t>
          </a:r>
          <a:endParaRPr lang="en-SE" sz="2400" dirty="0">
            <a:solidFill>
              <a:schemeClr val="tx1">
                <a:lumMod val="50000"/>
                <a:lumOff val="50000"/>
              </a:schemeClr>
            </a:solidFill>
          </a:endParaRPr>
        </a:p>
      </dgm:t>
    </dgm:pt>
    <dgm:pt modelId="{C6DD0916-CD13-4C2B-9C55-3D9F3FEDDAAC}" type="parTrans" cxnId="{D873B741-A808-4FEC-B7D6-644D948DE572}">
      <dgm:prSet/>
      <dgm:spPr/>
      <dgm:t>
        <a:bodyPr/>
        <a:lstStyle/>
        <a:p>
          <a:endParaRPr lang="en-SE"/>
        </a:p>
      </dgm:t>
    </dgm:pt>
    <dgm:pt modelId="{BCC158AB-B666-4335-ACCC-2265B8FA6293}" type="sibTrans" cxnId="{D873B741-A808-4FEC-B7D6-644D948DE572}">
      <dgm:prSet/>
      <dgm:spPr>
        <a:blipFill>
          <a:blip xmlns:r="http://schemas.openxmlformats.org/officeDocument/2006/relationships" r:embed="rId1"/>
          <a:srcRect/>
          <a:stretch>
            <a:fillRect l="-1000" r="-1000"/>
          </a:stretch>
        </a:blipFill>
      </dgm:spPr>
      <dgm:t>
        <a:bodyPr/>
        <a:lstStyle/>
        <a:p>
          <a:endParaRPr lang="en-SE"/>
        </a:p>
      </dgm:t>
    </dgm:pt>
    <dgm:pt modelId="{BEA8A3FF-944A-4E8C-B71A-A8DD2DBCD6A1}" type="pres">
      <dgm:prSet presAssocID="{AFA2C1E9-764D-4284-9690-F6DAAF27079E}" presName="Name0" presStyleCnt="0">
        <dgm:presLayoutVars>
          <dgm:chMax val="7"/>
          <dgm:chPref val="7"/>
          <dgm:dir/>
        </dgm:presLayoutVars>
      </dgm:prSet>
      <dgm:spPr/>
    </dgm:pt>
    <dgm:pt modelId="{592CB4D5-0AF2-4781-8E30-E293C5158F9B}" type="pres">
      <dgm:prSet presAssocID="{AFA2C1E9-764D-4284-9690-F6DAAF27079E}" presName="Name1" presStyleCnt="0"/>
      <dgm:spPr/>
    </dgm:pt>
    <dgm:pt modelId="{8F850C18-8E51-4DE2-A75E-92A88C456363}" type="pres">
      <dgm:prSet presAssocID="{BCC158AB-B666-4335-ACCC-2265B8FA6293}" presName="picture_1" presStyleCnt="0"/>
      <dgm:spPr/>
    </dgm:pt>
    <dgm:pt modelId="{61C7814D-9824-4305-A1A0-FA97C2431150}" type="pres">
      <dgm:prSet presAssocID="{BCC158AB-B666-4335-ACCC-2265B8FA6293}" presName="pictureRepeatNode" presStyleLbl="alignImgPlace1" presStyleIdx="0" presStyleCnt="1" custScaleX="197280" custScaleY="193299" custLinFactNeighborX="1360" custLinFactNeighborY="-59713"/>
      <dgm:spPr/>
    </dgm:pt>
    <dgm:pt modelId="{2331F42E-28AE-4B05-9B1E-52021DA12D61}" type="pres">
      <dgm:prSet presAssocID="{0B9DE0B6-8AB6-43FA-9013-3EC969B21952}" presName="text_1" presStyleLbl="node1" presStyleIdx="0" presStyleCnt="0" custScaleX="299030" custLinFactY="100000" custLinFactNeighborX="273" custLinFactNeighborY="153335">
        <dgm:presLayoutVars>
          <dgm:bulletEnabled val="1"/>
        </dgm:presLayoutVars>
      </dgm:prSet>
      <dgm:spPr/>
    </dgm:pt>
  </dgm:ptLst>
  <dgm:cxnLst>
    <dgm:cxn modelId="{D873B741-A808-4FEC-B7D6-644D948DE572}" srcId="{AFA2C1E9-764D-4284-9690-F6DAAF27079E}" destId="{0B9DE0B6-8AB6-43FA-9013-3EC969B21952}" srcOrd="0" destOrd="0" parTransId="{C6DD0916-CD13-4C2B-9C55-3D9F3FEDDAAC}" sibTransId="{BCC158AB-B666-4335-ACCC-2265B8FA6293}"/>
    <dgm:cxn modelId="{907A4981-6E9A-4F6E-91C7-2DE63D51B80C}" type="presOf" srcId="{BCC158AB-B666-4335-ACCC-2265B8FA6293}" destId="{61C7814D-9824-4305-A1A0-FA97C2431150}" srcOrd="0" destOrd="0" presId="urn:microsoft.com/office/officeart/2008/layout/CircularPictureCallout"/>
    <dgm:cxn modelId="{2AA71696-7752-4EE2-92CB-FE43F4D55B71}" type="presOf" srcId="{0B9DE0B6-8AB6-43FA-9013-3EC969B21952}" destId="{2331F42E-28AE-4B05-9B1E-52021DA12D61}" srcOrd="0" destOrd="0" presId="urn:microsoft.com/office/officeart/2008/layout/CircularPictureCallout"/>
    <dgm:cxn modelId="{25CAF4F3-CC95-4C8E-AC08-EF1D0421BD27}" type="presOf" srcId="{AFA2C1E9-764D-4284-9690-F6DAAF27079E}" destId="{BEA8A3FF-944A-4E8C-B71A-A8DD2DBCD6A1}" srcOrd="0" destOrd="0" presId="urn:microsoft.com/office/officeart/2008/layout/CircularPictureCallout"/>
    <dgm:cxn modelId="{013C109D-C33E-4437-AE81-DA20906552DB}" type="presParOf" srcId="{BEA8A3FF-944A-4E8C-B71A-A8DD2DBCD6A1}" destId="{592CB4D5-0AF2-4781-8E30-E293C5158F9B}" srcOrd="0" destOrd="0" presId="urn:microsoft.com/office/officeart/2008/layout/CircularPictureCallout"/>
    <dgm:cxn modelId="{6A0503E9-A20A-4055-ABE9-9F8915CA3235}" type="presParOf" srcId="{592CB4D5-0AF2-4781-8E30-E293C5158F9B}" destId="{8F850C18-8E51-4DE2-A75E-92A88C456363}" srcOrd="0" destOrd="0" presId="urn:microsoft.com/office/officeart/2008/layout/CircularPictureCallout"/>
    <dgm:cxn modelId="{52ED5F81-7F87-4279-A057-5C474995780E}" type="presParOf" srcId="{8F850C18-8E51-4DE2-A75E-92A88C456363}" destId="{61C7814D-9824-4305-A1A0-FA97C2431150}" srcOrd="0" destOrd="0" presId="urn:microsoft.com/office/officeart/2008/layout/CircularPictureCallout"/>
    <dgm:cxn modelId="{C806FCCC-5B76-4B0C-9BCF-511CD7C7FBC2}" type="presParOf" srcId="{592CB4D5-0AF2-4781-8E30-E293C5158F9B}" destId="{2331F42E-28AE-4B05-9B1E-52021DA12D61}" srcOrd="1" destOrd="0" presId="urn:microsoft.com/office/officeart/2008/layout/CircularPictureCallou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666FDD-D73F-4028-8617-5D1A1D3932BB}">
      <dsp:nvSpPr>
        <dsp:cNvPr id="0" name=""/>
        <dsp:cNvSpPr/>
      </dsp:nvSpPr>
      <dsp:spPr>
        <a:xfrm>
          <a:off x="0" y="0"/>
          <a:ext cx="2471284" cy="2483176"/>
        </a:xfrm>
        <a:prstGeom prst="ellipse">
          <a:avLst/>
        </a:prstGeom>
        <a:blipFill>
          <a:blip xmlns:r="http://schemas.openxmlformats.org/officeDocument/2006/relationships" r:embed="rId1"/>
          <a:srcRect/>
          <a:stretch>
            <a:fillRect l="-2000" r="-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EB6451-E684-44E0-86F8-F5D38155A40F}">
      <dsp:nvSpPr>
        <dsp:cNvPr id="0" name=""/>
        <dsp:cNvSpPr/>
      </dsp:nvSpPr>
      <dsp:spPr>
        <a:xfrm>
          <a:off x="32676" y="2779964"/>
          <a:ext cx="2527493" cy="500903"/>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066800">
            <a:lnSpc>
              <a:spcPct val="90000"/>
            </a:lnSpc>
            <a:spcBef>
              <a:spcPct val="0"/>
            </a:spcBef>
            <a:spcAft>
              <a:spcPct val="35000"/>
            </a:spcAft>
            <a:buNone/>
          </a:pPr>
          <a:r>
            <a:rPr lang="en-GB" sz="2400" kern="1200" dirty="0">
              <a:solidFill>
                <a:schemeClr val="tx1"/>
              </a:solidFill>
              <a:latin typeface="Calibri" panose="020F0502020204030204" pitchFamily="34" charset="0"/>
              <a:cs typeface="Calibri" panose="020F0502020204030204" pitchFamily="34" charset="0"/>
            </a:rPr>
            <a:t>Kenneth </a:t>
          </a:r>
          <a:r>
            <a:rPr lang="en-GB" sz="2400" kern="1200" dirty="0" err="1">
              <a:solidFill>
                <a:schemeClr val="tx1"/>
              </a:solidFill>
              <a:latin typeface="Calibri" panose="020F0502020204030204" pitchFamily="34" charset="0"/>
              <a:cs typeface="Calibri" panose="020F0502020204030204" pitchFamily="34" charset="0"/>
            </a:rPr>
            <a:t>Frykler</a:t>
          </a:r>
          <a:br>
            <a:rPr lang="en-GB" sz="2400" kern="1200" dirty="0">
              <a:solidFill>
                <a:schemeClr val="tx1"/>
              </a:solidFill>
              <a:latin typeface="Calibri" panose="020F0502020204030204" pitchFamily="34" charset="0"/>
              <a:cs typeface="Calibri" panose="020F0502020204030204" pitchFamily="34" charset="0"/>
            </a:rPr>
          </a:br>
          <a:r>
            <a:rPr lang="en-GB" sz="2400" kern="1200" dirty="0">
              <a:solidFill>
                <a:schemeClr val="tx1">
                  <a:lumMod val="50000"/>
                  <a:lumOff val="50000"/>
                </a:schemeClr>
              </a:solidFill>
              <a:latin typeface="Calibri" panose="020F0502020204030204" pitchFamily="34" charset="0"/>
              <a:cs typeface="Calibri" panose="020F0502020204030204" pitchFamily="34" charset="0"/>
            </a:rPr>
            <a:t>GIT-manager</a:t>
          </a:r>
          <a:endParaRPr lang="en-SE" sz="2400" kern="1200" dirty="0">
            <a:solidFill>
              <a:schemeClr val="tx1">
                <a:lumMod val="50000"/>
                <a:lumOff val="50000"/>
              </a:schemeClr>
            </a:solidFill>
          </a:endParaRPr>
        </a:p>
      </dsp:txBody>
      <dsp:txXfrm>
        <a:off x="32676" y="2779964"/>
        <a:ext cx="2527493" cy="5009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A21BF-18EB-4B71-BC7E-354377D5FD06}">
      <dsp:nvSpPr>
        <dsp:cNvPr id="0" name=""/>
        <dsp:cNvSpPr/>
      </dsp:nvSpPr>
      <dsp:spPr>
        <a:xfrm>
          <a:off x="0" y="97219"/>
          <a:ext cx="2580945" cy="2433456"/>
        </a:xfrm>
        <a:prstGeom prst="ellipse">
          <a:avLst/>
        </a:prstGeom>
        <a:blipFill>
          <a:blip xmlns:r="http://schemas.openxmlformats.org/officeDocument/2006/relationships" r:embed="rId1"/>
          <a:srcRect/>
          <a:stretch>
            <a:fillRect l="-3000" r="-3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611A2F-DD82-4D74-93AA-9CE54193D008}">
      <dsp:nvSpPr>
        <dsp:cNvPr id="0" name=""/>
        <dsp:cNvSpPr/>
      </dsp:nvSpPr>
      <dsp:spPr>
        <a:xfrm>
          <a:off x="54431" y="2845547"/>
          <a:ext cx="2449089" cy="42585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066800">
            <a:lnSpc>
              <a:spcPct val="90000"/>
            </a:lnSpc>
            <a:spcBef>
              <a:spcPct val="0"/>
            </a:spcBef>
            <a:spcAft>
              <a:spcPct val="35000"/>
            </a:spcAft>
            <a:buNone/>
          </a:pPr>
          <a:r>
            <a:rPr lang="en-GB" sz="2400" kern="1200" dirty="0">
              <a:solidFill>
                <a:schemeClr val="tx1"/>
              </a:solidFill>
              <a:latin typeface="Calibri" panose="020F0502020204030204" pitchFamily="34" charset="0"/>
              <a:cs typeface="Calibri" panose="020F0502020204030204" pitchFamily="34" charset="0"/>
            </a:rPr>
            <a:t>Nevenka </a:t>
          </a:r>
          <a:r>
            <a:rPr lang="en-GB" sz="2400" b="0" i="0" kern="1200" dirty="0" err="1">
              <a:solidFill>
                <a:schemeClr val="tx1"/>
              </a:solidFill>
              <a:latin typeface="Calibri" panose="020F0502020204030204" pitchFamily="34" charset="0"/>
              <a:cs typeface="Calibri" panose="020F0502020204030204" pitchFamily="34" charset="0"/>
            </a:rPr>
            <a:t>Lukić</a:t>
          </a:r>
          <a:br>
            <a:rPr lang="en-GB" sz="2400" kern="1200" dirty="0">
              <a:solidFill>
                <a:schemeClr val="tx1"/>
              </a:solidFill>
              <a:latin typeface="Calibri" panose="020F0502020204030204" pitchFamily="34" charset="0"/>
              <a:cs typeface="Calibri" panose="020F0502020204030204" pitchFamily="34" charset="0"/>
            </a:rPr>
          </a:br>
          <a:r>
            <a:rPr lang="en-GB" sz="2400" kern="1200" dirty="0">
              <a:solidFill>
                <a:schemeClr val="tx1">
                  <a:lumMod val="50000"/>
                  <a:lumOff val="50000"/>
                </a:schemeClr>
              </a:solidFill>
              <a:latin typeface="Calibri" panose="020F0502020204030204" pitchFamily="34" charset="0"/>
              <a:cs typeface="Calibri" panose="020F0502020204030204" pitchFamily="34" charset="0"/>
            </a:rPr>
            <a:t>Group president</a:t>
          </a:r>
          <a:endParaRPr lang="en-SE" sz="2400" kern="1200" dirty="0">
            <a:solidFill>
              <a:schemeClr val="tx1">
                <a:lumMod val="50000"/>
                <a:lumOff val="50000"/>
              </a:schemeClr>
            </a:solidFill>
          </a:endParaRPr>
        </a:p>
      </dsp:txBody>
      <dsp:txXfrm>
        <a:off x="54431" y="2845547"/>
        <a:ext cx="2449089" cy="4258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4C2488-60EF-47F9-8297-251A2FB9D248}">
      <dsp:nvSpPr>
        <dsp:cNvPr id="0" name=""/>
        <dsp:cNvSpPr/>
      </dsp:nvSpPr>
      <dsp:spPr>
        <a:xfrm>
          <a:off x="101390" y="74593"/>
          <a:ext cx="2641392" cy="2631755"/>
        </a:xfrm>
        <a:prstGeom prst="ellipse">
          <a:avLst/>
        </a:prstGeom>
        <a:blipFill>
          <a:blip xmlns:r="http://schemas.openxmlformats.org/officeDocument/2006/relationships" r:embed="rId1"/>
          <a:srcRect/>
          <a:stretch>
            <a:fillRect l="-1000" r="-1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A7037E-4D9D-4FF9-988C-1CF72C913496}">
      <dsp:nvSpPr>
        <dsp:cNvPr id="0" name=""/>
        <dsp:cNvSpPr/>
      </dsp:nvSpPr>
      <dsp:spPr>
        <a:xfrm>
          <a:off x="176324" y="2887076"/>
          <a:ext cx="2431060" cy="468379"/>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066800">
            <a:lnSpc>
              <a:spcPct val="90000"/>
            </a:lnSpc>
            <a:spcBef>
              <a:spcPct val="0"/>
            </a:spcBef>
            <a:spcAft>
              <a:spcPct val="35000"/>
            </a:spcAft>
            <a:buNone/>
          </a:pPr>
          <a:r>
            <a:rPr lang="en-GB" sz="2400" kern="1200" dirty="0">
              <a:solidFill>
                <a:schemeClr val="tx1"/>
              </a:solidFill>
              <a:latin typeface="Calibri" panose="020F0502020204030204" pitchFamily="34" charset="0"/>
              <a:cs typeface="Calibri" panose="020F0502020204030204" pitchFamily="34" charset="0"/>
            </a:rPr>
            <a:t>Aram </a:t>
          </a:r>
          <a:r>
            <a:rPr lang="en-GB" sz="2400" kern="1200" dirty="0" err="1">
              <a:solidFill>
                <a:schemeClr val="tx1"/>
              </a:solidFill>
              <a:latin typeface="Calibri" panose="020F0502020204030204" pitchFamily="34" charset="0"/>
              <a:cs typeface="Calibri" panose="020F0502020204030204" pitchFamily="34" charset="0"/>
            </a:rPr>
            <a:t>Özer</a:t>
          </a:r>
          <a:br>
            <a:rPr lang="en-GB" sz="2400" kern="1200" dirty="0">
              <a:solidFill>
                <a:schemeClr val="tx1"/>
              </a:solidFill>
              <a:latin typeface="Calibri" panose="020F0502020204030204" pitchFamily="34" charset="0"/>
              <a:cs typeface="Calibri" panose="020F0502020204030204" pitchFamily="34" charset="0"/>
            </a:rPr>
          </a:br>
          <a:r>
            <a:rPr lang="en-GB" sz="2400" kern="1200" dirty="0">
              <a:solidFill>
                <a:schemeClr val="tx1">
                  <a:lumMod val="50000"/>
                  <a:lumOff val="50000"/>
                </a:schemeClr>
              </a:solidFill>
              <a:latin typeface="Calibri" panose="020F0502020204030204" pitchFamily="34" charset="0"/>
              <a:cs typeface="Calibri" panose="020F0502020204030204" pitchFamily="34" charset="0"/>
            </a:rPr>
            <a:t>Break manager</a:t>
          </a:r>
          <a:endParaRPr lang="en-SE" sz="2400" kern="1200" dirty="0">
            <a:solidFill>
              <a:schemeClr val="tx1">
                <a:lumMod val="50000"/>
                <a:lumOff val="50000"/>
              </a:schemeClr>
            </a:solidFill>
          </a:endParaRPr>
        </a:p>
      </dsp:txBody>
      <dsp:txXfrm>
        <a:off x="176324" y="2887076"/>
        <a:ext cx="2431060" cy="4683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7814D-9824-4305-A1A0-FA97C2431150}">
      <dsp:nvSpPr>
        <dsp:cNvPr id="0" name=""/>
        <dsp:cNvSpPr/>
      </dsp:nvSpPr>
      <dsp:spPr>
        <a:xfrm>
          <a:off x="35501" y="45267"/>
          <a:ext cx="2574915" cy="2522954"/>
        </a:xfrm>
        <a:prstGeom prst="ellipse">
          <a:avLst/>
        </a:prstGeom>
        <a:blipFill>
          <a:blip xmlns:r="http://schemas.openxmlformats.org/officeDocument/2006/relationships" r:embed="rId1"/>
          <a:srcRect/>
          <a:stretch>
            <a:fillRect l="-1000" r="-1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31F42E-28AE-4B05-9B1E-52021DA12D61}">
      <dsp:nvSpPr>
        <dsp:cNvPr id="0" name=""/>
        <dsp:cNvSpPr/>
      </dsp:nvSpPr>
      <dsp:spPr>
        <a:xfrm>
          <a:off x="58540" y="3217746"/>
          <a:ext cx="2497897" cy="43071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066800">
            <a:lnSpc>
              <a:spcPct val="90000"/>
            </a:lnSpc>
            <a:spcBef>
              <a:spcPct val="0"/>
            </a:spcBef>
            <a:spcAft>
              <a:spcPct val="35000"/>
            </a:spcAft>
            <a:buNone/>
          </a:pPr>
          <a:r>
            <a:rPr lang="en-GB" sz="2400" kern="1200" dirty="0">
              <a:solidFill>
                <a:schemeClr val="tx1"/>
              </a:solidFill>
              <a:latin typeface="Calibri" panose="020F0502020204030204" pitchFamily="34" charset="0"/>
              <a:cs typeface="Calibri" panose="020F0502020204030204" pitchFamily="34" charset="0"/>
            </a:rPr>
            <a:t>Farhana Rahman</a:t>
          </a:r>
          <a:br>
            <a:rPr lang="en-GB" sz="2400" kern="1200" dirty="0">
              <a:solidFill>
                <a:schemeClr val="tx1"/>
              </a:solidFill>
              <a:latin typeface="Calibri" panose="020F0502020204030204" pitchFamily="34" charset="0"/>
              <a:cs typeface="Calibri" panose="020F0502020204030204" pitchFamily="34" charset="0"/>
            </a:rPr>
          </a:br>
          <a:r>
            <a:rPr lang="en-GB" sz="2400" kern="1200" dirty="0">
              <a:solidFill>
                <a:schemeClr val="tx1">
                  <a:lumMod val="50000"/>
                  <a:lumOff val="50000"/>
                </a:schemeClr>
              </a:solidFill>
              <a:latin typeface="Calibri" panose="020F0502020204030204" pitchFamily="34" charset="0"/>
              <a:cs typeface="Calibri" panose="020F0502020204030204" pitchFamily="34" charset="0"/>
            </a:rPr>
            <a:t>Documentation manager</a:t>
          </a:r>
          <a:endParaRPr lang="en-SE" sz="2400" kern="1200" dirty="0">
            <a:solidFill>
              <a:schemeClr val="tx1">
                <a:lumMod val="50000"/>
                <a:lumOff val="50000"/>
              </a:schemeClr>
            </a:solidFill>
          </a:endParaRPr>
        </a:p>
      </dsp:txBody>
      <dsp:txXfrm>
        <a:off x="58540" y="3217746"/>
        <a:ext cx="2497897" cy="430718"/>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7E41E0-222D-4BC4-B990-D1CA81D042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C528D15-2A0C-4E4A-8BCA-32F49DB317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E1B651-72AF-4AAA-BA75-AFCB38FADBF7}" type="datetime1">
              <a:rPr lang="en-GB" smtClean="0"/>
              <a:t>01/09/2022</a:t>
            </a:fld>
            <a:endParaRPr lang="en-GB" dirty="0"/>
          </a:p>
        </p:txBody>
      </p:sp>
      <p:sp>
        <p:nvSpPr>
          <p:cNvPr id="4" name="Footer Placeholder 3">
            <a:extLst>
              <a:ext uri="{FF2B5EF4-FFF2-40B4-BE49-F238E27FC236}">
                <a16:creationId xmlns:a16="http://schemas.microsoft.com/office/drawing/2014/main" id="{590E6A03-5F9E-48BE-ADE6-D49D361F33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20566B63-7FA5-46DD-8071-97D02A1AEE7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55C411-66C2-4F3A-9F98-7F070FC027F6}" type="slidenum">
              <a:rPr lang="en-GB" smtClean="0"/>
              <a:t>‹#›</a:t>
            </a:fld>
            <a:endParaRPr lang="en-GB"/>
          </a:p>
        </p:txBody>
      </p:sp>
    </p:spTree>
    <p:extLst>
      <p:ext uri="{BB962C8B-B14F-4D97-AF65-F5344CB8AC3E}">
        <p14:creationId xmlns:p14="http://schemas.microsoft.com/office/powerpoint/2010/main" val="40430919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9FC848-4A79-4DBF-B181-FF1302D49860}" type="datetime1">
              <a:rPr lang="en-GB" smtClean="0"/>
              <a:pPr/>
              <a:t>01/09/2022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73D470-5E3A-4871-89F0-069EE2891B53}" type="slidenum">
              <a:rPr lang="en-GB" noProof="0" smtClean="0"/>
              <a:t>‹#›</a:t>
            </a:fld>
            <a:endParaRPr lang="en-GB" noProof="0"/>
          </a:p>
        </p:txBody>
      </p:sp>
    </p:spTree>
    <p:extLst>
      <p:ext uri="{BB962C8B-B14F-4D97-AF65-F5344CB8AC3E}">
        <p14:creationId xmlns:p14="http://schemas.microsoft.com/office/powerpoint/2010/main" val="164680863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973D470-5E3A-4871-89F0-069EE2891B53}" type="slidenum">
              <a:rPr lang="en-GB" noProof="0" smtClean="0"/>
              <a:t>1</a:t>
            </a:fld>
            <a:endParaRPr lang="en-GB" noProof="0"/>
          </a:p>
        </p:txBody>
      </p:sp>
    </p:spTree>
    <p:extLst>
      <p:ext uri="{BB962C8B-B14F-4D97-AF65-F5344CB8AC3E}">
        <p14:creationId xmlns:p14="http://schemas.microsoft.com/office/powerpoint/2010/main" val="1424657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Nevenka</a:t>
            </a:r>
            <a:endParaRPr lang="en-SE" dirty="0"/>
          </a:p>
        </p:txBody>
      </p:sp>
      <p:sp>
        <p:nvSpPr>
          <p:cNvPr id="4" name="Slide Number Placeholder 3"/>
          <p:cNvSpPr>
            <a:spLocks noGrp="1"/>
          </p:cNvSpPr>
          <p:nvPr>
            <p:ph type="sldNum" sz="quarter" idx="5"/>
          </p:nvPr>
        </p:nvSpPr>
        <p:spPr/>
        <p:txBody>
          <a:bodyPr/>
          <a:lstStyle/>
          <a:p>
            <a:fld id="{3973D470-5E3A-4871-89F0-069EE2891B53}" type="slidenum">
              <a:rPr lang="en-GB" noProof="0" smtClean="0"/>
              <a:t>20</a:t>
            </a:fld>
            <a:endParaRPr lang="en-GB" noProof="0"/>
          </a:p>
        </p:txBody>
      </p:sp>
    </p:spTree>
    <p:extLst>
      <p:ext uri="{BB962C8B-B14F-4D97-AF65-F5344CB8AC3E}">
        <p14:creationId xmlns:p14="http://schemas.microsoft.com/office/powerpoint/2010/main" val="3041644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 indent="0" defTabSz="914400">
              <a:lnSpc>
                <a:spcPct val="110000"/>
              </a:lnSpc>
              <a:spcAft>
                <a:spcPts val="600"/>
              </a:spcAft>
              <a:buClr>
                <a:schemeClr val="tx1"/>
              </a:buClr>
              <a:buFont typeface="Arial" panose="020B0604020202020204" pitchFamily="34" charset="0"/>
              <a:buNone/>
            </a:pPr>
            <a:r>
              <a:rPr lang="en-US" sz="1200" cap="all" dirty="0"/>
              <a:t>Sibs and Parch features could have been used in EDA and feature engineering</a:t>
            </a:r>
          </a:p>
          <a:p>
            <a:pPr marL="342900" indent="-228600" defTabSz="914400">
              <a:lnSpc>
                <a:spcPct val="110000"/>
              </a:lnSpc>
              <a:spcAft>
                <a:spcPts val="600"/>
              </a:spcAft>
              <a:buClr>
                <a:schemeClr val="tx1"/>
              </a:buClr>
              <a:buFont typeface="Arial" panose="020B0604020202020204" pitchFamily="34" charset="0"/>
              <a:buChar char="•"/>
            </a:pPr>
            <a:endParaRPr lang="en-US" sz="1200" cap="all" dirty="0"/>
          </a:p>
          <a:p>
            <a:pPr marL="114300" indent="0" defTabSz="914400">
              <a:lnSpc>
                <a:spcPct val="110000"/>
              </a:lnSpc>
              <a:spcAft>
                <a:spcPts val="600"/>
              </a:spcAft>
              <a:buClr>
                <a:schemeClr val="tx1"/>
              </a:buClr>
              <a:buFont typeface="Arial" panose="020B0604020202020204" pitchFamily="34" charset="0"/>
              <a:buNone/>
            </a:pPr>
            <a:r>
              <a:rPr lang="en-US" sz="1200" cap="all" dirty="0"/>
              <a:t>Title had many more options for optimizing </a:t>
            </a:r>
          </a:p>
          <a:p>
            <a:pPr marL="114300" indent="0" defTabSz="914400">
              <a:lnSpc>
                <a:spcPct val="110000"/>
              </a:lnSpc>
              <a:spcAft>
                <a:spcPts val="600"/>
              </a:spcAft>
              <a:buClr>
                <a:schemeClr val="tx1"/>
              </a:buClr>
              <a:buFont typeface="Arial" panose="020B0604020202020204" pitchFamily="34" charset="0"/>
              <a:buNone/>
            </a:pPr>
            <a:endParaRPr lang="en-US" sz="1200" cap="all" dirty="0"/>
          </a:p>
          <a:p>
            <a:pPr marL="114300" indent="0" defTabSz="914400">
              <a:lnSpc>
                <a:spcPct val="110000"/>
              </a:lnSpc>
              <a:spcAft>
                <a:spcPts val="600"/>
              </a:spcAft>
              <a:buClr>
                <a:schemeClr val="tx1"/>
              </a:buClr>
              <a:buFont typeface="Arial" panose="020B0604020202020204" pitchFamily="34" charset="0"/>
              <a:buNone/>
            </a:pPr>
            <a:r>
              <a:rPr lang="en-US" sz="1200" cap="all" dirty="0"/>
              <a:t>EDA </a:t>
            </a:r>
            <a:r>
              <a:rPr lang="en-US" sz="1200" cap="all" dirty="0" err="1"/>
              <a:t>kunde</a:t>
            </a:r>
            <a:r>
              <a:rPr lang="en-US" sz="1200" cap="all" dirty="0"/>
              <a:t> blivit </a:t>
            </a:r>
            <a:r>
              <a:rPr lang="en-US" sz="1200" cap="all" dirty="0" err="1"/>
              <a:t>djupare</a:t>
            </a:r>
            <a:r>
              <a:rPr lang="en-US" sz="1200" cap="all" dirty="0"/>
              <a:t> med univariant </a:t>
            </a:r>
            <a:r>
              <a:rPr lang="en-US" sz="1200" cap="all" dirty="0" err="1"/>
              <a:t>och</a:t>
            </a:r>
            <a:r>
              <a:rPr lang="en-US" sz="1200" cap="all" dirty="0"/>
              <a:t> bivariant</a:t>
            </a:r>
          </a:p>
          <a:p>
            <a:endParaRPr lang="en-SE" dirty="0"/>
          </a:p>
        </p:txBody>
      </p:sp>
      <p:sp>
        <p:nvSpPr>
          <p:cNvPr id="4" name="Slide Number Placeholder 3"/>
          <p:cNvSpPr>
            <a:spLocks noGrp="1"/>
          </p:cNvSpPr>
          <p:nvPr>
            <p:ph type="sldNum" sz="quarter" idx="5"/>
          </p:nvPr>
        </p:nvSpPr>
        <p:spPr/>
        <p:txBody>
          <a:bodyPr/>
          <a:lstStyle/>
          <a:p>
            <a:fld id="{3973D470-5E3A-4871-89F0-069EE2891B53}" type="slidenum">
              <a:rPr lang="en-GB" noProof="0" smtClean="0"/>
              <a:t>22</a:t>
            </a:fld>
            <a:endParaRPr lang="en-GB" noProof="0"/>
          </a:p>
        </p:txBody>
      </p:sp>
    </p:spTree>
    <p:extLst>
      <p:ext uri="{BB962C8B-B14F-4D97-AF65-F5344CB8AC3E}">
        <p14:creationId xmlns:p14="http://schemas.microsoft.com/office/powerpoint/2010/main" val="2635228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Farhana</a:t>
            </a:r>
            <a:endParaRPr lang="en-SE" dirty="0"/>
          </a:p>
        </p:txBody>
      </p:sp>
      <p:sp>
        <p:nvSpPr>
          <p:cNvPr id="4" name="Slide Number Placeholder 3"/>
          <p:cNvSpPr>
            <a:spLocks noGrp="1"/>
          </p:cNvSpPr>
          <p:nvPr>
            <p:ph type="sldNum" sz="quarter" idx="5"/>
          </p:nvPr>
        </p:nvSpPr>
        <p:spPr/>
        <p:txBody>
          <a:bodyPr/>
          <a:lstStyle/>
          <a:p>
            <a:fld id="{3973D470-5E3A-4871-89F0-069EE2891B53}" type="slidenum">
              <a:rPr lang="en-GB" noProof="0" smtClean="0"/>
              <a:t>9</a:t>
            </a:fld>
            <a:endParaRPr lang="en-GB" noProof="0"/>
          </a:p>
        </p:txBody>
      </p:sp>
    </p:spTree>
    <p:extLst>
      <p:ext uri="{BB962C8B-B14F-4D97-AF65-F5344CB8AC3E}">
        <p14:creationId xmlns:p14="http://schemas.microsoft.com/office/powerpoint/2010/main" val="1641127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973D470-5E3A-4871-89F0-069EE2891B53}" type="slidenum">
              <a:rPr lang="en-GB" smtClean="0"/>
              <a:t>10</a:t>
            </a:fld>
            <a:endParaRPr lang="en-GB" dirty="0"/>
          </a:p>
        </p:txBody>
      </p:sp>
    </p:spTree>
    <p:extLst>
      <p:ext uri="{BB962C8B-B14F-4D97-AF65-F5344CB8AC3E}">
        <p14:creationId xmlns:p14="http://schemas.microsoft.com/office/powerpoint/2010/main" val="2734798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42424"/>
                </a:solidFill>
                <a:effectLst/>
                <a:latin typeface="-apple-system"/>
              </a:rPr>
              <a:t>Categorical and Numerical Variables</a:t>
            </a:r>
          </a:p>
          <a:p>
            <a:pPr algn="l"/>
            <a:r>
              <a:rPr lang="en-GB" b="0" i="0" dirty="0">
                <a:solidFill>
                  <a:srgbClr val="242424"/>
                </a:solidFill>
                <a:effectLst/>
                <a:latin typeface="-apple-system"/>
              </a:rPr>
              <a:t>- Categorical Variable: Survived, Sex, </a:t>
            </a:r>
            <a:r>
              <a:rPr lang="en-GB" b="0" i="0" dirty="0" err="1">
                <a:solidFill>
                  <a:srgbClr val="242424"/>
                </a:solidFill>
                <a:effectLst/>
                <a:latin typeface="-apple-system"/>
              </a:rPr>
              <a:t>Pclass</a:t>
            </a:r>
            <a:r>
              <a:rPr lang="en-GB" b="0" i="0" dirty="0">
                <a:solidFill>
                  <a:srgbClr val="242424"/>
                </a:solidFill>
                <a:effectLst/>
                <a:latin typeface="-apple-system"/>
              </a:rPr>
              <a:t> (ordinal), Embarked, Cabin, Name, Ticket, </a:t>
            </a:r>
            <a:r>
              <a:rPr lang="en-GB" b="0" i="0" dirty="0" err="1">
                <a:solidFill>
                  <a:srgbClr val="242424"/>
                </a:solidFill>
                <a:effectLst/>
                <a:latin typeface="-apple-system"/>
              </a:rPr>
              <a:t>SibSp</a:t>
            </a:r>
            <a:r>
              <a:rPr lang="en-GB" b="0" i="0" dirty="0">
                <a:solidFill>
                  <a:srgbClr val="242424"/>
                </a:solidFill>
                <a:effectLst/>
                <a:latin typeface="-apple-system"/>
              </a:rPr>
              <a:t>, and Parch.</a:t>
            </a:r>
            <a:br>
              <a:rPr lang="en-GB" b="0" i="0" dirty="0">
                <a:solidFill>
                  <a:srgbClr val="242424"/>
                </a:solidFill>
                <a:effectLst/>
                <a:latin typeface="-apple-system"/>
              </a:rPr>
            </a:br>
            <a:endParaRPr lang="en-GB" b="0" i="0" dirty="0">
              <a:solidFill>
                <a:srgbClr val="242424"/>
              </a:solidFill>
              <a:effectLst/>
              <a:latin typeface="-apple-system"/>
            </a:endParaRPr>
          </a:p>
          <a:p>
            <a:pPr algn="l"/>
            <a:r>
              <a:rPr lang="en-GB" b="0" i="0" dirty="0">
                <a:solidFill>
                  <a:srgbClr val="242424"/>
                </a:solidFill>
                <a:effectLst/>
                <a:latin typeface="-apple-system"/>
              </a:rPr>
              <a:t>- Numerical Variable: Fare, Age, and </a:t>
            </a:r>
            <a:r>
              <a:rPr lang="en-GB" b="0" i="0" dirty="0" err="1">
                <a:solidFill>
                  <a:srgbClr val="242424"/>
                </a:solidFill>
                <a:effectLst/>
                <a:latin typeface="-apple-system"/>
              </a:rPr>
              <a:t>PassengerId</a:t>
            </a:r>
            <a:r>
              <a:rPr lang="en-GB" b="0" i="0" dirty="0">
                <a:solidFill>
                  <a:srgbClr val="242424"/>
                </a:solidFill>
                <a:effectLst/>
                <a:latin typeface="-apple-system"/>
              </a:rPr>
              <a:t>.</a:t>
            </a:r>
          </a:p>
          <a:p>
            <a:endParaRPr lang="en-SE" dirty="0"/>
          </a:p>
        </p:txBody>
      </p:sp>
      <p:sp>
        <p:nvSpPr>
          <p:cNvPr id="4" name="Slide Number Placeholder 3"/>
          <p:cNvSpPr>
            <a:spLocks noGrp="1"/>
          </p:cNvSpPr>
          <p:nvPr>
            <p:ph type="sldNum" sz="quarter" idx="5"/>
          </p:nvPr>
        </p:nvSpPr>
        <p:spPr/>
        <p:txBody>
          <a:bodyPr/>
          <a:lstStyle/>
          <a:p>
            <a:fld id="{3973D470-5E3A-4871-89F0-069EE2891B53}" type="slidenum">
              <a:rPr lang="en-GB" noProof="0" smtClean="0"/>
              <a:t>11</a:t>
            </a:fld>
            <a:endParaRPr lang="en-GB" noProof="0"/>
          </a:p>
        </p:txBody>
      </p:sp>
    </p:spTree>
    <p:extLst>
      <p:ext uri="{BB962C8B-B14F-4D97-AF65-F5344CB8AC3E}">
        <p14:creationId xmlns:p14="http://schemas.microsoft.com/office/powerpoint/2010/main" val="353067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42424"/>
                </a:solidFill>
                <a:effectLst/>
                <a:latin typeface="-apple-system"/>
              </a:rPr>
              <a:t>Graph 1: 549 died (61,1 %) and 342 survived (38,9 %). Stepping on to the boat of Titanic only looking at the first graph one would have 38,9 % chance of surviving.</a:t>
            </a:r>
          </a:p>
          <a:p>
            <a:pPr algn="l"/>
            <a:endParaRPr lang="en-GB" b="0" i="0" dirty="0">
              <a:solidFill>
                <a:srgbClr val="242424"/>
              </a:solidFill>
              <a:effectLst/>
              <a:latin typeface="-apple-system"/>
            </a:endParaRPr>
          </a:p>
          <a:p>
            <a:pPr algn="l"/>
            <a:r>
              <a:rPr lang="en-GB" b="0" i="0" dirty="0">
                <a:solidFill>
                  <a:srgbClr val="242424"/>
                </a:solidFill>
                <a:effectLst/>
                <a:latin typeface="-apple-system"/>
              </a:rPr>
              <a:t>Graph 2: Adding another feature knowing the gender of the person stepping on the boat, if you are a male you only have a 19 % percent chance of survival. But if you are a female you will have 75 % survival rate.</a:t>
            </a:r>
          </a:p>
          <a:p>
            <a:pPr algn="l"/>
            <a:endParaRPr lang="en-GB" b="0" i="0" dirty="0">
              <a:solidFill>
                <a:srgbClr val="242424"/>
              </a:solidFill>
              <a:effectLst/>
              <a:latin typeface="-apple-system"/>
            </a:endParaRPr>
          </a:p>
          <a:p>
            <a:pPr algn="l"/>
            <a:r>
              <a:rPr lang="en-GB" b="0" i="0" dirty="0">
                <a:solidFill>
                  <a:srgbClr val="242424"/>
                </a:solidFill>
                <a:effectLst/>
                <a:latin typeface="-apple-system"/>
              </a:rPr>
              <a:t>Graph 3: Choosing the right class is very important when looking in the graph 3 above. If you paid for a class 3 ticket you will only have a 24 % survival rate, but if you instead paid for a class 2 ticket your survival rate will go up significantly to 47 %. For the highest chance of survival you would need to pay for a class 1 ticket, then you would have a 63 % survival rate.</a:t>
            </a:r>
          </a:p>
          <a:p>
            <a:pPr algn="l"/>
            <a:endParaRPr lang="en-GB" b="0" i="0" dirty="0">
              <a:solidFill>
                <a:srgbClr val="242424"/>
              </a:solidFill>
              <a:effectLst/>
              <a:latin typeface="-apple-system"/>
            </a:endParaRPr>
          </a:p>
          <a:p>
            <a:pPr algn="l"/>
            <a:r>
              <a:rPr lang="en-GB" b="0" i="0" dirty="0">
                <a:solidFill>
                  <a:srgbClr val="242424"/>
                </a:solidFill>
                <a:effectLst/>
                <a:latin typeface="-apple-system"/>
              </a:rPr>
              <a:t>Graph 4: Due to an over representation of 'S' in the statistics. The prediction of survival rate between the different classes in the feature is not reliable. Therefore the two </a:t>
            </a:r>
            <a:r>
              <a:rPr lang="en-GB" b="0" i="0" dirty="0" err="1">
                <a:solidFill>
                  <a:srgbClr val="242424"/>
                </a:solidFill>
                <a:effectLst/>
                <a:latin typeface="-apple-system"/>
              </a:rPr>
              <a:t>NaN</a:t>
            </a:r>
            <a:r>
              <a:rPr lang="en-GB" b="0" i="0" dirty="0">
                <a:solidFill>
                  <a:srgbClr val="242424"/>
                </a:solidFill>
                <a:effectLst/>
                <a:latin typeface="-apple-system"/>
              </a:rPr>
              <a:t> values will be replaced with 'S'. (S = 34%, C = 55%, Q = 39%)</a:t>
            </a:r>
          </a:p>
          <a:p>
            <a:pPr algn="l"/>
            <a:r>
              <a:rPr lang="en-GB" b="0" i="0" dirty="0">
                <a:solidFill>
                  <a:srgbClr val="242424"/>
                </a:solidFill>
                <a:effectLst/>
                <a:latin typeface="-apple-system"/>
              </a:rPr>
              <a:t>C = Cherbourg, Q = Queenstown, S = Southampton</a:t>
            </a:r>
          </a:p>
          <a:p>
            <a:endParaRPr lang="en-SE" dirty="0"/>
          </a:p>
        </p:txBody>
      </p:sp>
      <p:sp>
        <p:nvSpPr>
          <p:cNvPr id="4" name="Slide Number Placeholder 3"/>
          <p:cNvSpPr>
            <a:spLocks noGrp="1"/>
          </p:cNvSpPr>
          <p:nvPr>
            <p:ph type="sldNum" sz="quarter" idx="5"/>
          </p:nvPr>
        </p:nvSpPr>
        <p:spPr/>
        <p:txBody>
          <a:bodyPr/>
          <a:lstStyle/>
          <a:p>
            <a:fld id="{3973D470-5E3A-4871-89F0-069EE2891B53}" type="slidenum">
              <a:rPr lang="en-GB" noProof="0" smtClean="0"/>
              <a:t>12</a:t>
            </a:fld>
            <a:endParaRPr lang="en-GB" noProof="0"/>
          </a:p>
        </p:txBody>
      </p:sp>
    </p:spTree>
    <p:extLst>
      <p:ext uri="{BB962C8B-B14F-4D97-AF65-F5344CB8AC3E}">
        <p14:creationId xmlns:p14="http://schemas.microsoft.com/office/powerpoint/2010/main" val="149459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42424"/>
                </a:solidFill>
                <a:effectLst/>
                <a:latin typeface="-apple-system"/>
              </a:rPr>
              <a:t>The Age feature is almost normal distributed with just a small skewness to the left. Comparing Graph 1 and Graph 3 we can see the big difference in the mean. Therefore in the Feature Engineering part we will not fill the </a:t>
            </a:r>
            <a:r>
              <a:rPr lang="en-GB" b="0" i="0" dirty="0" err="1">
                <a:solidFill>
                  <a:srgbClr val="242424"/>
                </a:solidFill>
                <a:effectLst/>
                <a:latin typeface="-apple-system"/>
              </a:rPr>
              <a:t>NaN</a:t>
            </a:r>
            <a:r>
              <a:rPr lang="en-GB" b="0" i="0" dirty="0">
                <a:solidFill>
                  <a:srgbClr val="242424"/>
                </a:solidFill>
                <a:effectLst/>
                <a:latin typeface="-apple-system"/>
              </a:rPr>
              <a:t> values with the overall mean, but we will instead use the mean for each </a:t>
            </a:r>
            <a:r>
              <a:rPr lang="en-GB" b="0" i="0" dirty="0" err="1">
                <a:solidFill>
                  <a:srgbClr val="242424"/>
                </a:solidFill>
                <a:effectLst/>
                <a:latin typeface="-apple-system"/>
              </a:rPr>
              <a:t>Pclass</a:t>
            </a:r>
            <a:r>
              <a:rPr lang="en-GB" b="0" i="0" dirty="0">
                <a:solidFill>
                  <a:srgbClr val="242424"/>
                </a:solidFill>
                <a:effectLst/>
                <a:latin typeface="-apple-system"/>
              </a:rPr>
              <a:t> (Graph 3).</a:t>
            </a:r>
            <a:endParaRPr lang="en-SE" dirty="0"/>
          </a:p>
        </p:txBody>
      </p:sp>
      <p:sp>
        <p:nvSpPr>
          <p:cNvPr id="4" name="Slide Number Placeholder 3"/>
          <p:cNvSpPr>
            <a:spLocks noGrp="1"/>
          </p:cNvSpPr>
          <p:nvPr>
            <p:ph type="sldNum" sz="quarter" idx="5"/>
          </p:nvPr>
        </p:nvSpPr>
        <p:spPr/>
        <p:txBody>
          <a:bodyPr/>
          <a:lstStyle/>
          <a:p>
            <a:fld id="{3973D470-5E3A-4871-89F0-069EE2891B53}" type="slidenum">
              <a:rPr lang="en-GB" noProof="0" smtClean="0"/>
              <a:t>13</a:t>
            </a:fld>
            <a:endParaRPr lang="en-GB" noProof="0"/>
          </a:p>
        </p:txBody>
      </p:sp>
    </p:spTree>
    <p:extLst>
      <p:ext uri="{BB962C8B-B14F-4D97-AF65-F5344CB8AC3E}">
        <p14:creationId xmlns:p14="http://schemas.microsoft.com/office/powerpoint/2010/main" val="3626990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rgbClr val="242424"/>
                </a:solidFill>
                <a:effectLst/>
                <a:latin typeface="-apple-system"/>
              </a:rPr>
              <a:t>Cabin         77.10 %</a:t>
            </a:r>
          </a:p>
          <a:p>
            <a:r>
              <a:rPr lang="en-GB" dirty="0">
                <a:solidFill>
                  <a:srgbClr val="242424"/>
                </a:solidFill>
                <a:effectLst/>
                <a:latin typeface="-apple-system"/>
              </a:rPr>
              <a:t>Age            19.87 %</a:t>
            </a:r>
          </a:p>
          <a:p>
            <a:r>
              <a:rPr lang="en-GB" dirty="0">
                <a:solidFill>
                  <a:srgbClr val="242424"/>
                </a:solidFill>
                <a:effectLst/>
                <a:latin typeface="-apple-system"/>
              </a:rPr>
              <a:t>Embarked    0.22 %</a:t>
            </a:r>
            <a:endParaRPr lang="en-SE" dirty="0"/>
          </a:p>
        </p:txBody>
      </p:sp>
      <p:sp>
        <p:nvSpPr>
          <p:cNvPr id="4" name="Slide Number Placeholder 3"/>
          <p:cNvSpPr>
            <a:spLocks noGrp="1"/>
          </p:cNvSpPr>
          <p:nvPr>
            <p:ph type="sldNum" sz="quarter" idx="5"/>
          </p:nvPr>
        </p:nvSpPr>
        <p:spPr/>
        <p:txBody>
          <a:bodyPr/>
          <a:lstStyle/>
          <a:p>
            <a:fld id="{3973D470-5E3A-4871-89F0-069EE2891B53}" type="slidenum">
              <a:rPr lang="en-GB" noProof="0" smtClean="0"/>
              <a:t>14</a:t>
            </a:fld>
            <a:endParaRPr lang="en-GB" noProof="0"/>
          </a:p>
        </p:txBody>
      </p:sp>
    </p:spTree>
    <p:extLst>
      <p:ext uri="{BB962C8B-B14F-4D97-AF65-F5344CB8AC3E}">
        <p14:creationId xmlns:p14="http://schemas.microsoft.com/office/powerpoint/2010/main" val="748524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Binning method</a:t>
            </a:r>
          </a:p>
          <a:p>
            <a:endParaRPr lang="en-SE" dirty="0"/>
          </a:p>
        </p:txBody>
      </p:sp>
      <p:sp>
        <p:nvSpPr>
          <p:cNvPr id="4" name="Slide Number Placeholder 3"/>
          <p:cNvSpPr>
            <a:spLocks noGrp="1"/>
          </p:cNvSpPr>
          <p:nvPr>
            <p:ph type="sldNum" sz="quarter" idx="5"/>
          </p:nvPr>
        </p:nvSpPr>
        <p:spPr/>
        <p:txBody>
          <a:bodyPr/>
          <a:lstStyle/>
          <a:p>
            <a:fld id="{3973D470-5E3A-4871-89F0-069EE2891B53}" type="slidenum">
              <a:rPr lang="en-GB" noProof="0" smtClean="0"/>
              <a:t>15</a:t>
            </a:fld>
            <a:endParaRPr lang="en-GB" noProof="0"/>
          </a:p>
        </p:txBody>
      </p:sp>
    </p:spTree>
    <p:extLst>
      <p:ext uri="{BB962C8B-B14F-4D97-AF65-F5344CB8AC3E}">
        <p14:creationId xmlns:p14="http://schemas.microsoft.com/office/powerpoint/2010/main" val="3986442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PCA</a:t>
            </a:r>
            <a:endParaRPr lang="en-SE" dirty="0"/>
          </a:p>
        </p:txBody>
      </p:sp>
      <p:sp>
        <p:nvSpPr>
          <p:cNvPr id="4" name="Slide Number Placeholder 3"/>
          <p:cNvSpPr>
            <a:spLocks noGrp="1"/>
          </p:cNvSpPr>
          <p:nvPr>
            <p:ph type="sldNum" sz="quarter" idx="5"/>
          </p:nvPr>
        </p:nvSpPr>
        <p:spPr/>
        <p:txBody>
          <a:bodyPr/>
          <a:lstStyle/>
          <a:p>
            <a:fld id="{3973D470-5E3A-4871-89F0-069EE2891B53}" type="slidenum">
              <a:rPr lang="en-GB" noProof="0" smtClean="0"/>
              <a:t>16</a:t>
            </a:fld>
            <a:endParaRPr lang="en-GB" noProof="0"/>
          </a:p>
        </p:txBody>
      </p:sp>
    </p:spTree>
    <p:extLst>
      <p:ext uri="{BB962C8B-B14F-4D97-AF65-F5344CB8AC3E}">
        <p14:creationId xmlns:p14="http://schemas.microsoft.com/office/powerpoint/2010/main" val="13015828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rtlCol="0" anchor="b">
            <a:normAutofit/>
          </a:bodyPr>
          <a:lstStyle>
            <a:lvl1pPr algn="ctr">
              <a:defRPr sz="4800"/>
            </a:lvl1pPr>
          </a:lstStyle>
          <a:p>
            <a:pPr rtl="0"/>
            <a:r>
              <a:rPr lang="en-GB" noProof="0"/>
              <a:t>Click to edit Master title style</a:t>
            </a:r>
          </a:p>
        </p:txBody>
      </p:sp>
      <p:sp>
        <p:nvSpPr>
          <p:cNvPr id="3" name="Subtitle 2"/>
          <p:cNvSpPr>
            <a:spLocks noGrp="1"/>
          </p:cNvSpPr>
          <p:nvPr>
            <p:ph type="subTitle" idx="1"/>
          </p:nvPr>
        </p:nvSpPr>
        <p:spPr>
          <a:xfrm>
            <a:off x="1751012" y="3886200"/>
            <a:ext cx="8689976" cy="1371599"/>
          </a:xfrm>
        </p:spPr>
        <p:txBody>
          <a:bodyPr rtlCol="0">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Date Placeholder 3"/>
          <p:cNvSpPr>
            <a:spLocks noGrp="1"/>
          </p:cNvSpPr>
          <p:nvPr>
            <p:ph type="dt" sz="half" idx="10"/>
          </p:nvPr>
        </p:nvSpPr>
        <p:spPr/>
        <p:txBody>
          <a:bodyPr rtlCol="0"/>
          <a:lstStyle/>
          <a:p>
            <a:pPr rtl="0"/>
            <a:fld id="{BCBD3D87-62FA-444A-A3D6-247B02B8C677}" type="datetime1">
              <a:rPr lang="en-GB" noProof="0" smtClean="0"/>
              <a:t>01/09/2022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rtlCol="0" anchor="b"/>
          <a:lstStyle>
            <a:lvl1pPr>
              <a:defRPr sz="3200"/>
            </a:lvl1pPr>
          </a:lstStyle>
          <a:p>
            <a:pPr rtl="0"/>
            <a:r>
              <a:rPr lang="en-GB" noProof="0"/>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p:cNvSpPr>
            <a:spLocks noGrp="1"/>
          </p:cNvSpPr>
          <p:nvPr>
            <p:ph type="body" sz="half" idx="2"/>
          </p:nvPr>
        </p:nvSpPr>
        <p:spPr>
          <a:xfrm>
            <a:off x="913774" y="5108728"/>
            <a:ext cx="10364452" cy="682472"/>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16CB425C-685B-4701-86E8-86BD48DFA679}" type="datetime1">
              <a:rPr lang="en-GB" noProof="0" smtClean="0"/>
              <a:t>01/09/2022</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rtlCol="0" anchor="ctr"/>
          <a:lstStyle>
            <a:lvl1pPr algn="ctr">
              <a:defRPr sz="3200"/>
            </a:lvl1pPr>
          </a:lstStyle>
          <a:p>
            <a:pPr rtl="0"/>
            <a:r>
              <a:rPr lang="en-GB" noProof="0"/>
              <a:t>Click to edit Master title style</a:t>
            </a:r>
          </a:p>
        </p:txBody>
      </p:sp>
      <p:sp>
        <p:nvSpPr>
          <p:cNvPr id="4" name="Text Placeholder 3"/>
          <p:cNvSpPr>
            <a:spLocks noGrp="1"/>
          </p:cNvSpPr>
          <p:nvPr>
            <p:ph type="body" sz="half" idx="2"/>
          </p:nvPr>
        </p:nvSpPr>
        <p:spPr>
          <a:xfrm>
            <a:off x="913775" y="4204821"/>
            <a:ext cx="10364452" cy="1586380"/>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A22849ED-B8F6-43F7-9777-854C9EBB7BC8}" type="datetime1">
              <a:rPr lang="en-GB" noProof="0" smtClean="0"/>
              <a:t>01/09/2022</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rtlCol="0" anchor="ctr"/>
          <a:lstStyle>
            <a:lvl1pPr>
              <a:defRPr sz="3200"/>
            </a:lvl1pPr>
          </a:lstStyle>
          <a:p>
            <a:pPr rtl="0"/>
            <a:r>
              <a:rPr lang="en-GB" noProof="0"/>
              <a:t>Click to edit Master title style</a:t>
            </a:r>
          </a:p>
        </p:txBody>
      </p:sp>
      <p:sp>
        <p:nvSpPr>
          <p:cNvPr id="12" name="Text Placeholder 3"/>
          <p:cNvSpPr>
            <a:spLocks noGrp="1"/>
          </p:cNvSpPr>
          <p:nvPr>
            <p:ph type="body" sz="half" idx="13"/>
          </p:nvPr>
        </p:nvSpPr>
        <p:spPr>
          <a:xfrm>
            <a:off x="1720644" y="3610032"/>
            <a:ext cx="8752299" cy="59478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4" name="Text Placeholder 3"/>
          <p:cNvSpPr>
            <a:spLocks noGrp="1"/>
          </p:cNvSpPr>
          <p:nvPr>
            <p:ph type="body" sz="half" idx="2"/>
          </p:nvPr>
        </p:nvSpPr>
        <p:spPr>
          <a:xfrm>
            <a:off x="913774" y="4372796"/>
            <a:ext cx="10364452" cy="1421053"/>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3007822F-2E8D-4838-90BF-B96EAF5F10FD}" type="datetime1">
              <a:rPr lang="en-GB" noProof="0" smtClean="0"/>
              <a:t>01/09/2022</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n-GB" sz="8000" noProof="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rtlCol="0" anchor="b"/>
          <a:lstStyle>
            <a:lvl1pPr algn="ctr">
              <a:defRPr sz="3200"/>
            </a:lvl1pPr>
          </a:lstStyle>
          <a:p>
            <a:pPr rtl="0"/>
            <a:r>
              <a:rPr lang="en-GB" noProof="0"/>
              <a:t>Click to edit Master title style</a:t>
            </a:r>
          </a:p>
        </p:txBody>
      </p:sp>
      <p:sp>
        <p:nvSpPr>
          <p:cNvPr id="4" name="Text Placeholder 3"/>
          <p:cNvSpPr>
            <a:spLocks noGrp="1"/>
          </p:cNvSpPr>
          <p:nvPr>
            <p:ph type="body" sz="half" idx="2"/>
          </p:nvPr>
        </p:nvSpPr>
        <p:spPr>
          <a:xfrm>
            <a:off x="913775" y="4662335"/>
            <a:ext cx="10364452"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1F5C8C03-99FF-4F3C-BDE3-B263BB89C0AA}" type="datetime1">
              <a:rPr lang="en-GB" noProof="0" smtClean="0"/>
              <a:t>01/09/2022</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rtlCol="0"/>
          <a:lstStyle/>
          <a:p>
            <a:pPr rtl="0"/>
            <a:r>
              <a:rPr lang="en-GB" noProof="0"/>
              <a:t>Click to edit Master title style</a:t>
            </a:r>
          </a:p>
        </p:txBody>
      </p:sp>
      <p:sp>
        <p:nvSpPr>
          <p:cNvPr id="7" name="Text Placeholder 2"/>
          <p:cNvSpPr>
            <a:spLocks noGrp="1"/>
          </p:cNvSpPr>
          <p:nvPr>
            <p:ph type="body" idx="1"/>
          </p:nvPr>
        </p:nvSpPr>
        <p:spPr>
          <a:xfrm>
            <a:off x="913774" y="2367093"/>
            <a:ext cx="3298976"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8" name="Text Placeholder 3"/>
          <p:cNvSpPr>
            <a:spLocks noGrp="1"/>
          </p:cNvSpPr>
          <p:nvPr>
            <p:ph type="body" sz="half" idx="15"/>
          </p:nvPr>
        </p:nvSpPr>
        <p:spPr>
          <a:xfrm>
            <a:off x="913774" y="2943355"/>
            <a:ext cx="3298976"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9" name="Text Placeholder 4"/>
          <p:cNvSpPr>
            <a:spLocks noGrp="1"/>
          </p:cNvSpPr>
          <p:nvPr>
            <p:ph type="body" sz="quarter" idx="3"/>
          </p:nvPr>
        </p:nvSpPr>
        <p:spPr>
          <a:xfrm>
            <a:off x="4452389" y="2367093"/>
            <a:ext cx="3291521"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0" name="Text Placeholder 3"/>
          <p:cNvSpPr>
            <a:spLocks noGrp="1"/>
          </p:cNvSpPr>
          <p:nvPr>
            <p:ph type="body" sz="half" idx="16"/>
          </p:nvPr>
        </p:nvSpPr>
        <p:spPr>
          <a:xfrm>
            <a:off x="4441348" y="2943355"/>
            <a:ext cx="3303351"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11" name="Text Placeholder 4"/>
          <p:cNvSpPr>
            <a:spLocks noGrp="1"/>
          </p:cNvSpPr>
          <p:nvPr>
            <p:ph type="body" sz="quarter" idx="13"/>
          </p:nvPr>
        </p:nvSpPr>
        <p:spPr>
          <a:xfrm>
            <a:off x="7973298" y="2367093"/>
            <a:ext cx="3304928"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2" name="Text Placeholder 3"/>
          <p:cNvSpPr>
            <a:spLocks noGrp="1"/>
          </p:cNvSpPr>
          <p:nvPr>
            <p:ph type="body" sz="half" idx="17"/>
          </p:nvPr>
        </p:nvSpPr>
        <p:spPr>
          <a:xfrm>
            <a:off x="7973298" y="2943355"/>
            <a:ext cx="3304928"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3" name="Date Placeholder 2"/>
          <p:cNvSpPr>
            <a:spLocks noGrp="1"/>
          </p:cNvSpPr>
          <p:nvPr>
            <p:ph type="dt" sz="half" idx="10"/>
          </p:nvPr>
        </p:nvSpPr>
        <p:spPr/>
        <p:txBody>
          <a:bodyPr rtlCol="0"/>
          <a:lstStyle/>
          <a:p>
            <a:pPr rtl="0"/>
            <a:fld id="{DAB859DD-D771-403F-A09C-AB363FC36106}" type="datetime1">
              <a:rPr lang="en-GB" noProof="0" smtClean="0"/>
              <a:t>01/09/2022</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rtlCol="0"/>
          <a:lstStyle/>
          <a:p>
            <a:pPr rtl="0"/>
            <a:r>
              <a:rPr lang="en-GB" noProof="0"/>
              <a:t>Click to edit Master title style</a:t>
            </a:r>
          </a:p>
        </p:txBody>
      </p:sp>
      <p:sp>
        <p:nvSpPr>
          <p:cNvPr id="19" name="Text Placeholder 2"/>
          <p:cNvSpPr>
            <a:spLocks noGrp="1"/>
          </p:cNvSpPr>
          <p:nvPr>
            <p:ph type="body" idx="1"/>
          </p:nvPr>
        </p:nvSpPr>
        <p:spPr>
          <a:xfrm>
            <a:off x="913774" y="4204820"/>
            <a:ext cx="3296409"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21" name="Text Placeholder 3"/>
          <p:cNvSpPr>
            <a:spLocks noGrp="1"/>
          </p:cNvSpPr>
          <p:nvPr>
            <p:ph type="body" sz="half" idx="18"/>
          </p:nvPr>
        </p:nvSpPr>
        <p:spPr>
          <a:xfrm>
            <a:off x="913774" y="4781082"/>
            <a:ext cx="3296409" cy="101011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22" name="Text Placeholder 4"/>
          <p:cNvSpPr>
            <a:spLocks noGrp="1"/>
          </p:cNvSpPr>
          <p:nvPr>
            <p:ph type="body" sz="quarter" idx="3"/>
          </p:nvPr>
        </p:nvSpPr>
        <p:spPr>
          <a:xfrm>
            <a:off x="4442759" y="4204820"/>
            <a:ext cx="3301828"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24" name="Text Placeholder 3"/>
          <p:cNvSpPr>
            <a:spLocks noGrp="1"/>
          </p:cNvSpPr>
          <p:nvPr>
            <p:ph type="body" sz="half" idx="19"/>
          </p:nvPr>
        </p:nvSpPr>
        <p:spPr>
          <a:xfrm>
            <a:off x="4441348" y="4781080"/>
            <a:ext cx="3303352" cy="101011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25" name="Text Placeholder 4"/>
          <p:cNvSpPr>
            <a:spLocks noGrp="1"/>
          </p:cNvSpPr>
          <p:nvPr>
            <p:ph type="body" sz="quarter" idx="13"/>
          </p:nvPr>
        </p:nvSpPr>
        <p:spPr>
          <a:xfrm>
            <a:off x="7973298" y="4204820"/>
            <a:ext cx="3300681"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27" name="Text Placeholder 3"/>
          <p:cNvSpPr>
            <a:spLocks noGrp="1"/>
          </p:cNvSpPr>
          <p:nvPr>
            <p:ph type="body" sz="half" idx="20"/>
          </p:nvPr>
        </p:nvSpPr>
        <p:spPr>
          <a:xfrm>
            <a:off x="7973173" y="4781078"/>
            <a:ext cx="3305053" cy="1010121"/>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3" name="Date Placeholder 2"/>
          <p:cNvSpPr>
            <a:spLocks noGrp="1"/>
          </p:cNvSpPr>
          <p:nvPr>
            <p:ph type="dt" sz="half" idx="10"/>
          </p:nvPr>
        </p:nvSpPr>
        <p:spPr/>
        <p:txBody>
          <a:bodyPr rtlCol="0"/>
          <a:lstStyle/>
          <a:p>
            <a:pPr rtl="0"/>
            <a:fld id="{F7F80836-B4DA-4D75-9752-C45D9B17717D}" type="datetime1">
              <a:rPr lang="en-GB" noProof="0" smtClean="0"/>
              <a:t>01/09/2022</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rtlCol="0"/>
          <a:lstStyle/>
          <a:p>
            <a:pPr rtl="0"/>
            <a:r>
              <a:rPr lang="en-GB" noProof="0"/>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E1DF0510-D603-447E-9F49-63C818998997}" type="datetime1">
              <a:rPr lang="en-GB" noProof="0" smtClean="0"/>
              <a:t>01/09/2022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rtlCol="0"/>
          <a:lstStyle>
            <a:lvl1pPr algn="l">
              <a:defRPr/>
            </a:lvl1pPr>
          </a:lstStyle>
          <a:p>
            <a:pPr rtl="0"/>
            <a:r>
              <a:rPr lang="en-GB" noProof="0"/>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6A50DED6-9997-41D1-ACFB-4C4BA654B135}" type="datetime1">
              <a:rPr lang="en-GB" noProof="0" smtClean="0"/>
              <a:t>01/09/2022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rtlCol="0"/>
          <a:lstStyle/>
          <a:p>
            <a:pPr rtl="0"/>
            <a:r>
              <a:rPr lang="en-GB" noProof="0"/>
              <a:t>Click to edit Master title style</a:t>
            </a:r>
          </a:p>
        </p:txBody>
      </p:sp>
      <p:sp>
        <p:nvSpPr>
          <p:cNvPr id="12" name="Content Placeholder 2"/>
          <p:cNvSpPr>
            <a:spLocks noGrp="1"/>
          </p:cNvSpPr>
          <p:nvPr>
            <p:ph sz="quarter" idx="13"/>
          </p:nvPr>
        </p:nvSpPr>
        <p:spPr>
          <a:xfrm>
            <a:off x="913774" y="2367092"/>
            <a:ext cx="10363826" cy="3424107"/>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51732B7F-3B22-4487-80F6-AECB7B54FE8A}" type="datetime1">
              <a:rPr lang="en-GB" noProof="0" smtClean="0"/>
              <a:t>01/09/2022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rtlCol="0" anchor="b">
            <a:normAutofit/>
          </a:bodyPr>
          <a:lstStyle>
            <a:lvl1pPr>
              <a:defRPr sz="4000"/>
            </a:lvl1pPr>
          </a:lstStyle>
          <a:p>
            <a:pPr rtl="0"/>
            <a:r>
              <a:rPr lang="en-GB" noProof="0"/>
              <a:t>Click to edit Master title style</a:t>
            </a:r>
          </a:p>
        </p:txBody>
      </p:sp>
      <p:sp>
        <p:nvSpPr>
          <p:cNvPr id="3" name="Text Placeholder 2"/>
          <p:cNvSpPr>
            <a:spLocks noGrp="1"/>
          </p:cNvSpPr>
          <p:nvPr>
            <p:ph type="body" idx="1"/>
          </p:nvPr>
        </p:nvSpPr>
        <p:spPr>
          <a:xfrm>
            <a:off x="913774" y="3657457"/>
            <a:ext cx="10351752" cy="1368183"/>
          </a:xfrm>
        </p:spPr>
        <p:txBody>
          <a:bodyPr rtlCol="0">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A39AAC8B-16B9-4188-95D2-E07EC8530E90}" type="datetime1">
              <a:rPr lang="en-GB" noProof="0" smtClean="0"/>
              <a:t>01/09/2022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rtlCol="0"/>
          <a:lstStyle/>
          <a:p>
            <a:pPr rtl="0"/>
            <a:r>
              <a:rPr lang="en-GB" noProof="0"/>
              <a:t>Click to edit Master title style</a:t>
            </a:r>
          </a:p>
        </p:txBody>
      </p:sp>
      <p:sp>
        <p:nvSpPr>
          <p:cNvPr id="12" name="Content Placeholder 2"/>
          <p:cNvSpPr>
            <a:spLocks noGrp="1"/>
          </p:cNvSpPr>
          <p:nvPr>
            <p:ph sz="quarter" idx="13"/>
          </p:nvPr>
        </p:nvSpPr>
        <p:spPr>
          <a:xfrm>
            <a:off x="913774" y="2367092"/>
            <a:ext cx="5106026" cy="3424107"/>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3" name="Content Placeholder 3"/>
          <p:cNvSpPr>
            <a:spLocks noGrp="1"/>
          </p:cNvSpPr>
          <p:nvPr>
            <p:ph sz="quarter" idx="14"/>
          </p:nvPr>
        </p:nvSpPr>
        <p:spPr>
          <a:xfrm>
            <a:off x="6172200" y="2367092"/>
            <a:ext cx="5105400" cy="3424107"/>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56AEE64A-5FEB-4DC7-93B7-D26AE111BF55}" type="datetime1">
              <a:rPr lang="en-GB" noProof="0" smtClean="0"/>
              <a:t>01/09/2022</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rtlCol="0"/>
          <a:lstStyle/>
          <a:p>
            <a:pPr rtl="0"/>
            <a:r>
              <a:rPr lang="en-GB" noProof="0"/>
              <a:t>Click to edit Master title style</a:t>
            </a:r>
          </a:p>
        </p:txBody>
      </p:sp>
      <p:sp>
        <p:nvSpPr>
          <p:cNvPr id="3" name="Text Placeholder 2"/>
          <p:cNvSpPr>
            <a:spLocks noGrp="1"/>
          </p:cNvSpPr>
          <p:nvPr>
            <p:ph type="body" idx="1"/>
          </p:nvPr>
        </p:nvSpPr>
        <p:spPr>
          <a:xfrm>
            <a:off x="1146328" y="2371018"/>
            <a:ext cx="4873474" cy="679994"/>
          </a:xfrm>
        </p:spPr>
        <p:txBody>
          <a:bodyPr rtlCol="0"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2" name="Content Placeholder 3"/>
          <p:cNvSpPr>
            <a:spLocks noGrp="1"/>
          </p:cNvSpPr>
          <p:nvPr>
            <p:ph sz="quarter" idx="13"/>
          </p:nvPr>
        </p:nvSpPr>
        <p:spPr>
          <a:xfrm>
            <a:off x="913774" y="3051012"/>
            <a:ext cx="5106027" cy="2740187"/>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p:nvPr>
        </p:nvSpPr>
        <p:spPr>
          <a:xfrm>
            <a:off x="6396423" y="2371018"/>
            <a:ext cx="4881804" cy="679994"/>
          </a:xfrm>
        </p:spPr>
        <p:txBody>
          <a:bodyPr rtlCol="0"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3" name="Content Placeholder 5"/>
          <p:cNvSpPr>
            <a:spLocks noGrp="1"/>
          </p:cNvSpPr>
          <p:nvPr>
            <p:ph sz="quarter" idx="14"/>
          </p:nvPr>
        </p:nvSpPr>
        <p:spPr>
          <a:xfrm>
            <a:off x="6172200" y="3051012"/>
            <a:ext cx="5105401" cy="2740187"/>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D6B9CB90-2276-40D6-863B-14B360D75EE7}" type="datetime1">
              <a:rPr lang="en-GB" noProof="0" smtClean="0"/>
              <a:t>01/09/2022</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rtlCol="0"/>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fld id="{C5225FFC-AB72-4EE6-9F3F-19ACD51584DB}" type="datetime1">
              <a:rPr lang="en-GB" noProof="0" smtClean="0"/>
              <a:t>01/09/2022</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rtlCol="0"/>
          <a:lstStyle/>
          <a:p>
            <a:pPr rtl="0"/>
            <a:fld id="{EADF3062-ABE4-4CDC-BFE4-22C25FBF012E}" type="datetime1">
              <a:rPr lang="en-GB" noProof="0" smtClean="0"/>
              <a:t>01/09/2022</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rtlCol="0" anchor="b"/>
          <a:lstStyle>
            <a:lvl1pPr algn="ctr">
              <a:defRPr sz="3200"/>
            </a:lvl1pPr>
          </a:lstStyle>
          <a:p>
            <a:pPr rtl="0"/>
            <a:r>
              <a:rPr lang="en-GB" noProof="0"/>
              <a:t>Click to edit Master title style</a:t>
            </a:r>
          </a:p>
        </p:txBody>
      </p:sp>
      <p:sp>
        <p:nvSpPr>
          <p:cNvPr id="10" name="Content Placeholder 2"/>
          <p:cNvSpPr>
            <a:spLocks noGrp="1"/>
          </p:cNvSpPr>
          <p:nvPr>
            <p:ph sz="quarter" idx="13"/>
          </p:nvPr>
        </p:nvSpPr>
        <p:spPr>
          <a:xfrm>
            <a:off x="5078062" y="609600"/>
            <a:ext cx="6200163" cy="5181599"/>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p:nvPr>
        </p:nvSpPr>
        <p:spPr>
          <a:xfrm>
            <a:off x="913774" y="2632852"/>
            <a:ext cx="3935689" cy="3158348"/>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65D12F01-C693-4D10-88F4-8D2065D68F03}" type="datetime1">
              <a:rPr lang="en-GB" noProof="0" smtClean="0"/>
              <a:t>01/09/2022</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rtlCol="0" anchor="b"/>
          <a:lstStyle>
            <a:lvl1pPr algn="ctr">
              <a:defRPr sz="3200"/>
            </a:lvl1pPr>
          </a:lstStyle>
          <a:p>
            <a:pPr rtl="0"/>
            <a:r>
              <a:rPr lang="en-GB" noProof="0"/>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p:cNvSpPr>
            <a:spLocks noGrp="1"/>
          </p:cNvSpPr>
          <p:nvPr>
            <p:ph type="body" sz="half" idx="2"/>
          </p:nvPr>
        </p:nvSpPr>
        <p:spPr>
          <a:xfrm>
            <a:off x="913794" y="2632852"/>
            <a:ext cx="5934949" cy="3158347"/>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5156F47F-D650-488F-8F96-B63E7D43BE94}" type="datetime1">
              <a:rPr lang="en-GB" noProof="0" smtClean="0"/>
              <a:t>01/09/2022</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pPr rtl="0"/>
            <a:r>
              <a:rPr lang="en-GB" noProof="0" dirty="0"/>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pPr rtl="0"/>
            <a:fld id="{FE74A463-A24D-476C-9688-AF0DFFF26B89}" type="datetime1">
              <a:rPr lang="en-GB" noProof="0" smtClean="0"/>
              <a:t>01/09/2022</a:t>
            </a:fld>
            <a:endParaRPr lang="en-GB" noProof="0"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pPr rtl="0"/>
            <a:endParaRPr lang="en-GB" noProof="0"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rtl="0"/>
            <a:fld id="{6D22F896-40B5-4ADD-8801-0D06FADFA095}" type="slidenum">
              <a:rPr lang="en-GB" noProof="0" smtClean="0"/>
              <a:pPr/>
              <a:t>‹#›</a:t>
            </a:fld>
            <a:endParaRPr lang="en-GB"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image" Target="../media/image28.jfif"/><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7.jfif"/><Relationship Id="rId5" Type="http://schemas.openxmlformats.org/officeDocument/2006/relationships/image" Target="../media/image26.jfif"/><Relationship Id="rId4" Type="http://schemas.openxmlformats.org/officeDocument/2006/relationships/image" Target="../media/image25.jfif"/></Relationships>
</file>

<file path=ppt/slides/_rels/slide11.xml.rels><?xml version="1.0" encoding="UTF-8" standalone="yes"?>
<Relationships xmlns="http://schemas.openxmlformats.org/package/2006/relationships"><Relationship Id="rId3" Type="http://schemas.openxmlformats.org/officeDocument/2006/relationships/image" Target="../media/image29.jf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2" Type="http://schemas.openxmlformats.org/officeDocument/2006/relationships/image" Target="../media/image36.jf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7.jfi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40.jfif"/><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41.jfif"/></Relationships>
</file>

<file path=ppt/slides/_rels/slide3.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jfif"/><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9" name="Picture 2">
            <a:extLst>
              <a:ext uri="{FF2B5EF4-FFF2-40B4-BE49-F238E27FC236}">
                <a16:creationId xmlns:a16="http://schemas.microsoft.com/office/drawing/2014/main" id="{93274B0C-1CB3-4AA4-A183-20B7FE5DB1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a:extLst>
              <a:ext uri="{FF2B5EF4-FFF2-40B4-BE49-F238E27FC236}">
                <a16:creationId xmlns:a16="http://schemas.microsoft.com/office/drawing/2014/main" id="{2E640319-3BB6-49BF-BAF4-D63FEC73E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4" descr="A picture containing water&#10;&#10;Description automatically generated">
            <a:extLst>
              <a:ext uri="{FF2B5EF4-FFF2-40B4-BE49-F238E27FC236}">
                <a16:creationId xmlns:a16="http://schemas.microsoft.com/office/drawing/2014/main" id="{A7E68D87-C8D2-9391-1079-5A0F2248F204}"/>
              </a:ext>
            </a:extLst>
          </p:cNvPr>
          <p:cNvPicPr>
            <a:picLocks noGrp="1" noChangeAspect="1"/>
          </p:cNvPicPr>
          <p:nvPr>
            <p:ph sz="quarter" idx="13"/>
          </p:nvPr>
        </p:nvPicPr>
        <p:blipFill rotWithShape="1">
          <a:blip r:embed="rId5"/>
          <a:srcRect t="2174"/>
          <a:stretch/>
        </p:blipFill>
        <p:spPr>
          <a:xfrm>
            <a:off x="20" y="-756548"/>
            <a:ext cx="12191980" cy="7614547"/>
          </a:xfrm>
          <a:prstGeom prst="rect">
            <a:avLst/>
          </a:prstGeom>
        </p:spPr>
      </p:pic>
      <p:sp>
        <p:nvSpPr>
          <p:cNvPr id="5" name="TextBox 4">
            <a:extLst>
              <a:ext uri="{FF2B5EF4-FFF2-40B4-BE49-F238E27FC236}">
                <a16:creationId xmlns:a16="http://schemas.microsoft.com/office/drawing/2014/main" id="{A7EB87AE-9A5E-3609-1399-2265526FEB68}"/>
              </a:ext>
            </a:extLst>
          </p:cNvPr>
          <p:cNvSpPr txBox="1"/>
          <p:nvPr/>
        </p:nvSpPr>
        <p:spPr>
          <a:xfrm>
            <a:off x="592376" y="722110"/>
            <a:ext cx="298537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6600" dirty="0">
                <a:solidFill>
                  <a:schemeClr val="bg1"/>
                </a:solidFill>
                <a:latin typeface="Calibri" panose="020F0502020204030204" pitchFamily="34" charset="0"/>
                <a:cs typeface="Calibri" panose="020F0502020204030204" pitchFamily="34" charset="0"/>
              </a:rPr>
              <a:t>TITANIC</a:t>
            </a:r>
          </a:p>
        </p:txBody>
      </p:sp>
      <p:sp>
        <p:nvSpPr>
          <p:cNvPr id="7" name="TextBox 6">
            <a:extLst>
              <a:ext uri="{FF2B5EF4-FFF2-40B4-BE49-F238E27FC236}">
                <a16:creationId xmlns:a16="http://schemas.microsoft.com/office/drawing/2014/main" id="{18E82E2F-1A74-489B-4BD0-27C74172A351}"/>
              </a:ext>
            </a:extLst>
          </p:cNvPr>
          <p:cNvSpPr txBox="1"/>
          <p:nvPr/>
        </p:nvSpPr>
        <p:spPr>
          <a:xfrm>
            <a:off x="594985" y="1576191"/>
            <a:ext cx="343160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solidFill>
                  <a:schemeClr val="bg1"/>
                </a:solidFill>
                <a:latin typeface="Calibri" panose="020F0502020204030204" pitchFamily="34" charset="0"/>
                <a:cs typeface="Calibri" panose="020F0502020204030204" pitchFamily="34" charset="0"/>
              </a:rPr>
              <a:t>A prediction of survival</a:t>
            </a:r>
          </a:p>
        </p:txBody>
      </p:sp>
      <p:sp>
        <p:nvSpPr>
          <p:cNvPr id="10" name="TextBox 9">
            <a:extLst>
              <a:ext uri="{FF2B5EF4-FFF2-40B4-BE49-F238E27FC236}">
                <a16:creationId xmlns:a16="http://schemas.microsoft.com/office/drawing/2014/main" id="{107975CB-6E29-C927-3857-417BE0AB26A6}"/>
              </a:ext>
            </a:extLst>
          </p:cNvPr>
          <p:cNvSpPr txBox="1"/>
          <p:nvPr/>
        </p:nvSpPr>
        <p:spPr>
          <a:xfrm>
            <a:off x="254395" y="3562526"/>
            <a:ext cx="49895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solidFill>
                  <a:schemeClr val="bg1">
                    <a:lumMod val="95000"/>
                  </a:schemeClr>
                </a:solidFill>
                <a:latin typeface="Calibri" panose="020F0502020204030204" pitchFamily="34" charset="0"/>
                <a:cs typeface="Calibri" panose="020F0502020204030204" pitchFamily="34" charset="0"/>
              </a:rPr>
              <a:t>Farhana , Aram, Nevenka and Kenneth</a:t>
            </a:r>
          </a:p>
        </p:txBody>
      </p:sp>
      <p:sp>
        <p:nvSpPr>
          <p:cNvPr id="2" name="TextBox 1">
            <a:extLst>
              <a:ext uri="{FF2B5EF4-FFF2-40B4-BE49-F238E27FC236}">
                <a16:creationId xmlns:a16="http://schemas.microsoft.com/office/drawing/2014/main" id="{DB0BD428-89B5-4032-59BD-5BF2E88604B1}"/>
              </a:ext>
            </a:extLst>
          </p:cNvPr>
          <p:cNvSpPr txBox="1"/>
          <p:nvPr/>
        </p:nvSpPr>
        <p:spPr>
          <a:xfrm>
            <a:off x="1763482" y="3039306"/>
            <a:ext cx="1338947" cy="584775"/>
          </a:xfrm>
          <a:prstGeom prst="rect">
            <a:avLst/>
          </a:prstGeom>
          <a:noFill/>
        </p:spPr>
        <p:txBody>
          <a:bodyPr wrap="square" rtlCol="0">
            <a:spAutoFit/>
          </a:bodyPr>
          <a:lstStyle/>
          <a:p>
            <a:r>
              <a:rPr lang="en-GB" sz="3200" dirty="0">
                <a:solidFill>
                  <a:schemeClr val="bg1">
                    <a:lumMod val="95000"/>
                  </a:schemeClr>
                </a:solidFill>
                <a:latin typeface="Calibri" panose="020F0502020204030204" pitchFamily="34" charset="0"/>
                <a:cs typeface="Calibri" panose="020F0502020204030204" pitchFamily="34" charset="0"/>
              </a:rPr>
              <a:t>FANK</a:t>
            </a:r>
            <a:endParaRPr lang="en-SE" sz="3200" dirty="0">
              <a:solidFill>
                <a:schemeClr val="bg1">
                  <a:lumMod val="9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0787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35" name="Rectangle 17">
            <a:extLst>
              <a:ext uri="{FF2B5EF4-FFF2-40B4-BE49-F238E27FC236}">
                <a16:creationId xmlns:a16="http://schemas.microsoft.com/office/drawing/2014/main" id="{773FBE9B-7F77-4379-9101-1508A61ED3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2">
            <a:extLst>
              <a:ext uri="{FF2B5EF4-FFF2-40B4-BE49-F238E27FC236}">
                <a16:creationId xmlns:a16="http://schemas.microsoft.com/office/drawing/2014/main" id="{86648730-9F21-49D8-B716-FA731BED0D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cture containing text, outdoor, old&#10;&#10;Description automatically generated">
            <a:extLst>
              <a:ext uri="{FF2B5EF4-FFF2-40B4-BE49-F238E27FC236}">
                <a16:creationId xmlns:a16="http://schemas.microsoft.com/office/drawing/2014/main" id="{0BB5F4C3-03C2-EE59-8671-84ECE77FD5FD}"/>
              </a:ext>
            </a:extLst>
          </p:cNvPr>
          <p:cNvPicPr>
            <a:picLocks noChangeAspect="1"/>
          </p:cNvPicPr>
          <p:nvPr/>
        </p:nvPicPr>
        <p:blipFill rotWithShape="1">
          <a:blip r:embed="rId4"/>
          <a:srcRect l="35901" r="23246"/>
          <a:stretch/>
        </p:blipFill>
        <p:spPr>
          <a:xfrm>
            <a:off x="5125154" y="1"/>
            <a:ext cx="3492275" cy="3428999"/>
          </a:xfrm>
          <a:prstGeom prst="rect">
            <a:avLst/>
          </a:prstGeom>
        </p:spPr>
      </p:pic>
      <p:pic>
        <p:nvPicPr>
          <p:cNvPr id="9" name="Picture 8" descr="A group of people in a boat&#10;&#10;Description automatically generated with medium confidence">
            <a:extLst>
              <a:ext uri="{FF2B5EF4-FFF2-40B4-BE49-F238E27FC236}">
                <a16:creationId xmlns:a16="http://schemas.microsoft.com/office/drawing/2014/main" id="{9323F3CD-CFEA-3699-D9FB-0822320BF567}"/>
              </a:ext>
            </a:extLst>
          </p:cNvPr>
          <p:cNvPicPr>
            <a:picLocks noChangeAspect="1"/>
          </p:cNvPicPr>
          <p:nvPr/>
        </p:nvPicPr>
        <p:blipFill rotWithShape="1">
          <a:blip r:embed="rId5"/>
          <a:srcRect l="9943" r="19851" b="-1"/>
          <a:stretch/>
        </p:blipFill>
        <p:spPr>
          <a:xfrm>
            <a:off x="8662087" y="1"/>
            <a:ext cx="3539463" cy="3428999"/>
          </a:xfrm>
          <a:prstGeom prst="rect">
            <a:avLst/>
          </a:prstGeom>
        </p:spPr>
      </p:pic>
      <p:pic>
        <p:nvPicPr>
          <p:cNvPr id="5" name="Picture 4" descr="A group of people standing next to a train&#10;&#10;Description automatically generated with low confidence">
            <a:extLst>
              <a:ext uri="{FF2B5EF4-FFF2-40B4-BE49-F238E27FC236}">
                <a16:creationId xmlns:a16="http://schemas.microsoft.com/office/drawing/2014/main" id="{F87FC1AF-DC0E-D93D-AD12-9C524E0FB12B}"/>
              </a:ext>
            </a:extLst>
          </p:cNvPr>
          <p:cNvPicPr>
            <a:picLocks noChangeAspect="1"/>
          </p:cNvPicPr>
          <p:nvPr/>
        </p:nvPicPr>
        <p:blipFill rotWithShape="1">
          <a:blip r:embed="rId6"/>
          <a:srcRect l="19030" r="23323" b="1"/>
          <a:stretch/>
        </p:blipFill>
        <p:spPr>
          <a:xfrm>
            <a:off x="5113850" y="3428999"/>
            <a:ext cx="3529910" cy="3429000"/>
          </a:xfrm>
          <a:prstGeom prst="rect">
            <a:avLst/>
          </a:prstGeom>
        </p:spPr>
      </p:pic>
      <p:pic>
        <p:nvPicPr>
          <p:cNvPr id="13" name="Picture 12" descr="A picture containing indoor, room, floor, living&#10;&#10;Description automatically generated">
            <a:extLst>
              <a:ext uri="{FF2B5EF4-FFF2-40B4-BE49-F238E27FC236}">
                <a16:creationId xmlns:a16="http://schemas.microsoft.com/office/drawing/2014/main" id="{7B683760-56DF-C492-9897-D46A52612A6E}"/>
              </a:ext>
            </a:extLst>
          </p:cNvPr>
          <p:cNvPicPr>
            <a:picLocks noChangeAspect="1"/>
          </p:cNvPicPr>
          <p:nvPr/>
        </p:nvPicPr>
        <p:blipFill rotWithShape="1">
          <a:blip r:embed="rId7"/>
          <a:srcRect l="9450" r="13046" b="2"/>
          <a:stretch/>
        </p:blipFill>
        <p:spPr>
          <a:xfrm>
            <a:off x="8662086" y="3428999"/>
            <a:ext cx="3529910" cy="3429000"/>
          </a:xfrm>
          <a:prstGeom prst="rect">
            <a:avLst/>
          </a:prstGeom>
        </p:spPr>
      </p:pic>
      <p:cxnSp>
        <p:nvCxnSpPr>
          <p:cNvPr id="22" name="Straight Connector 21">
            <a:extLst>
              <a:ext uri="{FF2B5EF4-FFF2-40B4-BE49-F238E27FC236}">
                <a16:creationId xmlns:a16="http://schemas.microsoft.com/office/drawing/2014/main" id="{EE44E7E9-A42B-4056-AD30-0830A5244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61807" y="3433232"/>
            <a:ext cx="6990862" cy="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34BBFCB7-A1AF-44CB-A947-E43C011575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0494"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A3C7699-5D60-4C05-AD23-5EB9936A6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7428" y="-3"/>
            <a:ext cx="82296" cy="6858000"/>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087AB4C3-A0CA-47C6-8819-3B5EFADFCD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8">
            <a:extLst>
              <a:ext uri="{28A0092B-C50C-407E-A947-70E740481C1C}">
                <a14:useLocalDpi xmlns:a14="http://schemas.microsoft.com/office/drawing/2010/main" val="0"/>
              </a:ext>
            </a:extLst>
          </a:blip>
          <a:stretch>
            <a:fillRect/>
          </a:stretch>
        </p:blipFill>
        <p:spPr>
          <a:xfrm>
            <a:off x="0" y="-6"/>
            <a:ext cx="12192000" cy="6858000"/>
          </a:xfrm>
          <a:prstGeom prst="rect">
            <a:avLst/>
          </a:prstGeom>
        </p:spPr>
      </p:pic>
      <p:sp>
        <p:nvSpPr>
          <p:cNvPr id="2" name="Title 1"/>
          <p:cNvSpPr>
            <a:spLocks noGrp="1"/>
          </p:cNvSpPr>
          <p:nvPr>
            <p:ph type="ctrTitle"/>
          </p:nvPr>
        </p:nvSpPr>
        <p:spPr>
          <a:xfrm>
            <a:off x="981075" y="1358901"/>
            <a:ext cx="3163002" cy="2730498"/>
          </a:xfrm>
        </p:spPr>
        <p:txBody>
          <a:bodyPr rtlCol="0">
            <a:normAutofit/>
          </a:bodyPr>
          <a:lstStyle/>
          <a:p>
            <a:r>
              <a:rPr lang="en-GB" dirty="0">
                <a:latin typeface="Calibri" panose="020F0502020204030204" pitchFamily="34" charset="0"/>
                <a:cs typeface="Calibri" panose="020F0502020204030204" pitchFamily="34" charset="0"/>
              </a:rPr>
              <a:t>TITANIC Dataset</a:t>
            </a:r>
          </a:p>
        </p:txBody>
      </p:sp>
      <p:sp>
        <p:nvSpPr>
          <p:cNvPr id="3" name="Subtitle 2"/>
          <p:cNvSpPr>
            <a:spLocks noGrp="1"/>
          </p:cNvSpPr>
          <p:nvPr>
            <p:ph type="subTitle" idx="1"/>
          </p:nvPr>
        </p:nvSpPr>
        <p:spPr>
          <a:xfrm>
            <a:off x="981075" y="4165600"/>
            <a:ext cx="3163003" cy="1371599"/>
          </a:xfrm>
        </p:spPr>
        <p:txBody>
          <a:bodyPr vert="horz" lIns="91440" tIns="45720" rIns="91440" bIns="45720" rtlCol="0">
            <a:normAutofit/>
          </a:bodyPr>
          <a:lstStyle/>
          <a:p>
            <a:r>
              <a:rPr lang="en-GB" dirty="0">
                <a:solidFill>
                  <a:schemeClr val="tx1">
                    <a:lumMod val="50000"/>
                    <a:lumOff val="50000"/>
                  </a:schemeClr>
                </a:solidFill>
                <a:latin typeface="Calibri" panose="020F0502020204030204" pitchFamily="34" charset="0"/>
                <a:cs typeface="Calibri" panose="020F0502020204030204" pitchFamily="34" charset="0"/>
              </a:rPr>
              <a:t>891 samples and 12 features</a:t>
            </a:r>
          </a:p>
        </p:txBody>
      </p:sp>
    </p:spTree>
    <p:extLst>
      <p:ext uri="{BB962C8B-B14F-4D97-AF65-F5344CB8AC3E}">
        <p14:creationId xmlns:p14="http://schemas.microsoft.com/office/powerpoint/2010/main" val="2622186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ext, watercraft, transport, old&#10;&#10;Description automatically generated">
            <a:extLst>
              <a:ext uri="{FF2B5EF4-FFF2-40B4-BE49-F238E27FC236}">
                <a16:creationId xmlns:a16="http://schemas.microsoft.com/office/drawing/2014/main" id="{2DF954C4-C158-2C43-2339-0D78E68646F7}"/>
              </a:ext>
            </a:extLst>
          </p:cNvPr>
          <p:cNvPicPr>
            <a:picLocks noChangeAspect="1"/>
          </p:cNvPicPr>
          <p:nvPr/>
        </p:nvPicPr>
        <p:blipFill>
          <a:blip r:embed="rId3"/>
          <a:stretch>
            <a:fillRect/>
          </a:stretch>
        </p:blipFill>
        <p:spPr>
          <a:xfrm>
            <a:off x="8144303" y="1897683"/>
            <a:ext cx="3840815" cy="2865838"/>
          </a:xfrm>
          <a:prstGeom prst="rect">
            <a:avLst/>
          </a:prstGeom>
        </p:spPr>
      </p:pic>
      <p:pic>
        <p:nvPicPr>
          <p:cNvPr id="44" name="Picture 43">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304FEC-EC1E-23FA-09FF-F95C9E659010}"/>
              </a:ext>
            </a:extLst>
          </p:cNvPr>
          <p:cNvSpPr>
            <a:spLocks noGrp="1"/>
          </p:cNvSpPr>
          <p:nvPr>
            <p:ph type="title"/>
          </p:nvPr>
        </p:nvSpPr>
        <p:spPr>
          <a:xfrm>
            <a:off x="1477344" y="121792"/>
            <a:ext cx="4006208" cy="754786"/>
          </a:xfrm>
        </p:spPr>
        <p:txBody>
          <a:bodyPr>
            <a:normAutofit/>
          </a:bodyPr>
          <a:lstStyle/>
          <a:p>
            <a:r>
              <a:rPr lang="en-GB" dirty="0">
                <a:latin typeface="Calibri" panose="020F0502020204030204" pitchFamily="34" charset="0"/>
                <a:cs typeface="Calibri" panose="020F0502020204030204" pitchFamily="34" charset="0"/>
              </a:rPr>
              <a:t>DATA dictionary</a:t>
            </a:r>
          </a:p>
        </p:txBody>
      </p:sp>
      <p:sp>
        <p:nvSpPr>
          <p:cNvPr id="4" name="TextBox 3">
            <a:extLst>
              <a:ext uri="{FF2B5EF4-FFF2-40B4-BE49-F238E27FC236}">
                <a16:creationId xmlns:a16="http://schemas.microsoft.com/office/drawing/2014/main" id="{77F4ED72-E731-8037-0D13-DFA8DBC9DEC8}"/>
              </a:ext>
            </a:extLst>
          </p:cNvPr>
          <p:cNvSpPr txBox="1"/>
          <p:nvPr/>
        </p:nvSpPr>
        <p:spPr>
          <a:xfrm>
            <a:off x="700943" y="733631"/>
            <a:ext cx="7443360" cy="5985869"/>
          </a:xfrm>
          <a:prstGeom prst="rect">
            <a:avLst/>
          </a:prstGeom>
          <a:noFill/>
        </p:spPr>
        <p:txBody>
          <a:bodyPr wrap="square" rtlCol="0">
            <a:spAutoFit/>
          </a:bodyPr>
          <a:lstStyle/>
          <a:p>
            <a:pPr>
              <a:lnSpc>
                <a:spcPct val="50000"/>
              </a:lnSpc>
            </a:pPr>
            <a:r>
              <a:rPr lang="en-GB" b="1" i="1" dirty="0">
                <a:latin typeface="Calibri" panose="020F0502020204030204" pitchFamily="34" charset="0"/>
                <a:ea typeface="+mn-lt"/>
                <a:cs typeface="Calibri" panose="020F0502020204030204" pitchFamily="34" charset="0"/>
              </a:rPr>
              <a:t>Categorical variables:</a:t>
            </a:r>
            <a:br>
              <a:rPr lang="en-GB" b="1" i="1" dirty="0">
                <a:latin typeface="Calibri" panose="020F0502020204030204" pitchFamily="34" charset="0"/>
                <a:ea typeface="+mn-lt"/>
                <a:cs typeface="Calibri" panose="020F0502020204030204" pitchFamily="34" charset="0"/>
              </a:rPr>
            </a:br>
            <a:br>
              <a:rPr lang="en-GB" b="1" dirty="0">
                <a:latin typeface="Calibri" panose="020F0502020204030204" pitchFamily="34" charset="0"/>
                <a:ea typeface="+mn-lt"/>
                <a:cs typeface="Calibri" panose="020F0502020204030204" pitchFamily="34" charset="0"/>
              </a:rPr>
            </a:br>
            <a:r>
              <a:rPr lang="en-GB" b="1" dirty="0">
                <a:latin typeface="Calibri" panose="020F0502020204030204" pitchFamily="34" charset="0"/>
                <a:ea typeface="+mn-lt"/>
                <a:cs typeface="Calibri" panose="020F0502020204030204" pitchFamily="34" charset="0"/>
              </a:rPr>
              <a:t>Survived</a:t>
            </a:r>
            <a:r>
              <a:rPr lang="en-GB" sz="1800" dirty="0">
                <a:latin typeface="Calibri" panose="020F0502020204030204" pitchFamily="34" charset="0"/>
                <a:ea typeface="+mn-lt"/>
                <a:cs typeface="Calibri" panose="020F0502020204030204" pitchFamily="34" charset="0"/>
              </a:rPr>
              <a:t> is a flag that indicates if a passenger survived or died </a:t>
            </a:r>
            <a:br>
              <a:rPr lang="en-GB" sz="1800" dirty="0">
                <a:latin typeface="Calibri" panose="020F0502020204030204" pitchFamily="34" charset="0"/>
                <a:ea typeface="+mn-lt"/>
                <a:cs typeface="Calibri" panose="020F0502020204030204" pitchFamily="34" charset="0"/>
              </a:rPr>
            </a:br>
            <a:r>
              <a:rPr lang="en-GB" sz="1800" dirty="0">
                <a:latin typeface="Calibri" panose="020F0502020204030204" pitchFamily="34" charset="0"/>
                <a:ea typeface="+mn-lt"/>
                <a:cs typeface="Calibri" panose="020F0502020204030204" pitchFamily="34" charset="0"/>
              </a:rPr>
              <a:t>( i.e., 0 = No, 1 = Yes).</a:t>
            </a:r>
            <a:br>
              <a:rPr lang="en-GB" sz="1800" dirty="0">
                <a:latin typeface="Calibri" panose="020F0502020204030204" pitchFamily="34" charset="0"/>
                <a:ea typeface="+mn-lt"/>
                <a:cs typeface="Calibri" panose="020F0502020204030204" pitchFamily="34" charset="0"/>
              </a:rPr>
            </a:br>
            <a:br>
              <a:rPr lang="en-GB" sz="1800" dirty="0">
                <a:latin typeface="Calibri" panose="020F0502020204030204" pitchFamily="34" charset="0"/>
                <a:ea typeface="+mn-lt"/>
                <a:cs typeface="Calibri" panose="020F0502020204030204" pitchFamily="34" charset="0"/>
              </a:rPr>
            </a:br>
            <a:endParaRPr lang="en-GB" sz="1800" dirty="0">
              <a:latin typeface="Calibri" panose="020F0502020204030204" pitchFamily="34" charset="0"/>
              <a:ea typeface="+mn-lt"/>
              <a:cs typeface="Calibri" panose="020F0502020204030204" pitchFamily="34" charset="0"/>
            </a:endParaRPr>
          </a:p>
          <a:p>
            <a:pPr>
              <a:lnSpc>
                <a:spcPct val="50000"/>
              </a:lnSpc>
            </a:pPr>
            <a:r>
              <a:rPr lang="en-GB" b="1" dirty="0">
                <a:latin typeface="Calibri" panose="020F0502020204030204" pitchFamily="34" charset="0"/>
                <a:ea typeface="+mn-lt"/>
                <a:cs typeface="Calibri" panose="020F0502020204030204" pitchFamily="34" charset="0"/>
              </a:rPr>
              <a:t>Sex</a:t>
            </a:r>
            <a:r>
              <a:rPr lang="en-GB" sz="1800" dirty="0">
                <a:latin typeface="Calibri" panose="020F0502020204030204" pitchFamily="34" charset="0"/>
                <a:ea typeface="+mn-lt"/>
                <a:cs typeface="Calibri" panose="020F0502020204030204" pitchFamily="34" charset="0"/>
              </a:rPr>
              <a:t> indicates the gender of the passenger (i.e., Male or female).</a:t>
            </a:r>
          </a:p>
          <a:p>
            <a:pPr>
              <a:lnSpc>
                <a:spcPct val="75000"/>
              </a:lnSpc>
              <a:buClr>
                <a:srgbClr val="000000"/>
              </a:buClr>
            </a:pPr>
            <a:br>
              <a:rPr lang="en-GB" dirty="0">
                <a:latin typeface="Calibri" panose="020F0502020204030204" pitchFamily="34" charset="0"/>
                <a:ea typeface="+mn-lt"/>
                <a:cs typeface="Calibri" panose="020F0502020204030204" pitchFamily="34" charset="0"/>
              </a:rPr>
            </a:br>
            <a:r>
              <a:rPr lang="en-GB" b="1" dirty="0" err="1">
                <a:latin typeface="Calibri" panose="020F0502020204030204" pitchFamily="34" charset="0"/>
                <a:ea typeface="+mn-lt"/>
                <a:cs typeface="Calibri" panose="020F0502020204030204" pitchFamily="34" charset="0"/>
              </a:rPr>
              <a:t>Pclass</a:t>
            </a:r>
            <a:r>
              <a:rPr lang="en-GB" sz="1800" dirty="0">
                <a:latin typeface="Calibri" panose="020F0502020204030204" pitchFamily="34" charset="0"/>
                <a:ea typeface="+mn-lt"/>
                <a:cs typeface="Calibri" panose="020F0502020204030204" pitchFamily="34" charset="0"/>
              </a:rPr>
              <a:t> is the passenger class (i.e., 1 = 1st class, 2 = 2nd class, 3 = 3rd class).</a:t>
            </a:r>
            <a:endParaRPr lang="en-GB" dirty="0">
              <a:latin typeface="Calibri" panose="020F0502020204030204" pitchFamily="34" charset="0"/>
              <a:ea typeface="+mn-lt"/>
              <a:cs typeface="Calibri" panose="020F0502020204030204" pitchFamily="34" charset="0"/>
            </a:endParaRPr>
          </a:p>
          <a:p>
            <a:pPr>
              <a:lnSpc>
                <a:spcPct val="75000"/>
              </a:lnSpc>
              <a:buClr>
                <a:srgbClr val="000000"/>
              </a:buClr>
            </a:pPr>
            <a:endParaRPr lang="en-GB" b="1" dirty="0">
              <a:latin typeface="Calibri" panose="020F0502020204030204" pitchFamily="34" charset="0"/>
              <a:ea typeface="+mn-lt"/>
              <a:cs typeface="Calibri" panose="020F0502020204030204" pitchFamily="34" charset="0"/>
            </a:endParaRPr>
          </a:p>
          <a:p>
            <a:pPr>
              <a:lnSpc>
                <a:spcPct val="75000"/>
              </a:lnSpc>
              <a:buClr>
                <a:srgbClr val="000000"/>
              </a:buClr>
            </a:pPr>
            <a:r>
              <a:rPr lang="en-GB" b="1" dirty="0">
                <a:latin typeface="Calibri" panose="020F0502020204030204" pitchFamily="34" charset="0"/>
                <a:ea typeface="+mn-lt"/>
                <a:cs typeface="Calibri" panose="020F0502020204030204" pitchFamily="34" charset="0"/>
              </a:rPr>
              <a:t>Embarked</a:t>
            </a:r>
            <a:r>
              <a:rPr lang="en-GB" sz="1800" dirty="0">
                <a:latin typeface="Calibri" panose="020F0502020204030204" pitchFamily="34" charset="0"/>
                <a:ea typeface="+mn-lt"/>
                <a:cs typeface="Calibri" panose="020F0502020204030204" pitchFamily="34" charset="0"/>
              </a:rPr>
              <a:t> indicates the port where the passenger embarked from </a:t>
            </a:r>
            <a:br>
              <a:rPr lang="en-GB" sz="1800" dirty="0">
                <a:latin typeface="Calibri" panose="020F0502020204030204" pitchFamily="34" charset="0"/>
                <a:ea typeface="+mn-lt"/>
                <a:cs typeface="Calibri" panose="020F0502020204030204" pitchFamily="34" charset="0"/>
              </a:rPr>
            </a:br>
            <a:r>
              <a:rPr lang="en-GB" sz="1800" dirty="0">
                <a:latin typeface="Calibri" panose="020F0502020204030204" pitchFamily="34" charset="0"/>
                <a:ea typeface="+mn-lt"/>
                <a:cs typeface="Calibri" panose="020F0502020204030204" pitchFamily="34" charset="0"/>
              </a:rPr>
              <a:t>(i.e., C = Cherbourg, Q = Queenstown, S = Southampton).</a:t>
            </a:r>
          </a:p>
          <a:p>
            <a:pPr>
              <a:lnSpc>
                <a:spcPct val="75000"/>
              </a:lnSpc>
              <a:buClr>
                <a:srgbClr val="000000"/>
              </a:buClr>
            </a:pPr>
            <a:endParaRPr lang="en-GB" sz="1800" dirty="0">
              <a:latin typeface="Calibri" panose="020F0502020204030204" pitchFamily="34" charset="0"/>
              <a:ea typeface="+mn-lt"/>
              <a:cs typeface="Calibri" panose="020F0502020204030204" pitchFamily="34" charset="0"/>
            </a:endParaRPr>
          </a:p>
          <a:p>
            <a:pPr>
              <a:lnSpc>
                <a:spcPct val="75000"/>
              </a:lnSpc>
            </a:pPr>
            <a:r>
              <a:rPr lang="en-GB" b="1" dirty="0">
                <a:latin typeface="Calibri" panose="020F0502020204030204" pitchFamily="34" charset="0"/>
                <a:ea typeface="+mn-lt"/>
                <a:cs typeface="Calibri" panose="020F0502020204030204" pitchFamily="34" charset="0"/>
              </a:rPr>
              <a:t>Cabin</a:t>
            </a:r>
            <a:r>
              <a:rPr lang="en-GB" sz="1800" dirty="0">
                <a:latin typeface="Calibri" panose="020F0502020204030204" pitchFamily="34" charset="0"/>
                <a:ea typeface="+mn-lt"/>
                <a:cs typeface="Calibri" panose="020F0502020204030204" pitchFamily="34" charset="0"/>
              </a:rPr>
              <a:t> indicates the cabin category occupied by the passenger.</a:t>
            </a:r>
          </a:p>
          <a:p>
            <a:pPr>
              <a:lnSpc>
                <a:spcPct val="75000"/>
              </a:lnSpc>
            </a:pPr>
            <a:endParaRPr lang="en-GB" sz="1800" dirty="0">
              <a:latin typeface="Calibri" panose="020F0502020204030204" pitchFamily="34" charset="0"/>
              <a:ea typeface="+mn-lt"/>
              <a:cs typeface="Calibri" panose="020F0502020204030204" pitchFamily="34" charset="0"/>
            </a:endParaRPr>
          </a:p>
          <a:p>
            <a:pPr>
              <a:lnSpc>
                <a:spcPct val="75000"/>
              </a:lnSpc>
            </a:pPr>
            <a:r>
              <a:rPr lang="en-GB" b="1" dirty="0">
                <a:latin typeface="Calibri" panose="020F0502020204030204" pitchFamily="34" charset="0"/>
                <a:ea typeface="+mn-lt"/>
                <a:cs typeface="Calibri" panose="020F0502020204030204" pitchFamily="34" charset="0"/>
              </a:rPr>
              <a:t>Name</a:t>
            </a:r>
            <a:r>
              <a:rPr lang="en-GB" sz="1800" dirty="0">
                <a:latin typeface="Calibri" panose="020F0502020204030204" pitchFamily="34" charset="0"/>
                <a:ea typeface="+mn-lt"/>
                <a:cs typeface="Calibri" panose="020F0502020204030204" pitchFamily="34" charset="0"/>
              </a:rPr>
              <a:t> is the name of the passenger.</a:t>
            </a:r>
            <a:endParaRPr lang="en-GB" dirty="0"/>
          </a:p>
          <a:p>
            <a:pPr>
              <a:lnSpc>
                <a:spcPct val="75000"/>
              </a:lnSpc>
            </a:pPr>
            <a:endParaRPr lang="en-GB" b="1" dirty="0">
              <a:latin typeface="Calibri" panose="020F0502020204030204" pitchFamily="34" charset="0"/>
              <a:ea typeface="+mn-lt"/>
              <a:cs typeface="Calibri" panose="020F0502020204030204" pitchFamily="34" charset="0"/>
            </a:endParaRPr>
          </a:p>
          <a:p>
            <a:pPr>
              <a:lnSpc>
                <a:spcPct val="75000"/>
              </a:lnSpc>
            </a:pPr>
            <a:r>
              <a:rPr lang="en-GB" b="1" dirty="0">
                <a:latin typeface="Calibri" panose="020F0502020204030204" pitchFamily="34" charset="0"/>
                <a:ea typeface="+mn-lt"/>
                <a:cs typeface="Calibri" panose="020F0502020204030204" pitchFamily="34" charset="0"/>
              </a:rPr>
              <a:t>Ticket</a:t>
            </a:r>
            <a:r>
              <a:rPr lang="en-GB" sz="1800" dirty="0">
                <a:latin typeface="Calibri" panose="020F0502020204030204" pitchFamily="34" charset="0"/>
                <a:ea typeface="+mn-lt"/>
                <a:cs typeface="Calibri" panose="020F0502020204030204" pitchFamily="34" charset="0"/>
              </a:rPr>
              <a:t> indicates the ticket number issued to the passenger.</a:t>
            </a:r>
          </a:p>
          <a:p>
            <a:pPr>
              <a:lnSpc>
                <a:spcPct val="75000"/>
              </a:lnSpc>
            </a:pPr>
            <a:br>
              <a:rPr lang="en-GB" dirty="0"/>
            </a:br>
            <a:r>
              <a:rPr lang="en-GB" b="1" dirty="0" err="1">
                <a:latin typeface="Calibri" panose="020F0502020204030204" pitchFamily="34" charset="0"/>
                <a:ea typeface="+mn-lt"/>
                <a:cs typeface="Calibri" panose="020F0502020204030204" pitchFamily="34" charset="0"/>
              </a:rPr>
              <a:t>Sibsp</a:t>
            </a:r>
            <a:r>
              <a:rPr lang="en-GB" sz="1800" dirty="0">
                <a:latin typeface="Calibri" panose="020F0502020204030204" pitchFamily="34" charset="0"/>
                <a:ea typeface="+mn-lt"/>
                <a:cs typeface="Calibri" panose="020F0502020204030204" pitchFamily="34" charset="0"/>
              </a:rPr>
              <a:t> is the number of siblings/spouses aboard.</a:t>
            </a:r>
            <a:br>
              <a:rPr lang="en-GB" sz="1800" dirty="0">
                <a:latin typeface="Calibri" panose="020F0502020204030204" pitchFamily="34" charset="0"/>
                <a:ea typeface="+mn-lt"/>
                <a:cs typeface="Calibri" panose="020F0502020204030204" pitchFamily="34" charset="0"/>
              </a:rPr>
            </a:br>
            <a:endParaRPr lang="en-GB" sz="1800" dirty="0">
              <a:latin typeface="Calibri" panose="020F0502020204030204" pitchFamily="34" charset="0"/>
              <a:ea typeface="+mn-lt"/>
              <a:cs typeface="Calibri" panose="020F0502020204030204" pitchFamily="34" charset="0"/>
            </a:endParaRPr>
          </a:p>
          <a:p>
            <a:pPr>
              <a:lnSpc>
                <a:spcPct val="50000"/>
              </a:lnSpc>
            </a:pPr>
            <a:br>
              <a:rPr lang="en-GB" dirty="0"/>
            </a:br>
            <a:r>
              <a:rPr lang="en-GB" b="1" dirty="0">
                <a:latin typeface="Calibri" panose="020F0502020204030204" pitchFamily="34" charset="0"/>
                <a:ea typeface="+mn-lt"/>
                <a:cs typeface="Calibri" panose="020F0502020204030204" pitchFamily="34" charset="0"/>
              </a:rPr>
              <a:t>Parch</a:t>
            </a:r>
            <a:r>
              <a:rPr lang="en-GB" sz="1800" dirty="0">
                <a:latin typeface="Calibri" panose="020F0502020204030204" pitchFamily="34" charset="0"/>
                <a:ea typeface="+mn-lt"/>
                <a:cs typeface="Calibri" panose="020F0502020204030204" pitchFamily="34" charset="0"/>
              </a:rPr>
              <a:t> is the number of parents/children aboard.</a:t>
            </a:r>
          </a:p>
          <a:p>
            <a:pPr>
              <a:lnSpc>
                <a:spcPct val="50000"/>
              </a:lnSpc>
            </a:pPr>
            <a:br>
              <a:rPr lang="en-GB" sz="1800" dirty="0">
                <a:latin typeface="Calibri" panose="020F0502020204030204" pitchFamily="34" charset="0"/>
                <a:ea typeface="+mn-lt"/>
                <a:cs typeface="Calibri" panose="020F0502020204030204" pitchFamily="34" charset="0"/>
              </a:rPr>
            </a:br>
            <a:br>
              <a:rPr lang="en-GB" sz="1800" dirty="0">
                <a:latin typeface="Calibri" panose="020F0502020204030204" pitchFamily="34" charset="0"/>
                <a:ea typeface="+mn-lt"/>
                <a:cs typeface="Calibri" panose="020F0502020204030204" pitchFamily="34" charset="0"/>
              </a:rPr>
            </a:br>
            <a:r>
              <a:rPr lang="en-GB" b="1" i="1" dirty="0">
                <a:latin typeface="Calibri" panose="020F0502020204030204" pitchFamily="34" charset="0"/>
                <a:ea typeface="+mn-lt"/>
                <a:cs typeface="Calibri" panose="020F0502020204030204" pitchFamily="34" charset="0"/>
              </a:rPr>
              <a:t>Numerical variables:</a:t>
            </a:r>
            <a:br>
              <a:rPr lang="en-GB" b="1" i="1" dirty="0">
                <a:latin typeface="Calibri" panose="020F0502020204030204" pitchFamily="34" charset="0"/>
                <a:ea typeface="+mn-lt"/>
                <a:cs typeface="Calibri" panose="020F0502020204030204" pitchFamily="34" charset="0"/>
              </a:rPr>
            </a:br>
            <a:br>
              <a:rPr lang="en-GB" sz="1800" b="1" i="1" dirty="0">
                <a:latin typeface="Calibri" panose="020F0502020204030204" pitchFamily="34" charset="0"/>
                <a:ea typeface="+mn-lt"/>
                <a:cs typeface="Calibri" panose="020F0502020204030204" pitchFamily="34" charset="0"/>
              </a:rPr>
            </a:br>
            <a:r>
              <a:rPr lang="en-GB" b="1" dirty="0">
                <a:latin typeface="Calibri" panose="020F0502020204030204" pitchFamily="34" charset="0"/>
                <a:ea typeface="+mn-lt"/>
                <a:cs typeface="Calibri" panose="020F0502020204030204" pitchFamily="34" charset="0"/>
              </a:rPr>
              <a:t>Fare</a:t>
            </a:r>
            <a:r>
              <a:rPr lang="en-GB" sz="1800" dirty="0">
                <a:latin typeface="Calibri" panose="020F0502020204030204" pitchFamily="34" charset="0"/>
                <a:ea typeface="+mn-lt"/>
                <a:cs typeface="Calibri" panose="020F0502020204030204" pitchFamily="34" charset="0"/>
              </a:rPr>
              <a:t> indicates the amount of money spent on their ticket.</a:t>
            </a:r>
          </a:p>
          <a:p>
            <a:pPr>
              <a:lnSpc>
                <a:spcPct val="50000"/>
              </a:lnSpc>
            </a:pPr>
            <a:br>
              <a:rPr lang="en-GB" sz="1800" dirty="0">
                <a:latin typeface="Calibri" panose="020F0502020204030204" pitchFamily="34" charset="0"/>
                <a:ea typeface="+mn-lt"/>
                <a:cs typeface="Calibri" panose="020F0502020204030204" pitchFamily="34" charset="0"/>
              </a:rPr>
            </a:br>
            <a:br>
              <a:rPr lang="en-GB" sz="1800" dirty="0">
                <a:latin typeface="Calibri" panose="020F0502020204030204" pitchFamily="34" charset="0"/>
                <a:ea typeface="+mn-lt"/>
                <a:cs typeface="Calibri" panose="020F0502020204030204" pitchFamily="34" charset="0"/>
              </a:rPr>
            </a:br>
            <a:r>
              <a:rPr lang="en-GB" b="1" dirty="0">
                <a:latin typeface="Calibri" panose="020F0502020204030204" pitchFamily="34" charset="0"/>
                <a:ea typeface="+mn-lt"/>
                <a:cs typeface="Calibri" panose="020F0502020204030204" pitchFamily="34" charset="0"/>
              </a:rPr>
              <a:t>Age</a:t>
            </a:r>
            <a:r>
              <a:rPr lang="en-GB" sz="1800" dirty="0">
                <a:latin typeface="Calibri" panose="020F0502020204030204" pitchFamily="34" charset="0"/>
                <a:ea typeface="+mn-lt"/>
                <a:cs typeface="Calibri" panose="020F0502020204030204" pitchFamily="34" charset="0"/>
              </a:rPr>
              <a:t> indicates the age of the passenger.</a:t>
            </a:r>
          </a:p>
          <a:p>
            <a:pPr>
              <a:lnSpc>
                <a:spcPct val="50000"/>
              </a:lnSpc>
            </a:pPr>
            <a:br>
              <a:rPr lang="en-GB" sz="1800" dirty="0">
                <a:latin typeface="Calibri" panose="020F0502020204030204" pitchFamily="34" charset="0"/>
                <a:ea typeface="+mn-lt"/>
                <a:cs typeface="Calibri" panose="020F0502020204030204" pitchFamily="34" charset="0"/>
              </a:rPr>
            </a:br>
            <a:br>
              <a:rPr lang="en-GB" sz="1800" dirty="0">
                <a:latin typeface="Calibri" panose="020F0502020204030204" pitchFamily="34" charset="0"/>
                <a:ea typeface="+mn-lt"/>
                <a:cs typeface="Calibri" panose="020F0502020204030204" pitchFamily="34" charset="0"/>
              </a:rPr>
            </a:br>
            <a:r>
              <a:rPr lang="en-GB" b="1" dirty="0" err="1">
                <a:latin typeface="Calibri" panose="020F0502020204030204" pitchFamily="34" charset="0"/>
                <a:ea typeface="+mn-lt"/>
                <a:cs typeface="Calibri" panose="020F0502020204030204" pitchFamily="34" charset="0"/>
              </a:rPr>
              <a:t>PassengerId</a:t>
            </a:r>
            <a:r>
              <a:rPr lang="en-GB" sz="1800" b="1" dirty="0">
                <a:latin typeface="Calibri" panose="020F0502020204030204" pitchFamily="34" charset="0"/>
                <a:ea typeface="+mn-lt"/>
                <a:cs typeface="Calibri" panose="020F0502020204030204" pitchFamily="34" charset="0"/>
              </a:rPr>
              <a:t> i</a:t>
            </a:r>
            <a:r>
              <a:rPr lang="en-GB" sz="1800" dirty="0">
                <a:latin typeface="Calibri" panose="020F0502020204030204" pitchFamily="34" charset="0"/>
                <a:ea typeface="+mn-lt"/>
                <a:cs typeface="Calibri" panose="020F0502020204030204" pitchFamily="34" charset="0"/>
              </a:rPr>
              <a:t>s a unique identifying number assigned to each passenger.</a:t>
            </a:r>
            <a:endParaRPr lang="en-GB" sz="1800" b="1" i="1" dirty="0">
              <a:latin typeface="Calibri" panose="020F0502020204030204" pitchFamily="34" charset="0"/>
              <a:ea typeface="+mn-lt"/>
              <a:cs typeface="Calibri" panose="020F0502020204030204" pitchFamily="34" charset="0"/>
            </a:endParaRPr>
          </a:p>
          <a:p>
            <a:pPr>
              <a:lnSpc>
                <a:spcPct val="75000"/>
              </a:lnSpc>
            </a:pPr>
            <a:endParaRPr lang="en-SE" dirty="0"/>
          </a:p>
        </p:txBody>
      </p:sp>
    </p:spTree>
    <p:extLst>
      <p:ext uri="{BB962C8B-B14F-4D97-AF65-F5344CB8AC3E}">
        <p14:creationId xmlns:p14="http://schemas.microsoft.com/office/powerpoint/2010/main" val="319897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1000"/>
                                        <p:tgtEl>
                                          <p:spTgt spid="4">
                                            <p:txEl>
                                              <p:pRg st="4" end="4"/>
                                            </p:txEl>
                                          </p:spTgt>
                                        </p:tgtEl>
                                      </p:cBhvr>
                                    </p:animEffect>
                                    <p:anim calcmode="lin" valueType="num">
                                      <p:cBhvr>
                                        <p:cTn id="2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1000"/>
                                        <p:tgtEl>
                                          <p:spTgt spid="4">
                                            <p:txEl>
                                              <p:pRg st="6" end="6"/>
                                            </p:txEl>
                                          </p:spTgt>
                                        </p:tgtEl>
                                      </p:cBhvr>
                                    </p:animEffect>
                                    <p:anim calcmode="lin" valueType="num">
                                      <p:cBhvr>
                                        <p:cTn id="2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1000"/>
                                        <p:tgtEl>
                                          <p:spTgt spid="4">
                                            <p:txEl>
                                              <p:pRg st="8" end="8"/>
                                            </p:txEl>
                                          </p:spTgt>
                                        </p:tgtEl>
                                      </p:cBhvr>
                                    </p:animEffect>
                                    <p:anim calcmode="lin" valueType="num">
                                      <p:cBhvr>
                                        <p:cTn id="3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8" end="8"/>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1000"/>
                                        <p:tgtEl>
                                          <p:spTgt spid="4">
                                            <p:txEl>
                                              <p:pRg st="10" end="10"/>
                                            </p:txEl>
                                          </p:spTgt>
                                        </p:tgtEl>
                                      </p:cBhvr>
                                    </p:animEffect>
                                    <p:anim calcmode="lin" valueType="num">
                                      <p:cBhvr>
                                        <p:cTn id="38"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
                                            <p:txEl>
                                              <p:pRg st="11" end="11"/>
                                            </p:txEl>
                                          </p:spTgt>
                                        </p:tgtEl>
                                        <p:attrNameLst>
                                          <p:attrName>style.visibility</p:attrName>
                                        </p:attrNameLst>
                                      </p:cBhvr>
                                      <p:to>
                                        <p:strVal val="visible"/>
                                      </p:to>
                                    </p:set>
                                    <p:animEffect transition="in" filter="fade">
                                      <p:cBhvr>
                                        <p:cTn id="42" dur="1000"/>
                                        <p:tgtEl>
                                          <p:spTgt spid="4">
                                            <p:txEl>
                                              <p:pRg st="11" end="11"/>
                                            </p:txEl>
                                          </p:spTgt>
                                        </p:tgtEl>
                                      </p:cBhvr>
                                    </p:animEffect>
                                    <p:anim calcmode="lin" valueType="num">
                                      <p:cBhvr>
                                        <p:cTn id="43"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animEffect transition="in" filter="fade">
                                      <p:cBhvr>
                                        <p:cTn id="47" dur="1000"/>
                                        <p:tgtEl>
                                          <p:spTgt spid="4">
                                            <p:txEl>
                                              <p:pRg st="12" end="12"/>
                                            </p:txEl>
                                          </p:spTgt>
                                        </p:tgtEl>
                                      </p:cBhvr>
                                    </p:animEffect>
                                    <p:anim calcmode="lin" valueType="num">
                                      <p:cBhvr>
                                        <p:cTn id="48"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4">
                                            <p:txEl>
                                              <p:pRg st="13" end="13"/>
                                            </p:txEl>
                                          </p:spTgt>
                                        </p:tgtEl>
                                        <p:attrNameLst>
                                          <p:attrName>style.visibility</p:attrName>
                                        </p:attrNameLst>
                                      </p:cBhvr>
                                      <p:to>
                                        <p:strVal val="visible"/>
                                      </p:to>
                                    </p:set>
                                    <p:animEffect transition="in" filter="fade">
                                      <p:cBhvr>
                                        <p:cTn id="54" dur="1000"/>
                                        <p:tgtEl>
                                          <p:spTgt spid="4">
                                            <p:txEl>
                                              <p:pRg st="13" end="13"/>
                                            </p:txEl>
                                          </p:spTgt>
                                        </p:tgtEl>
                                      </p:cBhvr>
                                    </p:animEffect>
                                    <p:anim calcmode="lin" valueType="num">
                                      <p:cBhvr>
                                        <p:cTn id="55"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
                                            <p:txEl>
                                              <p:pRg st="14" end="14"/>
                                            </p:txEl>
                                          </p:spTgt>
                                        </p:tgtEl>
                                        <p:attrNameLst>
                                          <p:attrName>style.visibility</p:attrName>
                                        </p:attrNameLst>
                                      </p:cBhvr>
                                      <p:to>
                                        <p:strVal val="visible"/>
                                      </p:to>
                                    </p:set>
                                    <p:animEffect transition="in" filter="fade">
                                      <p:cBhvr>
                                        <p:cTn id="59" dur="1000"/>
                                        <p:tgtEl>
                                          <p:spTgt spid="4">
                                            <p:txEl>
                                              <p:pRg st="14" end="14"/>
                                            </p:txEl>
                                          </p:spTgt>
                                        </p:tgtEl>
                                      </p:cBhvr>
                                    </p:animEffect>
                                    <p:anim calcmode="lin" valueType="num">
                                      <p:cBhvr>
                                        <p:cTn id="60"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61" dur="1000" fill="hold"/>
                                        <p:tgtEl>
                                          <p:spTgt spid="4">
                                            <p:txEl>
                                              <p:pRg st="14" end="14"/>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
                                            <p:txEl>
                                              <p:pRg st="15" end="15"/>
                                            </p:txEl>
                                          </p:spTgt>
                                        </p:tgtEl>
                                        <p:attrNameLst>
                                          <p:attrName>style.visibility</p:attrName>
                                        </p:attrNameLst>
                                      </p:cBhvr>
                                      <p:to>
                                        <p:strVal val="visible"/>
                                      </p:to>
                                    </p:set>
                                    <p:animEffect transition="in" filter="fade">
                                      <p:cBhvr>
                                        <p:cTn id="64" dur="1000"/>
                                        <p:tgtEl>
                                          <p:spTgt spid="4">
                                            <p:txEl>
                                              <p:pRg st="15" end="15"/>
                                            </p:txEl>
                                          </p:spTgt>
                                        </p:tgtEl>
                                      </p:cBhvr>
                                    </p:animEffect>
                                    <p:anim calcmode="lin" valueType="num">
                                      <p:cBhvr>
                                        <p:cTn id="65"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66" dur="1000" fill="hold"/>
                                        <p:tgtEl>
                                          <p:spTgt spid="4">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695F07E7-7B69-ED55-E21A-AF290224017F}"/>
              </a:ext>
            </a:extLst>
          </p:cNvPr>
          <p:cNvPicPr>
            <a:picLocks noChangeAspect="1"/>
          </p:cNvPicPr>
          <p:nvPr/>
        </p:nvPicPr>
        <p:blipFill>
          <a:blip r:embed="rId3"/>
          <a:stretch>
            <a:fillRect/>
          </a:stretch>
        </p:blipFill>
        <p:spPr>
          <a:xfrm>
            <a:off x="0" y="1798619"/>
            <a:ext cx="12194240" cy="3260762"/>
          </a:xfrm>
          <a:prstGeom prst="rect">
            <a:avLst/>
          </a:prstGeom>
        </p:spPr>
      </p:pic>
      <p:sp>
        <p:nvSpPr>
          <p:cNvPr id="4" name="TextBox 3">
            <a:extLst>
              <a:ext uri="{FF2B5EF4-FFF2-40B4-BE49-F238E27FC236}">
                <a16:creationId xmlns:a16="http://schemas.microsoft.com/office/drawing/2014/main" id="{B9CCE76E-9437-07CA-B6C3-E051B9E0677D}"/>
              </a:ext>
            </a:extLst>
          </p:cNvPr>
          <p:cNvSpPr txBox="1"/>
          <p:nvPr/>
        </p:nvSpPr>
        <p:spPr>
          <a:xfrm>
            <a:off x="3861786" y="346229"/>
            <a:ext cx="3781888" cy="646331"/>
          </a:xfrm>
          <a:prstGeom prst="rect">
            <a:avLst/>
          </a:prstGeom>
          <a:noFill/>
        </p:spPr>
        <p:txBody>
          <a:bodyPr wrap="square" rtlCol="0">
            <a:spAutoFit/>
          </a:bodyPr>
          <a:lstStyle/>
          <a:p>
            <a:pPr algn="ctr"/>
            <a:r>
              <a:rPr lang="en-GB" sz="3600" dirty="0">
                <a:latin typeface="Calibri" panose="020F0502020204030204" pitchFamily="34" charset="0"/>
                <a:cs typeface="Calibri" panose="020F0502020204030204" pitchFamily="34" charset="0"/>
              </a:rPr>
              <a:t>SURVIVAL</a:t>
            </a:r>
            <a:endParaRPr lang="en-SE"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8743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histogram&#10;&#10;Description automatically generated">
            <a:extLst>
              <a:ext uri="{FF2B5EF4-FFF2-40B4-BE49-F238E27FC236}">
                <a16:creationId xmlns:a16="http://schemas.microsoft.com/office/drawing/2014/main" id="{F976D149-1E00-18B7-DE0C-D781CA1D3433}"/>
              </a:ext>
            </a:extLst>
          </p:cNvPr>
          <p:cNvPicPr>
            <a:picLocks noChangeAspect="1"/>
          </p:cNvPicPr>
          <p:nvPr/>
        </p:nvPicPr>
        <p:blipFill>
          <a:blip r:embed="rId3"/>
          <a:stretch>
            <a:fillRect/>
          </a:stretch>
        </p:blipFill>
        <p:spPr>
          <a:xfrm>
            <a:off x="0" y="1160721"/>
            <a:ext cx="12192000" cy="4536558"/>
          </a:xfrm>
          <a:prstGeom prst="rect">
            <a:avLst/>
          </a:prstGeom>
        </p:spPr>
      </p:pic>
      <p:sp>
        <p:nvSpPr>
          <p:cNvPr id="7" name="TextBox 6">
            <a:extLst>
              <a:ext uri="{FF2B5EF4-FFF2-40B4-BE49-F238E27FC236}">
                <a16:creationId xmlns:a16="http://schemas.microsoft.com/office/drawing/2014/main" id="{6443E37D-0E66-4F71-E6DB-50BED16D1270}"/>
              </a:ext>
            </a:extLst>
          </p:cNvPr>
          <p:cNvSpPr txBox="1"/>
          <p:nvPr/>
        </p:nvSpPr>
        <p:spPr>
          <a:xfrm>
            <a:off x="5193436" y="257452"/>
            <a:ext cx="1606859" cy="646331"/>
          </a:xfrm>
          <a:prstGeom prst="rect">
            <a:avLst/>
          </a:prstGeom>
          <a:noFill/>
        </p:spPr>
        <p:txBody>
          <a:bodyPr wrap="square" rtlCol="0">
            <a:spAutoFit/>
          </a:bodyPr>
          <a:lstStyle/>
          <a:p>
            <a:pPr algn="ctr"/>
            <a:r>
              <a:rPr lang="en-GB" sz="3600" dirty="0">
                <a:latin typeface="Calibri" panose="020F0502020204030204" pitchFamily="34" charset="0"/>
                <a:cs typeface="Calibri" panose="020F0502020204030204" pitchFamily="34" charset="0"/>
              </a:rPr>
              <a:t>AGE</a:t>
            </a:r>
            <a:endParaRPr lang="en-SE"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13186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12" name="Freeform: Shape 7">
            <a:extLst>
              <a:ext uri="{FF2B5EF4-FFF2-40B4-BE49-F238E27FC236}">
                <a16:creationId xmlns:a16="http://schemas.microsoft.com/office/drawing/2014/main" id="{DDDE267B-E820-4910-868D-BA40CFB93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9523"/>
            <a:ext cx="10058400" cy="6867522"/>
          </a:xfrm>
          <a:custGeom>
            <a:avLst/>
            <a:gdLst>
              <a:gd name="connsiteX0" fmla="*/ 1263465 w 10058400"/>
              <a:gd name="connsiteY0" fmla="*/ 0 h 6867522"/>
              <a:gd name="connsiteX1" fmla="*/ 8794935 w 10058400"/>
              <a:gd name="connsiteY1" fmla="*/ 0 h 6867522"/>
              <a:gd name="connsiteX2" fmla="*/ 8909975 w 10058400"/>
              <a:gd name="connsiteY2" fmla="*/ 132807 h 6867522"/>
              <a:gd name="connsiteX3" fmla="*/ 10058400 w 10058400"/>
              <a:gd name="connsiteY3" fmla="*/ 3331845 h 6867522"/>
              <a:gd name="connsiteX4" fmla="*/ 8751905 w 10058400"/>
              <a:gd name="connsiteY4" fmla="*/ 6713366 h 6867522"/>
              <a:gd name="connsiteX5" fmla="*/ 8604930 w 10058400"/>
              <a:gd name="connsiteY5" fmla="*/ 6867522 h 6867522"/>
              <a:gd name="connsiteX6" fmla="*/ 1453470 w 10058400"/>
              <a:gd name="connsiteY6" fmla="*/ 6867522 h 6867522"/>
              <a:gd name="connsiteX7" fmla="*/ 1306495 w 10058400"/>
              <a:gd name="connsiteY7" fmla="*/ 6713366 h 6867522"/>
              <a:gd name="connsiteX8" fmla="*/ 0 w 10058400"/>
              <a:gd name="connsiteY8" fmla="*/ 3331845 h 6867522"/>
              <a:gd name="connsiteX9" fmla="*/ 1148425 w 10058400"/>
              <a:gd name="connsiteY9" fmla="*/ 132807 h 6867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58400" h="6867522">
                <a:moveTo>
                  <a:pt x="1263465" y="0"/>
                </a:moveTo>
                <a:lnTo>
                  <a:pt x="8794935" y="0"/>
                </a:lnTo>
                <a:lnTo>
                  <a:pt x="8909975" y="132807"/>
                </a:lnTo>
                <a:cubicBezTo>
                  <a:pt x="9627420" y="1002149"/>
                  <a:pt x="10058400" y="2116667"/>
                  <a:pt x="10058400" y="3331845"/>
                </a:cubicBezTo>
                <a:cubicBezTo>
                  <a:pt x="10058400" y="4633822"/>
                  <a:pt x="9563653" y="5820244"/>
                  <a:pt x="8751905" y="6713366"/>
                </a:cubicBezTo>
                <a:lnTo>
                  <a:pt x="8604930" y="6867522"/>
                </a:lnTo>
                <a:lnTo>
                  <a:pt x="1453470" y="6867522"/>
                </a:lnTo>
                <a:lnTo>
                  <a:pt x="1306495" y="6713366"/>
                </a:lnTo>
                <a:cubicBezTo>
                  <a:pt x="494747" y="5820244"/>
                  <a:pt x="0" y="4633822"/>
                  <a:pt x="0" y="3331845"/>
                </a:cubicBezTo>
                <a:cubicBezTo>
                  <a:pt x="0" y="2116667"/>
                  <a:pt x="430980" y="1002149"/>
                  <a:pt x="1148425" y="132807"/>
                </a:cubicBezTo>
                <a:close/>
              </a:path>
            </a:pathLst>
          </a:custGeom>
          <a:solidFill>
            <a:srgbClr val="FFFFFF"/>
          </a:solidFill>
          <a:ln>
            <a:noFill/>
          </a:ln>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3" name="Picture 9">
            <a:extLst>
              <a:ext uri="{FF2B5EF4-FFF2-40B4-BE49-F238E27FC236}">
                <a16:creationId xmlns:a16="http://schemas.microsoft.com/office/drawing/2014/main" id="{FF3E25D7-C2F8-445D-AA42-C1163028DA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descr="Chart, bar chart&#10;&#10;Description automatically generated">
            <a:extLst>
              <a:ext uri="{FF2B5EF4-FFF2-40B4-BE49-F238E27FC236}">
                <a16:creationId xmlns:a16="http://schemas.microsoft.com/office/drawing/2014/main" id="{DF8257BA-C172-FAB8-6CD9-CD1A38F2B591}"/>
              </a:ext>
            </a:extLst>
          </p:cNvPr>
          <p:cNvPicPr>
            <a:picLocks noChangeAspect="1"/>
          </p:cNvPicPr>
          <p:nvPr/>
        </p:nvPicPr>
        <p:blipFill>
          <a:blip r:embed="rId4"/>
          <a:stretch>
            <a:fillRect/>
          </a:stretch>
        </p:blipFill>
        <p:spPr>
          <a:xfrm>
            <a:off x="2785119" y="1107440"/>
            <a:ext cx="7118818" cy="5303519"/>
          </a:xfrm>
          <a:prstGeom prst="rect">
            <a:avLst/>
          </a:prstGeom>
        </p:spPr>
      </p:pic>
      <p:sp>
        <p:nvSpPr>
          <p:cNvPr id="4" name="TextBox 3">
            <a:extLst>
              <a:ext uri="{FF2B5EF4-FFF2-40B4-BE49-F238E27FC236}">
                <a16:creationId xmlns:a16="http://schemas.microsoft.com/office/drawing/2014/main" id="{73BCAF65-32CF-48D3-CB5D-0DDAA40C878C}"/>
              </a:ext>
            </a:extLst>
          </p:cNvPr>
          <p:cNvSpPr txBox="1"/>
          <p:nvPr/>
        </p:nvSpPr>
        <p:spPr>
          <a:xfrm>
            <a:off x="3683542" y="337234"/>
            <a:ext cx="4693920" cy="646331"/>
          </a:xfrm>
          <a:prstGeom prst="rect">
            <a:avLst/>
          </a:prstGeom>
          <a:noFill/>
        </p:spPr>
        <p:txBody>
          <a:bodyPr wrap="square" rtlCol="0">
            <a:spAutoFit/>
          </a:bodyPr>
          <a:lstStyle/>
          <a:p>
            <a:pPr algn="ctr"/>
            <a:r>
              <a:rPr lang="en-GB" sz="3600" dirty="0">
                <a:latin typeface="Calibri" panose="020F0502020204030204" pitchFamily="34" charset="0"/>
                <a:cs typeface="Calibri" panose="020F0502020204030204" pitchFamily="34" charset="0"/>
              </a:rPr>
              <a:t>HEAT MAP</a:t>
            </a:r>
            <a:endParaRPr lang="en-SE"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5791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DDE267B-E820-4910-868D-BA40CFB93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9523"/>
            <a:ext cx="10058400" cy="6867522"/>
          </a:xfrm>
          <a:custGeom>
            <a:avLst/>
            <a:gdLst>
              <a:gd name="connsiteX0" fmla="*/ 1263465 w 10058400"/>
              <a:gd name="connsiteY0" fmla="*/ 0 h 6867522"/>
              <a:gd name="connsiteX1" fmla="*/ 8794935 w 10058400"/>
              <a:gd name="connsiteY1" fmla="*/ 0 h 6867522"/>
              <a:gd name="connsiteX2" fmla="*/ 8909975 w 10058400"/>
              <a:gd name="connsiteY2" fmla="*/ 132807 h 6867522"/>
              <a:gd name="connsiteX3" fmla="*/ 10058400 w 10058400"/>
              <a:gd name="connsiteY3" fmla="*/ 3331845 h 6867522"/>
              <a:gd name="connsiteX4" fmla="*/ 8751905 w 10058400"/>
              <a:gd name="connsiteY4" fmla="*/ 6713366 h 6867522"/>
              <a:gd name="connsiteX5" fmla="*/ 8604930 w 10058400"/>
              <a:gd name="connsiteY5" fmla="*/ 6867522 h 6867522"/>
              <a:gd name="connsiteX6" fmla="*/ 1453470 w 10058400"/>
              <a:gd name="connsiteY6" fmla="*/ 6867522 h 6867522"/>
              <a:gd name="connsiteX7" fmla="*/ 1306495 w 10058400"/>
              <a:gd name="connsiteY7" fmla="*/ 6713366 h 6867522"/>
              <a:gd name="connsiteX8" fmla="*/ 0 w 10058400"/>
              <a:gd name="connsiteY8" fmla="*/ 3331845 h 6867522"/>
              <a:gd name="connsiteX9" fmla="*/ 1148425 w 10058400"/>
              <a:gd name="connsiteY9" fmla="*/ 132807 h 6867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58400" h="6867522">
                <a:moveTo>
                  <a:pt x="1263465" y="0"/>
                </a:moveTo>
                <a:lnTo>
                  <a:pt x="8794935" y="0"/>
                </a:lnTo>
                <a:lnTo>
                  <a:pt x="8909975" y="132807"/>
                </a:lnTo>
                <a:cubicBezTo>
                  <a:pt x="9627420" y="1002149"/>
                  <a:pt x="10058400" y="2116667"/>
                  <a:pt x="10058400" y="3331845"/>
                </a:cubicBezTo>
                <a:cubicBezTo>
                  <a:pt x="10058400" y="4633822"/>
                  <a:pt x="9563653" y="5820244"/>
                  <a:pt x="8751905" y="6713366"/>
                </a:cubicBezTo>
                <a:lnTo>
                  <a:pt x="8604930" y="6867522"/>
                </a:lnTo>
                <a:lnTo>
                  <a:pt x="1453470" y="6867522"/>
                </a:lnTo>
                <a:lnTo>
                  <a:pt x="1306495" y="6713366"/>
                </a:lnTo>
                <a:cubicBezTo>
                  <a:pt x="494747" y="5820244"/>
                  <a:pt x="0" y="4633822"/>
                  <a:pt x="0" y="3331845"/>
                </a:cubicBezTo>
                <a:cubicBezTo>
                  <a:pt x="0" y="2116667"/>
                  <a:pt x="430980" y="1002149"/>
                  <a:pt x="1148425" y="132807"/>
                </a:cubicBezTo>
                <a:close/>
              </a:path>
            </a:pathLst>
          </a:custGeom>
          <a:solidFill>
            <a:srgbClr val="FFFFFF"/>
          </a:solidFill>
          <a:ln>
            <a:noFill/>
          </a:ln>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 name="Picture 9">
            <a:extLst>
              <a:ext uri="{FF2B5EF4-FFF2-40B4-BE49-F238E27FC236}">
                <a16:creationId xmlns:a16="http://schemas.microsoft.com/office/drawing/2014/main" id="{FF3E25D7-C2F8-445D-AA42-C1163028DA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33E58BF-0B93-C74E-F9CD-8A7227D9BBF7}"/>
              </a:ext>
            </a:extLst>
          </p:cNvPr>
          <p:cNvSpPr txBox="1"/>
          <p:nvPr/>
        </p:nvSpPr>
        <p:spPr>
          <a:xfrm>
            <a:off x="2922234" y="804142"/>
            <a:ext cx="7473518" cy="1754326"/>
          </a:xfrm>
          <a:prstGeom prst="rect">
            <a:avLst/>
          </a:prstGeom>
          <a:noFill/>
        </p:spPr>
        <p:txBody>
          <a:bodyPr wrap="square" rtlCol="0">
            <a:spAutoFit/>
          </a:bodyPr>
          <a:lstStyle/>
          <a:p>
            <a:pPr algn="l"/>
            <a:r>
              <a:rPr lang="en-GB" b="0" i="0" dirty="0">
                <a:solidFill>
                  <a:srgbClr val="242424"/>
                </a:solidFill>
                <a:effectLst/>
                <a:latin typeface="Calibri" panose="020F0502020204030204" pitchFamily="34" charset="0"/>
                <a:cs typeface="Calibri" panose="020F0502020204030204" pitchFamily="34" charset="0"/>
              </a:rPr>
              <a:t>for data in </a:t>
            </a:r>
            <a:r>
              <a:rPr lang="en-GB" b="0" i="0" dirty="0" err="1">
                <a:solidFill>
                  <a:srgbClr val="242424"/>
                </a:solidFill>
                <a:effectLst/>
                <a:latin typeface="Calibri" panose="020F0502020204030204" pitchFamily="34" charset="0"/>
                <a:cs typeface="Calibri" panose="020F0502020204030204" pitchFamily="34" charset="0"/>
              </a:rPr>
              <a:t>training_data</a:t>
            </a:r>
            <a:r>
              <a:rPr lang="en-GB" b="0" i="0" dirty="0">
                <a:solidFill>
                  <a:srgbClr val="242424"/>
                </a:solidFill>
                <a:effectLst/>
                <a:latin typeface="Calibri" panose="020F0502020204030204" pitchFamily="34" charset="0"/>
                <a:cs typeface="Calibri" panose="020F0502020204030204" pitchFamily="34" charset="0"/>
              </a:rPr>
              <a:t>:</a:t>
            </a:r>
          </a:p>
          <a:p>
            <a:pPr algn="l"/>
            <a:r>
              <a:rPr lang="en-GB" b="0" i="0" dirty="0">
                <a:solidFill>
                  <a:srgbClr val="242424"/>
                </a:solidFill>
                <a:effectLst/>
                <a:latin typeface="Calibri" panose="020F0502020204030204" pitchFamily="34" charset="0"/>
                <a:cs typeface="Calibri" panose="020F0502020204030204" pitchFamily="34" charset="0"/>
              </a:rPr>
              <a:t>    </a:t>
            </a:r>
            <a:r>
              <a:rPr lang="en-GB" b="0" i="0" dirty="0" err="1">
                <a:solidFill>
                  <a:srgbClr val="242424"/>
                </a:solidFill>
                <a:effectLst/>
                <a:latin typeface="Calibri" panose="020F0502020204030204" pitchFamily="34" charset="0"/>
                <a:cs typeface="Calibri" panose="020F0502020204030204" pitchFamily="34" charset="0"/>
              </a:rPr>
              <a:t>data.loc</a:t>
            </a:r>
            <a:r>
              <a:rPr lang="en-GB" b="0" i="0" dirty="0">
                <a:solidFill>
                  <a:srgbClr val="242424"/>
                </a:solidFill>
                <a:effectLst/>
                <a:latin typeface="Calibri" panose="020F0502020204030204" pitchFamily="34" charset="0"/>
                <a:cs typeface="Calibri" panose="020F0502020204030204" pitchFamily="34" charset="0"/>
              </a:rPr>
              <a:t>[ data['Fare'] &lt;= 7.91, 'Fare'] = 0</a:t>
            </a:r>
          </a:p>
          <a:p>
            <a:pPr algn="l"/>
            <a:r>
              <a:rPr lang="en-GB" b="0" i="0" dirty="0">
                <a:solidFill>
                  <a:srgbClr val="242424"/>
                </a:solidFill>
                <a:effectLst/>
                <a:latin typeface="Calibri" panose="020F0502020204030204" pitchFamily="34" charset="0"/>
                <a:cs typeface="Calibri" panose="020F0502020204030204" pitchFamily="34" charset="0"/>
              </a:rPr>
              <a:t>    </a:t>
            </a:r>
            <a:r>
              <a:rPr lang="en-GB" b="0" i="0" dirty="0" err="1">
                <a:solidFill>
                  <a:srgbClr val="242424"/>
                </a:solidFill>
                <a:effectLst/>
                <a:latin typeface="Calibri" panose="020F0502020204030204" pitchFamily="34" charset="0"/>
                <a:cs typeface="Calibri" panose="020F0502020204030204" pitchFamily="34" charset="0"/>
              </a:rPr>
              <a:t>data.loc</a:t>
            </a:r>
            <a:r>
              <a:rPr lang="en-GB" b="0" i="0" dirty="0">
                <a:solidFill>
                  <a:srgbClr val="242424"/>
                </a:solidFill>
                <a:effectLst/>
                <a:latin typeface="Calibri" panose="020F0502020204030204" pitchFamily="34" charset="0"/>
                <a:cs typeface="Calibri" panose="020F0502020204030204" pitchFamily="34" charset="0"/>
              </a:rPr>
              <a:t>[(data['Fare'] &gt; 7.91) &amp;(data['Fare'] &lt;= 14.45), 'Fare'] = 1</a:t>
            </a:r>
          </a:p>
          <a:p>
            <a:pPr algn="l"/>
            <a:r>
              <a:rPr lang="en-GB" b="0" i="0" dirty="0">
                <a:solidFill>
                  <a:srgbClr val="242424"/>
                </a:solidFill>
                <a:effectLst/>
                <a:latin typeface="Calibri" panose="020F0502020204030204" pitchFamily="34" charset="0"/>
                <a:cs typeface="Calibri" panose="020F0502020204030204" pitchFamily="34" charset="0"/>
              </a:rPr>
              <a:t>    </a:t>
            </a:r>
            <a:r>
              <a:rPr lang="en-GB" b="0" i="0" dirty="0" err="1">
                <a:solidFill>
                  <a:srgbClr val="242424"/>
                </a:solidFill>
                <a:effectLst/>
                <a:latin typeface="Calibri" panose="020F0502020204030204" pitchFamily="34" charset="0"/>
                <a:cs typeface="Calibri" panose="020F0502020204030204" pitchFamily="34" charset="0"/>
              </a:rPr>
              <a:t>data.loc</a:t>
            </a:r>
            <a:r>
              <a:rPr lang="en-GB" b="0" i="0" dirty="0">
                <a:solidFill>
                  <a:srgbClr val="242424"/>
                </a:solidFill>
                <a:effectLst/>
                <a:latin typeface="Calibri" panose="020F0502020204030204" pitchFamily="34" charset="0"/>
                <a:cs typeface="Calibri" panose="020F0502020204030204" pitchFamily="34" charset="0"/>
              </a:rPr>
              <a:t>[(data['Fare'] &gt; 14.45) &amp; (data['Fare'] &lt;= 31), 'Fare'] = 2</a:t>
            </a:r>
          </a:p>
          <a:p>
            <a:pPr algn="l"/>
            <a:r>
              <a:rPr lang="en-GB" b="0" i="0" dirty="0">
                <a:solidFill>
                  <a:srgbClr val="242424"/>
                </a:solidFill>
                <a:effectLst/>
                <a:latin typeface="Calibri" panose="020F0502020204030204" pitchFamily="34" charset="0"/>
                <a:cs typeface="Calibri" panose="020F0502020204030204" pitchFamily="34" charset="0"/>
              </a:rPr>
              <a:t>    </a:t>
            </a:r>
            <a:r>
              <a:rPr lang="en-GB" b="0" i="0" dirty="0" err="1">
                <a:solidFill>
                  <a:srgbClr val="242424"/>
                </a:solidFill>
                <a:effectLst/>
                <a:latin typeface="Calibri" panose="020F0502020204030204" pitchFamily="34" charset="0"/>
                <a:cs typeface="Calibri" panose="020F0502020204030204" pitchFamily="34" charset="0"/>
              </a:rPr>
              <a:t>data.loc</a:t>
            </a:r>
            <a:r>
              <a:rPr lang="en-GB" b="0" i="0" dirty="0">
                <a:solidFill>
                  <a:srgbClr val="242424"/>
                </a:solidFill>
                <a:effectLst/>
                <a:latin typeface="Calibri" panose="020F0502020204030204" pitchFamily="34" charset="0"/>
                <a:cs typeface="Calibri" panose="020F0502020204030204" pitchFamily="34" charset="0"/>
              </a:rPr>
              <a:t>[ data['Fare'] &gt; 31, 'Fare'] = 3</a:t>
            </a:r>
          </a:p>
          <a:p>
            <a:endParaRPr lang="en-SE" dirty="0">
              <a:latin typeface="Calibri" panose="020F0502020204030204" pitchFamily="34" charset="0"/>
              <a:cs typeface="Calibri" panose="020F0502020204030204" pitchFamily="34" charset="0"/>
            </a:endParaRPr>
          </a:p>
        </p:txBody>
      </p:sp>
      <p:pic>
        <p:nvPicPr>
          <p:cNvPr id="5" name="Picture 4" descr="Chart, bar chart&#10;&#10;Description automatically generated">
            <a:extLst>
              <a:ext uri="{FF2B5EF4-FFF2-40B4-BE49-F238E27FC236}">
                <a16:creationId xmlns:a16="http://schemas.microsoft.com/office/drawing/2014/main" id="{363512A5-7C50-A9F1-504C-39C66E76CBC4}"/>
              </a:ext>
            </a:extLst>
          </p:cNvPr>
          <p:cNvPicPr>
            <a:picLocks noChangeAspect="1"/>
          </p:cNvPicPr>
          <p:nvPr/>
        </p:nvPicPr>
        <p:blipFill>
          <a:blip r:embed="rId4"/>
          <a:stretch>
            <a:fillRect/>
          </a:stretch>
        </p:blipFill>
        <p:spPr>
          <a:xfrm>
            <a:off x="3530789" y="2194978"/>
            <a:ext cx="4656654" cy="4600996"/>
          </a:xfrm>
          <a:prstGeom prst="rect">
            <a:avLst/>
          </a:prstGeom>
        </p:spPr>
      </p:pic>
      <p:sp>
        <p:nvSpPr>
          <p:cNvPr id="6" name="TextBox 5">
            <a:extLst>
              <a:ext uri="{FF2B5EF4-FFF2-40B4-BE49-F238E27FC236}">
                <a16:creationId xmlns:a16="http://schemas.microsoft.com/office/drawing/2014/main" id="{ED3324ED-D54D-A971-A332-8ABDD738DB25}"/>
              </a:ext>
            </a:extLst>
          </p:cNvPr>
          <p:cNvSpPr txBox="1"/>
          <p:nvPr/>
        </p:nvSpPr>
        <p:spPr>
          <a:xfrm>
            <a:off x="3864429" y="130629"/>
            <a:ext cx="4158342" cy="461665"/>
          </a:xfrm>
          <a:prstGeom prst="rect">
            <a:avLst/>
          </a:prstGeom>
          <a:noFill/>
        </p:spPr>
        <p:txBody>
          <a:bodyPr wrap="square" rtlCol="0">
            <a:spAutoFit/>
          </a:bodyPr>
          <a:lstStyle/>
          <a:p>
            <a:pPr algn="ctr"/>
            <a:r>
              <a:rPr lang="en-GB" sz="2400" dirty="0">
                <a:latin typeface="Calibri" panose="020F0502020204030204" pitchFamily="34" charset="0"/>
                <a:cs typeface="Calibri" panose="020F0502020204030204" pitchFamily="34" charset="0"/>
              </a:rPr>
              <a:t>BINNING METHOD</a:t>
            </a:r>
            <a:endParaRPr lang="en-SE"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717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2A777140-1721-4B3F-93FB-E21A58B0A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3">
            <a:extLst>
              <a:ext uri="{FF2B5EF4-FFF2-40B4-BE49-F238E27FC236}">
                <a16:creationId xmlns:a16="http://schemas.microsoft.com/office/drawing/2014/main" id="{7C7A914E-9CB8-4F9C-A551-0E4C33822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538554" cy="5897880"/>
          </a:xfrm>
          <a:prstGeom prst="rect">
            <a:avLst/>
          </a:prstGeom>
          <a:solidFill>
            <a:srgbClr val="FFFFFF"/>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table&#10;&#10;Description automatically generated with medium confidence">
            <a:extLst>
              <a:ext uri="{FF2B5EF4-FFF2-40B4-BE49-F238E27FC236}">
                <a16:creationId xmlns:a16="http://schemas.microsoft.com/office/drawing/2014/main" id="{9F10B4AB-C37A-71CB-154E-81C913BF6686}"/>
              </a:ext>
            </a:extLst>
          </p:cNvPr>
          <p:cNvPicPr>
            <a:picLocks noChangeAspect="1"/>
          </p:cNvPicPr>
          <p:nvPr/>
        </p:nvPicPr>
        <p:blipFill>
          <a:blip r:embed="rId3"/>
          <a:stretch>
            <a:fillRect/>
          </a:stretch>
        </p:blipFill>
        <p:spPr>
          <a:xfrm>
            <a:off x="643467" y="1101236"/>
            <a:ext cx="5201707" cy="4655527"/>
          </a:xfrm>
          <a:prstGeom prst="rect">
            <a:avLst/>
          </a:prstGeom>
        </p:spPr>
      </p:pic>
      <p:sp>
        <p:nvSpPr>
          <p:cNvPr id="16" name="Rectangle 15">
            <a:extLst>
              <a:ext uri="{FF2B5EF4-FFF2-40B4-BE49-F238E27FC236}">
                <a16:creationId xmlns:a16="http://schemas.microsoft.com/office/drawing/2014/main" id="{3424A360-DE61-42B8-BF2C-91E703C86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3" y="480060"/>
            <a:ext cx="5538554" cy="5897880"/>
          </a:xfrm>
          <a:prstGeom prst="rect">
            <a:avLst/>
          </a:prstGeom>
          <a:solidFill>
            <a:srgbClr val="FFFFFF"/>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treemap chart&#10;&#10;Description automatically generated">
            <a:extLst>
              <a:ext uri="{FF2B5EF4-FFF2-40B4-BE49-F238E27FC236}">
                <a16:creationId xmlns:a16="http://schemas.microsoft.com/office/drawing/2014/main" id="{4C379D4D-44D7-73C9-82A6-891BD6E5D912}"/>
              </a:ext>
            </a:extLst>
          </p:cNvPr>
          <p:cNvPicPr>
            <a:picLocks noChangeAspect="1"/>
          </p:cNvPicPr>
          <p:nvPr/>
        </p:nvPicPr>
        <p:blipFill>
          <a:blip r:embed="rId4"/>
          <a:stretch>
            <a:fillRect/>
          </a:stretch>
        </p:blipFill>
        <p:spPr>
          <a:xfrm>
            <a:off x="6337300" y="1094516"/>
            <a:ext cx="5201707" cy="4655527"/>
          </a:xfrm>
          <a:prstGeom prst="rect">
            <a:avLst/>
          </a:prstGeom>
        </p:spPr>
      </p:pic>
      <p:sp>
        <p:nvSpPr>
          <p:cNvPr id="8" name="TextBox 7">
            <a:extLst>
              <a:ext uri="{FF2B5EF4-FFF2-40B4-BE49-F238E27FC236}">
                <a16:creationId xmlns:a16="http://schemas.microsoft.com/office/drawing/2014/main" id="{0C4F72F9-B75D-A3DA-AD63-198EFBC865E0}"/>
              </a:ext>
            </a:extLst>
          </p:cNvPr>
          <p:cNvSpPr txBox="1"/>
          <p:nvPr/>
        </p:nvSpPr>
        <p:spPr>
          <a:xfrm>
            <a:off x="2095129" y="98319"/>
            <a:ext cx="2006354" cy="523220"/>
          </a:xfrm>
          <a:prstGeom prst="rect">
            <a:avLst/>
          </a:prstGeom>
          <a:noFill/>
        </p:spPr>
        <p:txBody>
          <a:bodyPr wrap="square" rtlCol="0">
            <a:spAutoFit/>
          </a:bodyPr>
          <a:lstStyle/>
          <a:p>
            <a:pPr algn="ctr"/>
            <a:r>
              <a:rPr lang="en-GB" sz="2800" dirty="0">
                <a:latin typeface="Calibri" panose="020F0502020204030204" pitchFamily="34" charset="0"/>
                <a:cs typeface="Calibri" panose="020F0502020204030204" pitchFamily="34" charset="0"/>
              </a:rPr>
              <a:t>BEFORE </a:t>
            </a:r>
            <a:endParaRPr lang="en-SE" sz="28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5949A705-0412-2D3F-DC85-A4D175AD1F2B}"/>
              </a:ext>
            </a:extLst>
          </p:cNvPr>
          <p:cNvSpPr txBox="1"/>
          <p:nvPr/>
        </p:nvSpPr>
        <p:spPr>
          <a:xfrm>
            <a:off x="7787195" y="91236"/>
            <a:ext cx="2006354" cy="523220"/>
          </a:xfrm>
          <a:prstGeom prst="rect">
            <a:avLst/>
          </a:prstGeom>
          <a:noFill/>
        </p:spPr>
        <p:txBody>
          <a:bodyPr wrap="square" rtlCol="0">
            <a:spAutoFit/>
          </a:bodyPr>
          <a:lstStyle/>
          <a:p>
            <a:pPr algn="ctr"/>
            <a:r>
              <a:rPr lang="en-GB" sz="2800" dirty="0">
                <a:latin typeface="Calibri" panose="020F0502020204030204" pitchFamily="34" charset="0"/>
                <a:cs typeface="Calibri" panose="020F0502020204030204" pitchFamily="34" charset="0"/>
              </a:rPr>
              <a:t>AFTER </a:t>
            </a:r>
            <a:endParaRPr lang="en-SE"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93726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59F8CD-3079-C812-D293-AB05FD706994}"/>
              </a:ext>
            </a:extLst>
          </p:cNvPr>
          <p:cNvSpPr txBox="1"/>
          <p:nvPr/>
        </p:nvSpPr>
        <p:spPr>
          <a:xfrm>
            <a:off x="1899821" y="745724"/>
            <a:ext cx="8282867" cy="1200329"/>
          </a:xfrm>
          <a:prstGeom prst="rect">
            <a:avLst/>
          </a:prstGeom>
          <a:noFill/>
        </p:spPr>
        <p:txBody>
          <a:bodyPr wrap="square" rtlCol="0">
            <a:spAutoFit/>
          </a:bodyPr>
          <a:lstStyle/>
          <a:p>
            <a:pPr algn="ctr"/>
            <a:r>
              <a:rPr lang="en-GB" sz="3600" dirty="0">
                <a:latin typeface="Calibri" panose="020F0502020204030204" pitchFamily="34" charset="0"/>
                <a:cs typeface="Calibri" panose="020F0502020204030204" pitchFamily="34" charset="0"/>
              </a:rPr>
              <a:t>Classifying models we will use to train on our data</a:t>
            </a:r>
            <a:endParaRPr lang="en-SE" sz="36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756424E-8BEB-EEA4-839C-89D84FAE00AD}"/>
              </a:ext>
            </a:extLst>
          </p:cNvPr>
          <p:cNvSpPr txBox="1"/>
          <p:nvPr/>
        </p:nvSpPr>
        <p:spPr>
          <a:xfrm>
            <a:off x="1624614" y="1946053"/>
            <a:ext cx="4471386" cy="4093428"/>
          </a:xfrm>
          <a:prstGeom prst="rect">
            <a:avLst/>
          </a:prstGeom>
          <a:noFill/>
        </p:spPr>
        <p:txBody>
          <a:bodyPr wrap="square" rtlCol="0">
            <a:spAutoFit/>
          </a:bodyPr>
          <a:lstStyle/>
          <a:p>
            <a:pPr algn="l"/>
            <a:endParaRPr lang="en-GB" sz="2000" dirty="0">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GB" sz="2000" b="0" i="0" dirty="0">
                <a:solidFill>
                  <a:srgbClr val="242424"/>
                </a:solidFill>
                <a:effectLst/>
                <a:latin typeface="-apple-system"/>
              </a:rPr>
              <a:t>KNN – K Nearest </a:t>
            </a:r>
            <a:r>
              <a:rPr lang="en-GB" sz="2000" dirty="0">
                <a:solidFill>
                  <a:srgbClr val="242424"/>
                </a:solidFill>
                <a:latin typeface="-apple-system"/>
              </a:rPr>
              <a:t>Neighbors</a:t>
            </a:r>
            <a:br>
              <a:rPr lang="en-GB" sz="2000" b="0" i="0" dirty="0">
                <a:solidFill>
                  <a:srgbClr val="242424"/>
                </a:solidFill>
                <a:effectLst/>
                <a:latin typeface="-apple-system"/>
              </a:rPr>
            </a:br>
            <a:endParaRPr lang="en-GB" sz="2000" b="0" i="0" dirty="0">
              <a:solidFill>
                <a:srgbClr val="242424"/>
              </a:solidFill>
              <a:effectLst/>
              <a:latin typeface="-apple-system"/>
            </a:endParaRPr>
          </a:p>
          <a:p>
            <a:pPr marL="342900" indent="-342900" algn="l">
              <a:buFont typeface="Arial" panose="020B0604020202020204" pitchFamily="34" charset="0"/>
              <a:buChar char="•"/>
            </a:pPr>
            <a:r>
              <a:rPr lang="en-GB" sz="2000" b="0" i="0" dirty="0">
                <a:solidFill>
                  <a:srgbClr val="242424"/>
                </a:solidFill>
                <a:effectLst/>
                <a:latin typeface="-apple-system"/>
              </a:rPr>
              <a:t>Decision Tree </a:t>
            </a:r>
            <a:br>
              <a:rPr lang="en-GB" sz="2000" b="0" i="0" dirty="0">
                <a:solidFill>
                  <a:srgbClr val="242424"/>
                </a:solidFill>
                <a:effectLst/>
                <a:latin typeface="-apple-system"/>
              </a:rPr>
            </a:br>
            <a:endParaRPr lang="en-GB" sz="2000" b="0" i="0" dirty="0">
              <a:solidFill>
                <a:srgbClr val="242424"/>
              </a:solidFill>
              <a:effectLst/>
              <a:latin typeface="-apple-system"/>
            </a:endParaRPr>
          </a:p>
          <a:p>
            <a:pPr marL="342900" indent="-342900" algn="l">
              <a:buFont typeface="Arial" panose="020B0604020202020204" pitchFamily="34" charset="0"/>
              <a:buChar char="•"/>
            </a:pPr>
            <a:r>
              <a:rPr lang="en-GB" sz="2000" b="0" i="0" dirty="0">
                <a:solidFill>
                  <a:srgbClr val="242424"/>
                </a:solidFill>
                <a:effectLst/>
                <a:latin typeface="-apple-system"/>
              </a:rPr>
              <a:t>Random Forest</a:t>
            </a:r>
            <a:br>
              <a:rPr lang="en-GB" sz="2000" b="0" i="0" dirty="0">
                <a:solidFill>
                  <a:srgbClr val="242424"/>
                </a:solidFill>
                <a:effectLst/>
                <a:latin typeface="-apple-system"/>
              </a:rPr>
            </a:br>
            <a:endParaRPr lang="en-GB" sz="2000" b="0" i="0" dirty="0">
              <a:solidFill>
                <a:srgbClr val="242424"/>
              </a:solidFill>
              <a:effectLst/>
              <a:latin typeface="-apple-system"/>
            </a:endParaRPr>
          </a:p>
          <a:p>
            <a:pPr marL="342900" indent="-342900" algn="l">
              <a:buFont typeface="Arial" panose="020B0604020202020204" pitchFamily="34" charset="0"/>
              <a:buChar char="•"/>
            </a:pPr>
            <a:r>
              <a:rPr lang="en-GB" sz="2000" b="0" i="0" dirty="0">
                <a:solidFill>
                  <a:srgbClr val="242424"/>
                </a:solidFill>
                <a:effectLst/>
                <a:latin typeface="-apple-system"/>
              </a:rPr>
              <a:t>NB – Naïve Bayes</a:t>
            </a:r>
            <a:br>
              <a:rPr lang="en-GB" sz="2000" b="0" i="0" dirty="0">
                <a:solidFill>
                  <a:srgbClr val="242424"/>
                </a:solidFill>
                <a:effectLst/>
                <a:latin typeface="-apple-system"/>
              </a:rPr>
            </a:br>
            <a:endParaRPr lang="en-GB" sz="2000" b="0" i="0" dirty="0">
              <a:solidFill>
                <a:srgbClr val="242424"/>
              </a:solidFill>
              <a:effectLst/>
              <a:latin typeface="-apple-system"/>
            </a:endParaRPr>
          </a:p>
          <a:p>
            <a:pPr marL="342900" indent="-342900" algn="l">
              <a:buFont typeface="Arial" panose="020B0604020202020204" pitchFamily="34" charset="0"/>
              <a:buChar char="•"/>
            </a:pPr>
            <a:r>
              <a:rPr lang="en-GB" sz="2000" b="0" i="0" dirty="0">
                <a:solidFill>
                  <a:srgbClr val="242424"/>
                </a:solidFill>
                <a:effectLst/>
                <a:latin typeface="-apple-system"/>
              </a:rPr>
              <a:t>SVC – Support Vector Machine</a:t>
            </a:r>
            <a:br>
              <a:rPr lang="en-GB" sz="2000" b="0" i="0" dirty="0">
                <a:solidFill>
                  <a:srgbClr val="242424"/>
                </a:solidFill>
                <a:effectLst/>
                <a:latin typeface="-apple-system"/>
              </a:rPr>
            </a:br>
            <a:endParaRPr lang="en-GB" sz="2000" b="0" i="0" dirty="0">
              <a:solidFill>
                <a:srgbClr val="242424"/>
              </a:solidFill>
              <a:effectLst/>
              <a:latin typeface="-apple-system"/>
            </a:endParaRPr>
          </a:p>
          <a:p>
            <a:pPr marL="342900" indent="-342900" algn="l">
              <a:buFont typeface="Arial" panose="020B0604020202020204" pitchFamily="34" charset="0"/>
              <a:buChar char="•"/>
            </a:pPr>
            <a:r>
              <a:rPr lang="en-GB" sz="2000" b="0" i="0" dirty="0">
                <a:solidFill>
                  <a:srgbClr val="242424"/>
                </a:solidFill>
                <a:effectLst/>
                <a:latin typeface="-apple-system"/>
              </a:rPr>
              <a:t>Logistic Regression</a:t>
            </a:r>
          </a:p>
          <a:p>
            <a:pPr marL="285750" indent="-285750">
              <a:buFont typeface="Arial" panose="020B0604020202020204" pitchFamily="34" charset="0"/>
              <a:buChar char="•"/>
            </a:pPr>
            <a:endParaRPr lang="en-SE" sz="2000" dirty="0">
              <a:latin typeface="Calibri" panose="020F0502020204030204" pitchFamily="34" charset="0"/>
              <a:cs typeface="Calibri" panose="020F0502020204030204" pitchFamily="34" charset="0"/>
            </a:endParaRPr>
          </a:p>
        </p:txBody>
      </p:sp>
      <p:pic>
        <p:nvPicPr>
          <p:cNvPr id="5" name="Picture 4" descr="A collage of a dog&#10;&#10;Description automatically generated">
            <a:extLst>
              <a:ext uri="{FF2B5EF4-FFF2-40B4-BE49-F238E27FC236}">
                <a16:creationId xmlns:a16="http://schemas.microsoft.com/office/drawing/2014/main" id="{C53CDE99-ACEB-2185-55A6-D8B488A176B6}"/>
              </a:ext>
            </a:extLst>
          </p:cNvPr>
          <p:cNvPicPr>
            <a:picLocks noChangeAspect="1"/>
          </p:cNvPicPr>
          <p:nvPr/>
        </p:nvPicPr>
        <p:blipFill>
          <a:blip r:embed="rId2"/>
          <a:stretch>
            <a:fillRect/>
          </a:stretch>
        </p:blipFill>
        <p:spPr>
          <a:xfrm>
            <a:off x="6598920" y="2210431"/>
            <a:ext cx="3810000" cy="3829050"/>
          </a:xfrm>
          <a:prstGeom prst="rect">
            <a:avLst/>
          </a:prstGeom>
        </p:spPr>
      </p:pic>
    </p:spTree>
    <p:extLst>
      <p:ext uri="{BB962C8B-B14F-4D97-AF65-F5344CB8AC3E}">
        <p14:creationId xmlns:p14="http://schemas.microsoft.com/office/powerpoint/2010/main" val="120222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A7F3-0E0C-45FC-1B5C-57E89A227F91}"/>
              </a:ext>
            </a:extLst>
          </p:cNvPr>
          <p:cNvSpPr>
            <a:spLocks noGrp="1"/>
          </p:cNvSpPr>
          <p:nvPr>
            <p:ph type="title"/>
          </p:nvPr>
        </p:nvSpPr>
        <p:spPr/>
        <p:txBody>
          <a:bodyPr/>
          <a:lstStyle/>
          <a:p>
            <a:r>
              <a:rPr lang="en-GB" dirty="0">
                <a:latin typeface="Calibri" panose="020F0502020204030204" pitchFamily="34" charset="0"/>
                <a:cs typeface="Calibri" panose="020F0502020204030204" pitchFamily="34" charset="0"/>
              </a:rPr>
              <a:t>EVALUATION OF MODELLING</a:t>
            </a:r>
            <a:endParaRPr lang="en-SE"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ADADCAF-2408-5E45-4CC7-5BDCA51EF313}"/>
              </a:ext>
            </a:extLst>
          </p:cNvPr>
          <p:cNvSpPr txBox="1"/>
          <p:nvPr/>
        </p:nvSpPr>
        <p:spPr>
          <a:xfrm>
            <a:off x="502871" y="2327035"/>
            <a:ext cx="9064101" cy="3170099"/>
          </a:xfrm>
          <a:prstGeom prst="rect">
            <a:avLst/>
          </a:prstGeom>
          <a:noFill/>
        </p:spPr>
        <p:txBody>
          <a:bodyPr wrap="square" rtlCol="0">
            <a:spAutoFit/>
          </a:bodyPr>
          <a:lstStyle/>
          <a:p>
            <a:pPr algn="l"/>
            <a:r>
              <a:rPr lang="en-GB" sz="2000" b="1" i="0" dirty="0">
                <a:solidFill>
                  <a:srgbClr val="242424"/>
                </a:solidFill>
                <a:effectLst/>
                <a:latin typeface="Calibri" panose="020F0502020204030204" pitchFamily="34" charset="0"/>
                <a:cs typeface="Calibri" panose="020F0502020204030204" pitchFamily="34" charset="0"/>
              </a:rPr>
              <a:t>Accuracy </a:t>
            </a:r>
            <a:r>
              <a:rPr lang="en-GB" sz="2000" b="0" i="0" dirty="0">
                <a:solidFill>
                  <a:srgbClr val="242424"/>
                </a:solidFill>
                <a:effectLst/>
                <a:latin typeface="Calibri" panose="020F0502020204030204" pitchFamily="34" charset="0"/>
                <a:cs typeface="Calibri" panose="020F0502020204030204" pitchFamily="34" charset="0"/>
              </a:rPr>
              <a:t> - Among all the cases, count how many of them have been predicted correctly. </a:t>
            </a:r>
          </a:p>
          <a:p>
            <a:pPr algn="l"/>
            <a:endParaRPr lang="en-GB" sz="2000" b="0" i="0" dirty="0">
              <a:solidFill>
                <a:srgbClr val="242424"/>
              </a:solidFill>
              <a:effectLst/>
              <a:latin typeface="Calibri" panose="020F0502020204030204" pitchFamily="34" charset="0"/>
              <a:cs typeface="Calibri" panose="020F0502020204030204" pitchFamily="34" charset="0"/>
            </a:endParaRPr>
          </a:p>
          <a:p>
            <a:pPr algn="l"/>
            <a:r>
              <a:rPr lang="en-GB" sz="2000" b="1" i="0" dirty="0">
                <a:solidFill>
                  <a:srgbClr val="242424"/>
                </a:solidFill>
                <a:effectLst/>
                <a:latin typeface="Calibri" panose="020F0502020204030204" pitchFamily="34" charset="0"/>
                <a:cs typeface="Calibri" panose="020F0502020204030204" pitchFamily="34" charset="0"/>
              </a:rPr>
              <a:t>Precision</a:t>
            </a:r>
            <a:r>
              <a:rPr lang="en-GB" sz="2000" b="0" i="0" dirty="0">
                <a:solidFill>
                  <a:srgbClr val="242424"/>
                </a:solidFill>
                <a:effectLst/>
                <a:latin typeface="Calibri" panose="020F0502020204030204" pitchFamily="34" charset="0"/>
                <a:cs typeface="Calibri" panose="020F0502020204030204" pitchFamily="34" charset="0"/>
              </a:rPr>
              <a:t>  - Among all the positive predictions, count how many of them are really positive. </a:t>
            </a:r>
          </a:p>
          <a:p>
            <a:pPr algn="l"/>
            <a:endParaRPr lang="en-GB" sz="2000" b="0" i="0" dirty="0">
              <a:solidFill>
                <a:srgbClr val="242424"/>
              </a:solidFill>
              <a:effectLst/>
              <a:latin typeface="Calibri" panose="020F0502020204030204" pitchFamily="34" charset="0"/>
              <a:cs typeface="Calibri" panose="020F0502020204030204" pitchFamily="34" charset="0"/>
            </a:endParaRPr>
          </a:p>
          <a:p>
            <a:pPr algn="l"/>
            <a:r>
              <a:rPr lang="en-GB" sz="2000" b="1" i="0" dirty="0">
                <a:solidFill>
                  <a:srgbClr val="242424"/>
                </a:solidFill>
                <a:effectLst/>
                <a:latin typeface="Calibri" panose="020F0502020204030204" pitchFamily="34" charset="0"/>
                <a:cs typeface="Calibri" panose="020F0502020204030204" pitchFamily="34" charset="0"/>
              </a:rPr>
              <a:t>Recall</a:t>
            </a:r>
            <a:r>
              <a:rPr lang="en-GB" sz="2000" b="0" i="0" dirty="0">
                <a:solidFill>
                  <a:srgbClr val="242424"/>
                </a:solidFill>
                <a:effectLst/>
                <a:latin typeface="Calibri" panose="020F0502020204030204" pitchFamily="34" charset="0"/>
                <a:cs typeface="Calibri" panose="020F0502020204030204" pitchFamily="34" charset="0"/>
              </a:rPr>
              <a:t>  - Among all the real positive cases, count how many of them are predicted</a:t>
            </a:r>
          </a:p>
          <a:p>
            <a:pPr algn="l"/>
            <a:r>
              <a:rPr lang="en-GB" sz="2000" b="0" i="0" dirty="0">
                <a:solidFill>
                  <a:srgbClr val="242424"/>
                </a:solidFill>
                <a:effectLst/>
                <a:latin typeface="Calibri" panose="020F0502020204030204" pitchFamily="34" charset="0"/>
                <a:cs typeface="Calibri" panose="020F0502020204030204" pitchFamily="34" charset="0"/>
              </a:rPr>
              <a:t>positive. </a:t>
            </a:r>
          </a:p>
          <a:p>
            <a:pPr algn="l"/>
            <a:endParaRPr lang="en-GB" sz="2000" dirty="0">
              <a:solidFill>
                <a:srgbClr val="242424"/>
              </a:solidFill>
              <a:latin typeface="Calibri" panose="020F0502020204030204" pitchFamily="34" charset="0"/>
              <a:cs typeface="Calibri" panose="020F0502020204030204" pitchFamily="34" charset="0"/>
            </a:endParaRPr>
          </a:p>
          <a:p>
            <a:pPr algn="l"/>
            <a:r>
              <a:rPr lang="en-GB" sz="2000" b="1" i="0" dirty="0">
                <a:solidFill>
                  <a:srgbClr val="242424"/>
                </a:solidFill>
                <a:effectLst/>
                <a:latin typeface="Calibri" panose="020F0502020204030204" pitchFamily="34" charset="0"/>
                <a:cs typeface="Calibri" panose="020F0502020204030204" pitchFamily="34" charset="0"/>
              </a:rPr>
              <a:t>F1-score</a:t>
            </a:r>
            <a:r>
              <a:rPr lang="en-GB" sz="2000" b="0" i="0" dirty="0">
                <a:solidFill>
                  <a:srgbClr val="242424"/>
                </a:solidFill>
                <a:effectLst/>
                <a:latin typeface="Calibri" panose="020F0502020204030204" pitchFamily="34" charset="0"/>
                <a:cs typeface="Calibri" panose="020F0502020204030204" pitchFamily="34" charset="0"/>
              </a:rPr>
              <a:t> - Harmonic mean of precision and recall. </a:t>
            </a:r>
          </a:p>
        </p:txBody>
      </p:sp>
      <p:pic>
        <p:nvPicPr>
          <p:cNvPr id="6" name="Picture 5" descr="Diagram, text, letter&#10;&#10;Description automatically generated">
            <a:extLst>
              <a:ext uri="{FF2B5EF4-FFF2-40B4-BE49-F238E27FC236}">
                <a16:creationId xmlns:a16="http://schemas.microsoft.com/office/drawing/2014/main" id="{35F0C8A8-AD45-B23E-5421-1394DDE0A733}"/>
              </a:ext>
            </a:extLst>
          </p:cNvPr>
          <p:cNvPicPr>
            <a:picLocks noChangeAspect="1"/>
          </p:cNvPicPr>
          <p:nvPr/>
        </p:nvPicPr>
        <p:blipFill>
          <a:blip r:embed="rId2"/>
          <a:stretch>
            <a:fillRect/>
          </a:stretch>
        </p:blipFill>
        <p:spPr>
          <a:xfrm>
            <a:off x="9207296" y="2327035"/>
            <a:ext cx="2850686" cy="2921953"/>
          </a:xfrm>
          <a:prstGeom prst="rect">
            <a:avLst/>
          </a:prstGeom>
        </p:spPr>
      </p:pic>
    </p:spTree>
    <p:extLst>
      <p:ext uri="{BB962C8B-B14F-4D97-AF65-F5344CB8AC3E}">
        <p14:creationId xmlns:p14="http://schemas.microsoft.com/office/powerpoint/2010/main" val="63361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1000"/>
                                        <p:tgtEl>
                                          <p:spTgt spid="4">
                                            <p:txEl>
                                              <p:pRg st="5" end="5"/>
                                            </p:txEl>
                                          </p:spTgt>
                                        </p:tgtEl>
                                      </p:cBhvr>
                                    </p:animEffect>
                                    <p:anim calcmode="lin" valueType="num">
                                      <p:cBhvr>
                                        <p:cTn id="2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fade">
                                      <p:cBhvr>
                                        <p:cTn id="33" dur="1000"/>
                                        <p:tgtEl>
                                          <p:spTgt spid="4">
                                            <p:txEl>
                                              <p:pRg st="7" end="7"/>
                                            </p:txEl>
                                          </p:spTgt>
                                        </p:tgtEl>
                                      </p:cBhvr>
                                    </p:animEffect>
                                    <p:anim calcmode="lin" valueType="num">
                                      <p:cBhvr>
                                        <p:cTn id="34"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2B023-2CBB-C7D8-FC02-02E8658619E6}"/>
              </a:ext>
            </a:extLst>
          </p:cNvPr>
          <p:cNvSpPr>
            <a:spLocks noGrp="1"/>
          </p:cNvSpPr>
          <p:nvPr>
            <p:ph type="title"/>
          </p:nvPr>
        </p:nvSpPr>
        <p:spPr>
          <a:xfrm>
            <a:off x="2198351" y="357263"/>
            <a:ext cx="6280098" cy="1529879"/>
          </a:xfrm>
        </p:spPr>
        <p:txBody>
          <a:bodyPr/>
          <a:lstStyle/>
          <a:p>
            <a:r>
              <a:rPr lang="en-GB" dirty="0">
                <a:latin typeface="Calibri" panose="020F0502020204030204" pitchFamily="34" charset="0"/>
                <a:cs typeface="Calibri" panose="020F0502020204030204" pitchFamily="34" charset="0"/>
              </a:rPr>
              <a:t>RESULTS</a:t>
            </a:r>
            <a:endParaRPr lang="en-SE"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DDFABA99-9EFB-7E71-0623-D883EE2EBA75}"/>
              </a:ext>
            </a:extLst>
          </p:cNvPr>
          <p:cNvSpPr txBox="1"/>
          <p:nvPr/>
        </p:nvSpPr>
        <p:spPr>
          <a:xfrm>
            <a:off x="469892" y="1887142"/>
            <a:ext cx="3918636" cy="4093428"/>
          </a:xfrm>
          <a:prstGeom prst="rect">
            <a:avLst/>
          </a:prstGeom>
          <a:noFill/>
        </p:spPr>
        <p:txBody>
          <a:bodyPr wrap="square" rtlCol="0">
            <a:spAutoFit/>
          </a:bodyPr>
          <a:lstStyle/>
          <a:p>
            <a:pPr algn="l"/>
            <a:endParaRPr lang="en-GB"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000" dirty="0">
                <a:solidFill>
                  <a:srgbClr val="242424"/>
                </a:solidFill>
                <a:latin typeface="-apple-system"/>
              </a:rPr>
              <a:t>Random Forest </a:t>
            </a:r>
          </a:p>
          <a:p>
            <a:pPr marL="342900" indent="-342900">
              <a:buFont typeface="Arial" panose="020B0604020202020204" pitchFamily="34" charset="0"/>
              <a:buChar char="•"/>
            </a:pPr>
            <a:endParaRPr lang="en-GB" sz="2000" dirty="0">
              <a:solidFill>
                <a:srgbClr val="242424"/>
              </a:solidFill>
              <a:latin typeface="-apple-system"/>
            </a:endParaRPr>
          </a:p>
          <a:p>
            <a:pPr marL="342900" indent="-342900">
              <a:buFont typeface="Arial" panose="020B0604020202020204" pitchFamily="34" charset="0"/>
              <a:buChar char="•"/>
            </a:pPr>
            <a:r>
              <a:rPr lang="en-GB" sz="2000" dirty="0">
                <a:solidFill>
                  <a:srgbClr val="242424"/>
                </a:solidFill>
                <a:latin typeface="-apple-system"/>
              </a:rPr>
              <a:t>KNN </a:t>
            </a:r>
            <a:r>
              <a:rPr lang="en-GB" sz="2000" b="0" i="0" dirty="0">
                <a:solidFill>
                  <a:srgbClr val="242424"/>
                </a:solidFill>
                <a:effectLst/>
                <a:latin typeface="-apple-system"/>
              </a:rPr>
              <a:t>– K Nearest </a:t>
            </a:r>
            <a:r>
              <a:rPr lang="en-GB" sz="2000" dirty="0">
                <a:solidFill>
                  <a:srgbClr val="242424"/>
                </a:solidFill>
                <a:latin typeface="-apple-system"/>
              </a:rPr>
              <a:t>Neighbors</a:t>
            </a:r>
            <a:br>
              <a:rPr lang="en-GB" sz="2000" b="0" i="0" dirty="0">
                <a:solidFill>
                  <a:srgbClr val="242424"/>
                </a:solidFill>
                <a:effectLst/>
                <a:latin typeface="-apple-system"/>
              </a:rPr>
            </a:br>
            <a:endParaRPr lang="en-GB" sz="2000" b="0" i="0" dirty="0">
              <a:solidFill>
                <a:srgbClr val="242424"/>
              </a:solidFill>
              <a:effectLst/>
              <a:latin typeface="-apple-system"/>
            </a:endParaRPr>
          </a:p>
          <a:p>
            <a:pPr marL="342900" indent="-342900" algn="l">
              <a:buFont typeface="Arial" panose="020B0604020202020204" pitchFamily="34" charset="0"/>
              <a:buChar char="•"/>
            </a:pPr>
            <a:r>
              <a:rPr lang="en-GB" sz="2000" b="0" i="0" dirty="0">
                <a:solidFill>
                  <a:srgbClr val="242424"/>
                </a:solidFill>
                <a:effectLst/>
                <a:latin typeface="-apple-system"/>
              </a:rPr>
              <a:t>Decision Tree </a:t>
            </a:r>
            <a:br>
              <a:rPr lang="en-GB" sz="2000" b="0" i="0" dirty="0">
                <a:solidFill>
                  <a:srgbClr val="242424"/>
                </a:solidFill>
                <a:effectLst/>
                <a:latin typeface="-apple-system"/>
              </a:rPr>
            </a:br>
            <a:endParaRPr lang="en-GB" sz="2000" b="0" i="0" dirty="0">
              <a:solidFill>
                <a:srgbClr val="242424"/>
              </a:solidFill>
              <a:effectLst/>
              <a:latin typeface="-apple-system"/>
            </a:endParaRPr>
          </a:p>
          <a:p>
            <a:pPr marL="342900" indent="-342900" algn="l">
              <a:buFont typeface="Arial" panose="020B0604020202020204" pitchFamily="34" charset="0"/>
              <a:buChar char="•"/>
            </a:pPr>
            <a:r>
              <a:rPr lang="en-GB" sz="2000" b="0" i="0" dirty="0">
                <a:solidFill>
                  <a:srgbClr val="242424"/>
                </a:solidFill>
                <a:effectLst/>
                <a:latin typeface="-apple-system"/>
              </a:rPr>
              <a:t>NB – Naïve Bayes</a:t>
            </a:r>
            <a:br>
              <a:rPr lang="en-GB" sz="2000" b="0" i="0" dirty="0">
                <a:solidFill>
                  <a:srgbClr val="242424"/>
                </a:solidFill>
                <a:effectLst/>
                <a:latin typeface="-apple-system"/>
              </a:rPr>
            </a:br>
            <a:endParaRPr lang="en-GB" sz="2000" b="0" i="0" dirty="0">
              <a:solidFill>
                <a:srgbClr val="242424"/>
              </a:solidFill>
              <a:effectLst/>
              <a:latin typeface="-apple-system"/>
            </a:endParaRPr>
          </a:p>
          <a:p>
            <a:pPr marL="342900" indent="-342900" algn="l">
              <a:buFont typeface="Arial" panose="020B0604020202020204" pitchFamily="34" charset="0"/>
              <a:buChar char="•"/>
            </a:pPr>
            <a:r>
              <a:rPr lang="en-GB" sz="2000" b="0" i="0" dirty="0">
                <a:solidFill>
                  <a:srgbClr val="242424"/>
                </a:solidFill>
                <a:effectLst/>
                <a:latin typeface="-apple-system"/>
              </a:rPr>
              <a:t>SVC – Support Vector Machine</a:t>
            </a:r>
            <a:br>
              <a:rPr lang="en-GB" sz="2000" b="0" i="0" dirty="0">
                <a:solidFill>
                  <a:srgbClr val="242424"/>
                </a:solidFill>
                <a:effectLst/>
                <a:latin typeface="-apple-system"/>
              </a:rPr>
            </a:br>
            <a:endParaRPr lang="en-GB" sz="2000" b="0" i="0" dirty="0">
              <a:solidFill>
                <a:srgbClr val="242424"/>
              </a:solidFill>
              <a:effectLst/>
              <a:latin typeface="-apple-system"/>
            </a:endParaRPr>
          </a:p>
          <a:p>
            <a:pPr marL="342900" indent="-342900" algn="l">
              <a:buFont typeface="Arial" panose="020B0604020202020204" pitchFamily="34" charset="0"/>
              <a:buChar char="•"/>
            </a:pPr>
            <a:r>
              <a:rPr lang="en-GB" sz="2000" b="0" i="0" dirty="0">
                <a:solidFill>
                  <a:srgbClr val="242424"/>
                </a:solidFill>
                <a:effectLst/>
                <a:latin typeface="-apple-system"/>
              </a:rPr>
              <a:t>Logistic Regression</a:t>
            </a:r>
          </a:p>
          <a:p>
            <a:pPr marL="285750" indent="-285750">
              <a:buFont typeface="Arial" panose="020B0604020202020204" pitchFamily="34" charset="0"/>
              <a:buChar char="•"/>
            </a:pPr>
            <a:endParaRPr lang="en-SE" sz="2000" dirty="0">
              <a:latin typeface="Calibri" panose="020F0502020204030204" pitchFamily="34" charset="0"/>
              <a:cs typeface="Calibri" panose="020F0502020204030204" pitchFamily="34" charset="0"/>
            </a:endParaRPr>
          </a:p>
        </p:txBody>
      </p:sp>
      <p:graphicFrame>
        <p:nvGraphicFramePr>
          <p:cNvPr id="12" name="Table 11">
            <a:extLst>
              <a:ext uri="{FF2B5EF4-FFF2-40B4-BE49-F238E27FC236}">
                <a16:creationId xmlns:a16="http://schemas.microsoft.com/office/drawing/2014/main" id="{DEDCEC01-F5FB-B2C0-9485-88FF971623D6}"/>
              </a:ext>
            </a:extLst>
          </p:cNvPr>
          <p:cNvGraphicFramePr>
            <a:graphicFrameLocks noGrp="1"/>
          </p:cNvGraphicFramePr>
          <p:nvPr>
            <p:extLst>
              <p:ext uri="{D42A27DB-BD31-4B8C-83A1-F6EECF244321}">
                <p14:modId xmlns:p14="http://schemas.microsoft.com/office/powerpoint/2010/main" val="898973485"/>
              </p:ext>
            </p:extLst>
          </p:nvPr>
        </p:nvGraphicFramePr>
        <p:xfrm>
          <a:off x="4386020" y="1800735"/>
          <a:ext cx="6598313" cy="3784627"/>
        </p:xfrm>
        <a:graphic>
          <a:graphicData uri="http://schemas.openxmlformats.org/drawingml/2006/table">
            <a:tbl>
              <a:tblPr/>
              <a:tblGrid>
                <a:gridCol w="1130738">
                  <a:extLst>
                    <a:ext uri="{9D8B030D-6E8A-4147-A177-3AD203B41FA5}">
                      <a16:colId xmlns:a16="http://schemas.microsoft.com/office/drawing/2014/main" val="790511471"/>
                    </a:ext>
                  </a:extLst>
                </a:gridCol>
                <a:gridCol w="1316268">
                  <a:extLst>
                    <a:ext uri="{9D8B030D-6E8A-4147-A177-3AD203B41FA5}">
                      <a16:colId xmlns:a16="http://schemas.microsoft.com/office/drawing/2014/main" val="992438063"/>
                    </a:ext>
                  </a:extLst>
                </a:gridCol>
                <a:gridCol w="1388590">
                  <a:extLst>
                    <a:ext uri="{9D8B030D-6E8A-4147-A177-3AD203B41FA5}">
                      <a16:colId xmlns:a16="http://schemas.microsoft.com/office/drawing/2014/main" val="4068516744"/>
                    </a:ext>
                  </a:extLst>
                </a:gridCol>
                <a:gridCol w="1388590">
                  <a:extLst>
                    <a:ext uri="{9D8B030D-6E8A-4147-A177-3AD203B41FA5}">
                      <a16:colId xmlns:a16="http://schemas.microsoft.com/office/drawing/2014/main" val="2873802958"/>
                    </a:ext>
                  </a:extLst>
                </a:gridCol>
                <a:gridCol w="1374127">
                  <a:extLst>
                    <a:ext uri="{9D8B030D-6E8A-4147-A177-3AD203B41FA5}">
                      <a16:colId xmlns:a16="http://schemas.microsoft.com/office/drawing/2014/main" val="1613198130"/>
                    </a:ext>
                  </a:extLst>
                </a:gridCol>
              </a:tblGrid>
              <a:tr h="540661">
                <a:tc>
                  <a:txBody>
                    <a:bodyPr/>
                    <a:lstStyle/>
                    <a:p>
                      <a:pPr algn="l" fontAlgn="b"/>
                      <a:endParaRPr lang="en-SE" sz="1100" b="0" i="0" u="none" strike="noStrike">
                        <a:solidFill>
                          <a:srgbClr val="000000"/>
                        </a:solidFill>
                        <a:effectLst/>
                        <a:latin typeface="Calibri" panose="020F0502020204030204" pitchFamily="34" charset="0"/>
                      </a:endParaRPr>
                    </a:p>
                  </a:txBody>
                  <a:tcPr marL="7620" marR="7620" marT="762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GB" sz="1400" b="1" i="0" u="none" strike="noStrike" dirty="0">
                          <a:solidFill>
                            <a:srgbClr val="000000"/>
                          </a:solidFill>
                          <a:effectLst/>
                          <a:latin typeface="Calibri" panose="020F0502020204030204" pitchFamily="34" charset="0"/>
                        </a:rPr>
                        <a:t>Accuracy</a:t>
                      </a:r>
                    </a:p>
                  </a:txBody>
                  <a:tcPr marL="7620" marR="7620" marT="762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b"/>
                      <a:r>
                        <a:rPr lang="en-GB" sz="1400" b="1" i="0" u="none" strike="noStrike" dirty="0">
                          <a:solidFill>
                            <a:srgbClr val="000000"/>
                          </a:solidFill>
                          <a:effectLst/>
                          <a:latin typeface="Calibri" panose="020F0502020204030204" pitchFamily="34" charset="0"/>
                        </a:rPr>
                        <a:t>Precision</a:t>
                      </a:r>
                    </a:p>
                  </a:txBody>
                  <a:tcPr marL="7620" marR="7620" marT="76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b"/>
                      <a:r>
                        <a:rPr lang="en-GB" sz="1400" b="1" i="0" u="none" strike="noStrike" dirty="0">
                          <a:solidFill>
                            <a:srgbClr val="000000"/>
                          </a:solidFill>
                          <a:effectLst/>
                          <a:latin typeface="Calibri" panose="020F0502020204030204" pitchFamily="34" charset="0"/>
                        </a:rPr>
                        <a:t>Recall</a:t>
                      </a:r>
                    </a:p>
                  </a:txBody>
                  <a:tcPr marL="7620" marR="7620" marT="76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b"/>
                      <a:r>
                        <a:rPr lang="en-GB" sz="1400" b="1" i="0" u="none" strike="noStrike" dirty="0">
                          <a:solidFill>
                            <a:srgbClr val="000000"/>
                          </a:solidFill>
                          <a:effectLst/>
                          <a:latin typeface="Calibri" panose="020F0502020204030204" pitchFamily="34" charset="0"/>
                        </a:rPr>
                        <a:t>F1-score</a:t>
                      </a:r>
                    </a:p>
                  </a:txBody>
                  <a:tcPr marL="7620" marR="7620" marT="762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824595070"/>
                  </a:ext>
                </a:extLst>
              </a:tr>
              <a:tr h="540661">
                <a:tc>
                  <a:txBody>
                    <a:bodyPr/>
                    <a:lstStyle/>
                    <a:p>
                      <a:pPr algn="l" fontAlgn="b"/>
                      <a:r>
                        <a:rPr lang="en-GB" sz="1400" b="1" i="0" u="none" strike="noStrike" dirty="0">
                          <a:solidFill>
                            <a:srgbClr val="000000"/>
                          </a:solidFill>
                          <a:effectLst/>
                          <a:latin typeface="Calibri" panose="020F0502020204030204" pitchFamily="34" charset="0"/>
                        </a:rPr>
                        <a:t>RF_score:</a:t>
                      </a:r>
                    </a:p>
                  </a:txBody>
                  <a:tcPr marL="7620" marR="7620" marT="762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SE" sz="1400" b="1" i="0" u="none" strike="noStrike" dirty="0">
                          <a:solidFill>
                            <a:srgbClr val="548235"/>
                          </a:solidFill>
                          <a:effectLst/>
                          <a:latin typeface="Calibri" panose="020F0502020204030204" pitchFamily="34" charset="0"/>
                        </a:rPr>
                        <a:t>83.8%</a:t>
                      </a:r>
                    </a:p>
                  </a:txBody>
                  <a:tcPr marL="7620" marR="7620" marT="762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E" sz="1400" b="0" i="0" u="none" strike="noStrike">
                          <a:solidFill>
                            <a:srgbClr val="000000"/>
                          </a:solidFill>
                          <a:effectLst/>
                          <a:latin typeface="Calibri" panose="020F0502020204030204" pitchFamily="34" charset="0"/>
                        </a:rPr>
                        <a:t>79.73%</a:t>
                      </a:r>
                    </a:p>
                  </a:txBody>
                  <a:tcPr marL="7620" marR="7620" marT="76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E" sz="1400" b="1" i="0" u="none" strike="noStrike">
                          <a:solidFill>
                            <a:srgbClr val="548235"/>
                          </a:solidFill>
                          <a:effectLst/>
                          <a:latin typeface="Calibri" panose="020F0502020204030204" pitchFamily="34" charset="0"/>
                        </a:rPr>
                        <a:t>80.82%</a:t>
                      </a:r>
                    </a:p>
                  </a:txBody>
                  <a:tcPr marL="7620" marR="7620" marT="76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E" sz="1400" b="1" i="0" u="none" strike="noStrike">
                          <a:solidFill>
                            <a:srgbClr val="548235"/>
                          </a:solidFill>
                          <a:effectLst/>
                          <a:latin typeface="Calibri" panose="020F0502020204030204" pitchFamily="34" charset="0"/>
                        </a:rPr>
                        <a:t>80.27%</a:t>
                      </a:r>
                    </a:p>
                  </a:txBody>
                  <a:tcPr marL="7620" marR="7620" marT="762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1012569"/>
                  </a:ext>
                </a:extLst>
              </a:tr>
              <a:tr h="540661">
                <a:tc>
                  <a:txBody>
                    <a:bodyPr/>
                    <a:lstStyle/>
                    <a:p>
                      <a:pPr algn="l" fontAlgn="b"/>
                      <a:r>
                        <a:rPr lang="en-GB" sz="1400" b="1" i="0" u="none" strike="noStrike" dirty="0">
                          <a:solidFill>
                            <a:srgbClr val="000000"/>
                          </a:solidFill>
                          <a:effectLst/>
                          <a:latin typeface="Calibri" panose="020F0502020204030204" pitchFamily="34" charset="0"/>
                        </a:rPr>
                        <a:t>KNN_score: </a:t>
                      </a:r>
                    </a:p>
                  </a:txBody>
                  <a:tcPr marL="7620" marR="7620" marT="762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SE" sz="1400" b="0" i="0" u="none" strike="noStrike" dirty="0">
                          <a:solidFill>
                            <a:srgbClr val="000000"/>
                          </a:solidFill>
                          <a:effectLst/>
                          <a:latin typeface="Calibri" panose="020F0502020204030204" pitchFamily="34" charset="0"/>
                        </a:rPr>
                        <a:t>82.68%</a:t>
                      </a:r>
                    </a:p>
                  </a:txBody>
                  <a:tcPr marL="7620" marR="7620" marT="762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SE" sz="1400" b="0" i="0" u="none" strike="noStrike" dirty="0">
                          <a:solidFill>
                            <a:srgbClr val="000000"/>
                          </a:solidFill>
                          <a:effectLst/>
                          <a:latin typeface="Calibri" panose="020F0502020204030204" pitchFamily="34" charset="0"/>
                        </a:rPr>
                        <a:t>79.73%</a:t>
                      </a:r>
                    </a:p>
                  </a:txBody>
                  <a:tcPr marL="7620" marR="7620" marT="76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SE" sz="1400" b="0" i="0" u="none" strike="noStrike">
                          <a:solidFill>
                            <a:srgbClr val="000000"/>
                          </a:solidFill>
                          <a:effectLst/>
                          <a:latin typeface="Calibri" panose="020F0502020204030204" pitchFamily="34" charset="0"/>
                        </a:rPr>
                        <a:t>78.67%</a:t>
                      </a:r>
                    </a:p>
                  </a:txBody>
                  <a:tcPr marL="7620" marR="7620" marT="76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SE" sz="1400" b="0" i="0" u="none" strike="noStrike">
                          <a:solidFill>
                            <a:srgbClr val="000000"/>
                          </a:solidFill>
                          <a:effectLst/>
                          <a:latin typeface="Calibri" panose="020F0502020204030204" pitchFamily="34" charset="0"/>
                        </a:rPr>
                        <a:t>79.19%</a:t>
                      </a:r>
                    </a:p>
                  </a:txBody>
                  <a:tcPr marL="7620" marR="7620" marT="762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827565591"/>
                  </a:ext>
                </a:extLst>
              </a:tr>
              <a:tr h="540661">
                <a:tc>
                  <a:txBody>
                    <a:bodyPr/>
                    <a:lstStyle/>
                    <a:p>
                      <a:pPr algn="l" fontAlgn="b"/>
                      <a:r>
                        <a:rPr lang="en-GB" sz="1400" b="1" i="0" u="none" strike="noStrike" dirty="0" err="1">
                          <a:solidFill>
                            <a:srgbClr val="000000"/>
                          </a:solidFill>
                          <a:effectLst/>
                          <a:latin typeface="Calibri" panose="020F0502020204030204" pitchFamily="34" charset="0"/>
                        </a:rPr>
                        <a:t>DT_score</a:t>
                      </a:r>
                      <a:r>
                        <a:rPr lang="en-GB" sz="1400" b="1" i="0" u="none" strike="noStrike" dirty="0">
                          <a:solidFill>
                            <a:srgbClr val="000000"/>
                          </a:solidFill>
                          <a:effectLst/>
                          <a:latin typeface="Calibri" panose="020F0502020204030204" pitchFamily="34" charset="0"/>
                        </a:rPr>
                        <a:t>:</a:t>
                      </a:r>
                    </a:p>
                  </a:txBody>
                  <a:tcPr marL="7620" marR="7620" marT="762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SE" sz="1400" b="0" i="0" u="none" strike="noStrike">
                          <a:solidFill>
                            <a:srgbClr val="000000"/>
                          </a:solidFill>
                          <a:effectLst/>
                          <a:latin typeface="Calibri" panose="020F0502020204030204" pitchFamily="34" charset="0"/>
                        </a:rPr>
                        <a:t>81.56%</a:t>
                      </a:r>
                    </a:p>
                  </a:txBody>
                  <a:tcPr marL="7620" marR="7620" marT="762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E" sz="1400" b="0" i="0" u="none" strike="noStrike" dirty="0">
                          <a:solidFill>
                            <a:srgbClr val="000000"/>
                          </a:solidFill>
                          <a:effectLst/>
                          <a:latin typeface="Calibri" panose="020F0502020204030204" pitchFamily="34" charset="0"/>
                        </a:rPr>
                        <a:t>77.03%</a:t>
                      </a:r>
                    </a:p>
                  </a:txBody>
                  <a:tcPr marL="7620" marR="7620" marT="76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E" sz="1400" b="0" i="0" u="none" strike="noStrike" dirty="0">
                          <a:solidFill>
                            <a:srgbClr val="000000"/>
                          </a:solidFill>
                          <a:effectLst/>
                          <a:latin typeface="Calibri" panose="020F0502020204030204" pitchFamily="34" charset="0"/>
                        </a:rPr>
                        <a:t>78.08%</a:t>
                      </a:r>
                    </a:p>
                  </a:txBody>
                  <a:tcPr marL="7620" marR="7620" marT="76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E" sz="1400" b="0" i="0" u="none" strike="noStrike">
                          <a:solidFill>
                            <a:srgbClr val="000000"/>
                          </a:solidFill>
                          <a:effectLst/>
                          <a:latin typeface="Calibri" panose="020F0502020204030204" pitchFamily="34" charset="0"/>
                        </a:rPr>
                        <a:t>77.55%</a:t>
                      </a:r>
                    </a:p>
                  </a:txBody>
                  <a:tcPr marL="7620" marR="7620" marT="762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1339600"/>
                  </a:ext>
                </a:extLst>
              </a:tr>
              <a:tr h="540661">
                <a:tc>
                  <a:txBody>
                    <a:bodyPr/>
                    <a:lstStyle/>
                    <a:p>
                      <a:pPr algn="l" fontAlgn="b"/>
                      <a:r>
                        <a:rPr lang="en-GB" sz="1400" b="1" i="0" u="none" strike="noStrike" dirty="0" err="1">
                          <a:solidFill>
                            <a:srgbClr val="000000"/>
                          </a:solidFill>
                          <a:effectLst/>
                          <a:latin typeface="Calibri" panose="020F0502020204030204" pitchFamily="34" charset="0"/>
                        </a:rPr>
                        <a:t>GNB_score</a:t>
                      </a:r>
                      <a:r>
                        <a:rPr lang="en-GB" sz="1400" b="1" i="0" u="none" strike="noStrike" dirty="0">
                          <a:solidFill>
                            <a:srgbClr val="000000"/>
                          </a:solidFill>
                          <a:effectLst/>
                          <a:latin typeface="Calibri" panose="020F0502020204030204" pitchFamily="34" charset="0"/>
                        </a:rPr>
                        <a:t>:</a:t>
                      </a:r>
                    </a:p>
                  </a:txBody>
                  <a:tcPr marL="7620" marR="7620" marT="762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SE" sz="1400" b="0" i="0" u="none" strike="noStrike">
                          <a:solidFill>
                            <a:srgbClr val="000000"/>
                          </a:solidFill>
                          <a:effectLst/>
                          <a:latin typeface="Calibri" panose="020F0502020204030204" pitchFamily="34" charset="0"/>
                        </a:rPr>
                        <a:t>77.65%</a:t>
                      </a:r>
                    </a:p>
                  </a:txBody>
                  <a:tcPr marL="7620" marR="7620" marT="762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SE" sz="1400" b="0" i="0" u="none" strike="noStrike">
                          <a:solidFill>
                            <a:srgbClr val="000000"/>
                          </a:solidFill>
                          <a:effectLst/>
                          <a:latin typeface="Calibri" panose="020F0502020204030204" pitchFamily="34" charset="0"/>
                        </a:rPr>
                        <a:t>79.73%</a:t>
                      </a:r>
                    </a:p>
                  </a:txBody>
                  <a:tcPr marL="7620" marR="7620" marT="76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SE" sz="1400" b="0" i="0" u="none" strike="noStrike" dirty="0">
                          <a:solidFill>
                            <a:srgbClr val="000000"/>
                          </a:solidFill>
                          <a:effectLst/>
                          <a:latin typeface="Calibri" panose="020F0502020204030204" pitchFamily="34" charset="0"/>
                        </a:rPr>
                        <a:t>70.24%</a:t>
                      </a:r>
                    </a:p>
                  </a:txBody>
                  <a:tcPr marL="7620" marR="7620" marT="76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SE" sz="1400" b="0" i="0" u="none" strike="noStrike">
                          <a:solidFill>
                            <a:srgbClr val="000000"/>
                          </a:solidFill>
                          <a:effectLst/>
                          <a:latin typeface="Calibri" panose="020F0502020204030204" pitchFamily="34" charset="0"/>
                        </a:rPr>
                        <a:t>74.68%</a:t>
                      </a:r>
                    </a:p>
                  </a:txBody>
                  <a:tcPr marL="7620" marR="7620" marT="762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463318353"/>
                  </a:ext>
                </a:extLst>
              </a:tr>
              <a:tr h="540661">
                <a:tc>
                  <a:txBody>
                    <a:bodyPr/>
                    <a:lstStyle/>
                    <a:p>
                      <a:pPr algn="l" fontAlgn="b"/>
                      <a:r>
                        <a:rPr lang="en-GB" sz="1400" b="1" i="0" u="none" strike="noStrike" dirty="0" err="1">
                          <a:solidFill>
                            <a:srgbClr val="000000"/>
                          </a:solidFill>
                          <a:effectLst/>
                          <a:latin typeface="Calibri" panose="020F0502020204030204" pitchFamily="34" charset="0"/>
                        </a:rPr>
                        <a:t>SVC_score</a:t>
                      </a:r>
                      <a:r>
                        <a:rPr lang="en-GB" sz="1400" b="1" i="0" u="none" strike="noStrike" dirty="0">
                          <a:solidFill>
                            <a:srgbClr val="000000"/>
                          </a:solidFill>
                          <a:effectLst/>
                          <a:latin typeface="Calibri" panose="020F0502020204030204" pitchFamily="34" charset="0"/>
                        </a:rPr>
                        <a:t>:</a:t>
                      </a:r>
                    </a:p>
                  </a:txBody>
                  <a:tcPr marL="7620" marR="7620" marT="762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SE" sz="1400" b="0" i="0" u="none" strike="noStrike">
                          <a:solidFill>
                            <a:srgbClr val="000000"/>
                          </a:solidFill>
                          <a:effectLst/>
                          <a:latin typeface="Calibri" panose="020F0502020204030204" pitchFamily="34" charset="0"/>
                        </a:rPr>
                        <a:t>81.01% </a:t>
                      </a:r>
                    </a:p>
                  </a:txBody>
                  <a:tcPr marL="7620" marR="7620" marT="762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E" sz="1400" b="0" i="0" u="none" strike="noStrike">
                          <a:solidFill>
                            <a:srgbClr val="000000"/>
                          </a:solidFill>
                          <a:effectLst/>
                          <a:latin typeface="Calibri" panose="020F0502020204030204" pitchFamily="34" charset="0"/>
                        </a:rPr>
                        <a:t>75.68%</a:t>
                      </a:r>
                    </a:p>
                  </a:txBody>
                  <a:tcPr marL="7620" marR="7620" marT="76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E" sz="1400" b="0" i="0" u="none" strike="noStrike" dirty="0">
                          <a:solidFill>
                            <a:srgbClr val="000000"/>
                          </a:solidFill>
                          <a:effectLst/>
                          <a:latin typeface="Calibri" panose="020F0502020204030204" pitchFamily="34" charset="0"/>
                        </a:rPr>
                        <a:t>77.78%</a:t>
                      </a:r>
                    </a:p>
                  </a:txBody>
                  <a:tcPr marL="7620" marR="7620" marT="76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E" sz="1400" b="0" i="0" u="none" strike="noStrike" dirty="0">
                          <a:solidFill>
                            <a:srgbClr val="000000"/>
                          </a:solidFill>
                          <a:effectLst/>
                          <a:latin typeface="Calibri" panose="020F0502020204030204" pitchFamily="34" charset="0"/>
                        </a:rPr>
                        <a:t>76.71%</a:t>
                      </a:r>
                    </a:p>
                  </a:txBody>
                  <a:tcPr marL="7620" marR="7620" marT="762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7696823"/>
                  </a:ext>
                </a:extLst>
              </a:tr>
              <a:tr h="540661">
                <a:tc>
                  <a:txBody>
                    <a:bodyPr/>
                    <a:lstStyle/>
                    <a:p>
                      <a:pPr algn="l" fontAlgn="b"/>
                      <a:r>
                        <a:rPr lang="en-GB" sz="1400" b="1" i="0" u="none" strike="noStrike" dirty="0" err="1">
                          <a:solidFill>
                            <a:srgbClr val="000000"/>
                          </a:solidFill>
                          <a:effectLst/>
                          <a:latin typeface="Calibri" panose="020F0502020204030204" pitchFamily="34" charset="0"/>
                        </a:rPr>
                        <a:t>LR_score</a:t>
                      </a:r>
                      <a:r>
                        <a:rPr lang="en-GB" sz="1400" b="1" i="0" u="none" strike="noStrike" dirty="0">
                          <a:solidFill>
                            <a:srgbClr val="000000"/>
                          </a:solidFill>
                          <a:effectLst/>
                          <a:latin typeface="Calibri" panose="020F0502020204030204" pitchFamily="34" charset="0"/>
                        </a:rPr>
                        <a:t>:</a:t>
                      </a:r>
                    </a:p>
                  </a:txBody>
                  <a:tcPr marL="7620" marR="7620" marT="762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b"/>
                      <a:r>
                        <a:rPr lang="en-SE" sz="1400" b="0" i="0" u="none" strike="noStrike">
                          <a:solidFill>
                            <a:srgbClr val="000000"/>
                          </a:solidFill>
                          <a:effectLst/>
                          <a:latin typeface="Calibri" panose="020F0502020204030204" pitchFamily="34" charset="0"/>
                        </a:rPr>
                        <a:t>81.01%</a:t>
                      </a:r>
                    </a:p>
                  </a:txBody>
                  <a:tcPr marL="7620" marR="7620" marT="762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SE" sz="1400" b="0" i="0" u="none" strike="noStrike">
                          <a:solidFill>
                            <a:srgbClr val="000000"/>
                          </a:solidFill>
                          <a:effectLst/>
                          <a:latin typeface="Calibri" panose="020F0502020204030204" pitchFamily="34" charset="0"/>
                        </a:rPr>
                        <a:t>79.73%</a:t>
                      </a:r>
                    </a:p>
                  </a:txBody>
                  <a:tcPr marL="7620" marR="7620" marT="76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SE" sz="1400" b="0" i="0" u="none" strike="noStrike" dirty="0">
                          <a:solidFill>
                            <a:srgbClr val="000000"/>
                          </a:solidFill>
                          <a:effectLst/>
                          <a:latin typeface="Calibri" panose="020F0502020204030204" pitchFamily="34" charset="0"/>
                        </a:rPr>
                        <a:t>75.64%</a:t>
                      </a:r>
                    </a:p>
                  </a:txBody>
                  <a:tcPr marL="7620" marR="7620" marT="76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SE" sz="1400" b="0" i="0" u="none" strike="noStrike" dirty="0">
                          <a:solidFill>
                            <a:srgbClr val="000000"/>
                          </a:solidFill>
                          <a:effectLst/>
                          <a:latin typeface="Calibri" panose="020F0502020204030204" pitchFamily="34" charset="0"/>
                        </a:rPr>
                        <a:t>77.63%</a:t>
                      </a:r>
                    </a:p>
                  </a:txBody>
                  <a:tcPr marL="7620" marR="7620" marT="762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582088242"/>
                  </a:ext>
                </a:extLst>
              </a:tr>
            </a:tbl>
          </a:graphicData>
        </a:graphic>
      </p:graphicFrame>
    </p:spTree>
    <p:extLst>
      <p:ext uri="{BB962C8B-B14F-4D97-AF65-F5344CB8AC3E}">
        <p14:creationId xmlns:p14="http://schemas.microsoft.com/office/powerpoint/2010/main" val="93248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1D09-79E6-79DC-3BBD-FBDC71E47B3A}"/>
              </a:ext>
            </a:extLst>
          </p:cNvPr>
          <p:cNvSpPr>
            <a:spLocks noGrp="1"/>
          </p:cNvSpPr>
          <p:nvPr>
            <p:ph type="title"/>
          </p:nvPr>
        </p:nvSpPr>
        <p:spPr>
          <a:xfrm>
            <a:off x="638567" y="192389"/>
            <a:ext cx="10364451" cy="1596177"/>
          </a:xfrm>
        </p:spPr>
        <p:txBody>
          <a:bodyPr>
            <a:normAutofit/>
          </a:bodyPr>
          <a:lstStyle/>
          <a:p>
            <a:r>
              <a:rPr lang="en-GB" sz="4800" dirty="0">
                <a:latin typeface="Calibri" panose="020F0502020204030204" pitchFamily="34" charset="0"/>
                <a:cs typeface="Calibri" panose="020F0502020204030204" pitchFamily="34" charset="0"/>
              </a:rPr>
              <a:t>THE TEAM</a:t>
            </a:r>
            <a:endParaRPr lang="en-SE" sz="4800" dirty="0">
              <a:latin typeface="Calibri" panose="020F0502020204030204" pitchFamily="34" charset="0"/>
              <a:cs typeface="Calibri" panose="020F0502020204030204" pitchFamily="34" charset="0"/>
            </a:endParaRPr>
          </a:p>
        </p:txBody>
      </p:sp>
      <p:graphicFrame>
        <p:nvGraphicFramePr>
          <p:cNvPr id="3" name="Diagram 2">
            <a:extLst>
              <a:ext uri="{FF2B5EF4-FFF2-40B4-BE49-F238E27FC236}">
                <a16:creationId xmlns:a16="http://schemas.microsoft.com/office/drawing/2014/main" id="{23BC4AE2-7EDB-8956-A1BD-9B3769543BC1}"/>
              </a:ext>
            </a:extLst>
          </p:cNvPr>
          <p:cNvGraphicFramePr/>
          <p:nvPr>
            <p:extLst>
              <p:ext uri="{D42A27DB-BD31-4B8C-83A1-F6EECF244321}">
                <p14:modId xmlns:p14="http://schemas.microsoft.com/office/powerpoint/2010/main" val="3310406025"/>
              </p:ext>
            </p:extLst>
          </p:nvPr>
        </p:nvGraphicFramePr>
        <p:xfrm>
          <a:off x="524123" y="1788566"/>
          <a:ext cx="2560174" cy="3484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464711AF-D327-041E-6462-A91F0CE48982}"/>
              </a:ext>
            </a:extLst>
          </p:cNvPr>
          <p:cNvGraphicFramePr/>
          <p:nvPr>
            <p:extLst>
              <p:ext uri="{D42A27DB-BD31-4B8C-83A1-F6EECF244321}">
                <p14:modId xmlns:p14="http://schemas.microsoft.com/office/powerpoint/2010/main" val="562709350"/>
              </p:ext>
            </p:extLst>
          </p:nvPr>
        </p:nvGraphicFramePr>
        <p:xfrm>
          <a:off x="3248984" y="1798031"/>
          <a:ext cx="2580945" cy="32714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Diagram 4">
            <a:extLst>
              <a:ext uri="{FF2B5EF4-FFF2-40B4-BE49-F238E27FC236}">
                <a16:creationId xmlns:a16="http://schemas.microsoft.com/office/drawing/2014/main" id="{728C7E38-698B-E6E3-DD9A-89B6225EAAAC}"/>
              </a:ext>
            </a:extLst>
          </p:cNvPr>
          <p:cNvGraphicFramePr/>
          <p:nvPr>
            <p:extLst>
              <p:ext uri="{D42A27DB-BD31-4B8C-83A1-F6EECF244321}">
                <p14:modId xmlns:p14="http://schemas.microsoft.com/office/powerpoint/2010/main" val="1570435784"/>
              </p:ext>
            </p:extLst>
          </p:nvPr>
        </p:nvGraphicFramePr>
        <p:xfrm>
          <a:off x="5994617" y="1713979"/>
          <a:ext cx="2838666" cy="365701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6" name="Diagram 5">
            <a:extLst>
              <a:ext uri="{FF2B5EF4-FFF2-40B4-BE49-F238E27FC236}">
                <a16:creationId xmlns:a16="http://schemas.microsoft.com/office/drawing/2014/main" id="{71EB5D82-5037-155E-CDE5-B924B26AB1DF}"/>
              </a:ext>
            </a:extLst>
          </p:cNvPr>
          <p:cNvGraphicFramePr/>
          <p:nvPr>
            <p:extLst>
              <p:ext uri="{D42A27DB-BD31-4B8C-83A1-F6EECF244321}">
                <p14:modId xmlns:p14="http://schemas.microsoft.com/office/powerpoint/2010/main" val="2755315444"/>
              </p:ext>
            </p:extLst>
          </p:nvPr>
        </p:nvGraphicFramePr>
        <p:xfrm>
          <a:off x="8943016" y="1722525"/>
          <a:ext cx="2610417" cy="417224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350761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4" grpId="0">
        <p:bldAsOne/>
      </p:bldGraphic>
      <p:bldGraphic spid="5" grpId="0">
        <p:bldAsOne/>
      </p:bldGraphic>
      <p:bldGraphic spid="6"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7"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1" name="Rectangle 20">
            <a:extLst>
              <a:ext uri="{FF2B5EF4-FFF2-40B4-BE49-F238E27FC236}">
                <a16:creationId xmlns:a16="http://schemas.microsoft.com/office/drawing/2014/main" id="{6E3254AE-C4CD-426D-A6E8-7FA13B0F8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F5C53434-A0C7-4A81-8EB0-D460DAD9B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DAC4C8B-9881-8B61-FC6D-C0BE982D4E08}"/>
              </a:ext>
            </a:extLst>
          </p:cNvPr>
          <p:cNvSpPr>
            <a:spLocks noGrp="1"/>
          </p:cNvSpPr>
          <p:nvPr>
            <p:ph type="title"/>
          </p:nvPr>
        </p:nvSpPr>
        <p:spPr>
          <a:xfrm>
            <a:off x="913775" y="618517"/>
            <a:ext cx="10364451" cy="1596177"/>
          </a:xfrm>
        </p:spPr>
        <p:txBody>
          <a:bodyPr vert="horz" lIns="91440" tIns="45720" rIns="91440" bIns="45720" rtlCol="0" anchor="ctr">
            <a:normAutofit/>
          </a:bodyPr>
          <a:lstStyle/>
          <a:p>
            <a:r>
              <a:rPr lang="en-US"/>
              <a:t>Challenges</a:t>
            </a:r>
          </a:p>
        </p:txBody>
      </p:sp>
      <p:sp>
        <p:nvSpPr>
          <p:cNvPr id="14" name="TextBox 13">
            <a:extLst>
              <a:ext uri="{FF2B5EF4-FFF2-40B4-BE49-F238E27FC236}">
                <a16:creationId xmlns:a16="http://schemas.microsoft.com/office/drawing/2014/main" id="{0585E0BA-4C32-4911-729A-3BCC81FA11F0}"/>
              </a:ext>
            </a:extLst>
          </p:cNvPr>
          <p:cNvSpPr txBox="1"/>
          <p:nvPr/>
        </p:nvSpPr>
        <p:spPr>
          <a:xfrm>
            <a:off x="1004047" y="2362747"/>
            <a:ext cx="4998128" cy="2862322"/>
          </a:xfrm>
          <a:prstGeom prst="rect">
            <a:avLst/>
          </a:prstGeom>
          <a:noFill/>
        </p:spPr>
        <p:txBody>
          <a:bodyPr wrap="square" rtlCol="0">
            <a:spAutoFit/>
          </a:bodyPr>
          <a:lstStyle/>
          <a:p>
            <a:pPr marL="342900" indent="-342900">
              <a:buFont typeface="Arial" panose="020B0604020202020204" pitchFamily="34" charset="0"/>
              <a:buChar char="•"/>
            </a:pPr>
            <a:r>
              <a:rPr lang="en-GB" sz="2000" dirty="0">
                <a:latin typeface="Calibri" panose="020F0502020204030204" pitchFamily="34" charset="0"/>
                <a:cs typeface="Calibri" panose="020F0502020204030204" pitchFamily="34" charset="0"/>
              </a:rPr>
              <a:t>Understanding the machine learning process from start to finish</a:t>
            </a:r>
          </a:p>
          <a:p>
            <a:pPr marL="342900" indent="-342900">
              <a:buFont typeface="Arial" panose="020B0604020202020204" pitchFamily="34" charset="0"/>
              <a:buChar char="•"/>
            </a:pPr>
            <a:endParaRPr lang="en-GB"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000" dirty="0">
                <a:latin typeface="Calibri" panose="020F0502020204030204" pitchFamily="34" charset="0"/>
                <a:cs typeface="Calibri" panose="020F0502020204030204" pitchFamily="34" charset="0"/>
              </a:rPr>
              <a:t>Hard to know how deep to go into EDA. When is it good enough?</a:t>
            </a:r>
          </a:p>
          <a:p>
            <a:pPr marL="342900" indent="-342900">
              <a:buFont typeface="Arial" panose="020B0604020202020204" pitchFamily="34" charset="0"/>
              <a:buChar char="•"/>
            </a:pPr>
            <a:endParaRPr lang="en-GB"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000" dirty="0">
                <a:latin typeface="Calibri" panose="020F0502020204030204" pitchFamily="34" charset="0"/>
                <a:cs typeface="Calibri" panose="020F0502020204030204" pitchFamily="34" charset="0"/>
              </a:rPr>
              <a:t>When is it a data leakage?</a:t>
            </a:r>
          </a:p>
          <a:p>
            <a:pPr marL="342900" indent="-342900">
              <a:buFont typeface="Arial" panose="020B0604020202020204" pitchFamily="34" charset="0"/>
              <a:buChar char="•"/>
            </a:pPr>
            <a:endParaRPr lang="en-GB"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000" dirty="0">
                <a:latin typeface="Calibri" panose="020F0502020204030204" pitchFamily="34" charset="0"/>
                <a:cs typeface="Calibri" panose="020F0502020204030204" pitchFamily="34" charset="0"/>
              </a:rPr>
              <a:t>Making good visualization is a challenge</a:t>
            </a:r>
            <a:endParaRPr lang="en-SE" sz="2000" dirty="0">
              <a:latin typeface="Calibri" panose="020F0502020204030204" pitchFamily="34" charset="0"/>
              <a:cs typeface="Calibri" panose="020F0502020204030204" pitchFamily="34" charset="0"/>
            </a:endParaRPr>
          </a:p>
        </p:txBody>
      </p:sp>
      <p:pic>
        <p:nvPicPr>
          <p:cNvPr id="20" name="Picture 19" descr="A picture containing text, vector graphics&#10;&#10;Description automatically generated">
            <a:extLst>
              <a:ext uri="{FF2B5EF4-FFF2-40B4-BE49-F238E27FC236}">
                <a16:creationId xmlns:a16="http://schemas.microsoft.com/office/drawing/2014/main" id="{C0CD4964-B6FC-E9D7-8EBD-D593782078BC}"/>
              </a:ext>
            </a:extLst>
          </p:cNvPr>
          <p:cNvPicPr>
            <a:picLocks noChangeAspect="1"/>
          </p:cNvPicPr>
          <p:nvPr/>
        </p:nvPicPr>
        <p:blipFill>
          <a:blip r:embed="rId5"/>
          <a:stretch>
            <a:fillRect/>
          </a:stretch>
        </p:blipFill>
        <p:spPr>
          <a:xfrm>
            <a:off x="6659562" y="2214694"/>
            <a:ext cx="3896678" cy="3010375"/>
          </a:xfrm>
          <a:prstGeom prst="rect">
            <a:avLst/>
          </a:prstGeom>
          <a:effectLst>
            <a:softEdge rad="63500"/>
          </a:effectLst>
        </p:spPr>
      </p:pic>
    </p:spTree>
    <p:extLst>
      <p:ext uri="{BB962C8B-B14F-4D97-AF65-F5344CB8AC3E}">
        <p14:creationId xmlns:p14="http://schemas.microsoft.com/office/powerpoint/2010/main" val="123993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xEl>
                                              <p:pRg st="2" end="2"/>
                                            </p:txEl>
                                          </p:spTgt>
                                        </p:tgtEl>
                                        <p:attrNameLst>
                                          <p:attrName>style.visibility</p:attrName>
                                        </p:attrNameLst>
                                      </p:cBhvr>
                                      <p:to>
                                        <p:strVal val="visible"/>
                                      </p:to>
                                    </p:set>
                                    <p:animEffect transition="in" filter="fade">
                                      <p:cBhvr>
                                        <p:cTn id="14" dur="1000"/>
                                        <p:tgtEl>
                                          <p:spTgt spid="14">
                                            <p:txEl>
                                              <p:pRg st="2" end="2"/>
                                            </p:txEl>
                                          </p:spTgt>
                                        </p:tgtEl>
                                      </p:cBhvr>
                                    </p:animEffect>
                                    <p:anim calcmode="lin" valueType="num">
                                      <p:cBhvr>
                                        <p:cTn id="15"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animEffect transition="in" filter="fade">
                                      <p:cBhvr>
                                        <p:cTn id="21" dur="1000"/>
                                        <p:tgtEl>
                                          <p:spTgt spid="14">
                                            <p:txEl>
                                              <p:pRg st="4" end="4"/>
                                            </p:txEl>
                                          </p:spTgt>
                                        </p:tgtEl>
                                      </p:cBhvr>
                                    </p:animEffect>
                                    <p:anim calcmode="lin" valueType="num">
                                      <p:cBhvr>
                                        <p:cTn id="22"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
                                            <p:txEl>
                                              <p:pRg st="6" end="6"/>
                                            </p:txEl>
                                          </p:spTgt>
                                        </p:tgtEl>
                                        <p:attrNameLst>
                                          <p:attrName>style.visibility</p:attrName>
                                        </p:attrNameLst>
                                      </p:cBhvr>
                                      <p:to>
                                        <p:strVal val="visible"/>
                                      </p:to>
                                    </p:set>
                                    <p:animEffect transition="in" filter="fade">
                                      <p:cBhvr>
                                        <p:cTn id="28" dur="1000"/>
                                        <p:tgtEl>
                                          <p:spTgt spid="14">
                                            <p:txEl>
                                              <p:pRg st="6" end="6"/>
                                            </p:txEl>
                                          </p:spTgt>
                                        </p:tgtEl>
                                      </p:cBhvr>
                                    </p:animEffect>
                                    <p:anim calcmode="lin" valueType="num">
                                      <p:cBhvr>
                                        <p:cTn id="29" dur="1000" fill="hold"/>
                                        <p:tgtEl>
                                          <p:spTgt spid="1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1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6FC6BB-56F9-0D9C-1E1E-D1DFD59963BB}"/>
              </a:ext>
            </a:extLst>
          </p:cNvPr>
          <p:cNvSpPr txBox="1"/>
          <p:nvPr/>
        </p:nvSpPr>
        <p:spPr>
          <a:xfrm>
            <a:off x="2059620" y="2305615"/>
            <a:ext cx="4545367" cy="2246769"/>
          </a:xfrm>
          <a:prstGeom prst="rect">
            <a:avLst/>
          </a:prstGeom>
          <a:noFill/>
        </p:spPr>
        <p:txBody>
          <a:bodyPr wrap="square" rtlCol="0">
            <a:spAutoFit/>
          </a:bodyPr>
          <a:lstStyle/>
          <a:p>
            <a:pPr marL="342900" indent="-342900">
              <a:buFont typeface="Arial" panose="020B0604020202020204" pitchFamily="34" charset="0"/>
              <a:buChar char="•"/>
            </a:pPr>
            <a:r>
              <a:rPr lang="en-GB" sz="2000" dirty="0">
                <a:latin typeface="Calibri" panose="020F0502020204030204" pitchFamily="34" charset="0"/>
                <a:cs typeface="Calibri" panose="020F0502020204030204" pitchFamily="34" charset="0"/>
              </a:rPr>
              <a:t>How to explore data.</a:t>
            </a:r>
          </a:p>
          <a:p>
            <a:pPr marL="342900" indent="-342900">
              <a:buFont typeface="Arial" panose="020B0604020202020204" pitchFamily="34" charset="0"/>
              <a:buChar char="•"/>
            </a:pPr>
            <a:endParaRPr lang="en-GB"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000" dirty="0">
                <a:latin typeface="Calibri" panose="020F0502020204030204" pitchFamily="34" charset="0"/>
                <a:cs typeface="Calibri" panose="020F0502020204030204" pitchFamily="34" charset="0"/>
              </a:rPr>
              <a:t>80 – 90 % of the time was spent on EDA and feature engineering. </a:t>
            </a:r>
          </a:p>
          <a:p>
            <a:pPr marL="342900" indent="-342900">
              <a:buFont typeface="Arial" panose="020B0604020202020204" pitchFamily="34" charset="0"/>
              <a:buChar char="•"/>
            </a:pPr>
            <a:endParaRPr lang="en-GB"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000" dirty="0">
                <a:latin typeface="Calibri" panose="020F0502020204030204" pitchFamily="34" charset="0"/>
                <a:cs typeface="Calibri" panose="020F0502020204030204" pitchFamily="34" charset="0"/>
              </a:rPr>
              <a:t>Visualization gives a good understanding of the data </a:t>
            </a:r>
            <a:endParaRPr lang="en-SE" sz="20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BC4377FB-B797-15AF-A00F-19C25965E6D5}"/>
              </a:ext>
            </a:extLst>
          </p:cNvPr>
          <p:cNvSpPr txBox="1"/>
          <p:nvPr/>
        </p:nvSpPr>
        <p:spPr>
          <a:xfrm>
            <a:off x="3275860" y="1006746"/>
            <a:ext cx="4998128" cy="646331"/>
          </a:xfrm>
          <a:prstGeom prst="rect">
            <a:avLst/>
          </a:prstGeom>
          <a:noFill/>
        </p:spPr>
        <p:txBody>
          <a:bodyPr wrap="square" rtlCol="0">
            <a:spAutoFit/>
          </a:bodyPr>
          <a:lstStyle/>
          <a:p>
            <a:pPr algn="ctr"/>
            <a:r>
              <a:rPr lang="en-GB" sz="3600">
                <a:latin typeface="Calibri" panose="020F0502020204030204" pitchFamily="34" charset="0"/>
                <a:cs typeface="Calibri" panose="020F0502020204030204" pitchFamily="34" charset="0"/>
              </a:rPr>
              <a:t>LEARNINGS</a:t>
            </a:r>
            <a:endParaRPr lang="en-SE" sz="3600" dirty="0">
              <a:latin typeface="Calibri" panose="020F0502020204030204" pitchFamily="34" charset="0"/>
              <a:cs typeface="Calibri" panose="020F0502020204030204" pitchFamily="34" charset="0"/>
            </a:endParaRPr>
          </a:p>
        </p:txBody>
      </p:sp>
      <p:pic>
        <p:nvPicPr>
          <p:cNvPr id="8" name="Picture 7" descr="Icon&#10;&#10;Description automatically generated">
            <a:extLst>
              <a:ext uri="{FF2B5EF4-FFF2-40B4-BE49-F238E27FC236}">
                <a16:creationId xmlns:a16="http://schemas.microsoft.com/office/drawing/2014/main" id="{BC5586FF-FF5E-E3AC-19B6-C92291D1C507}"/>
              </a:ext>
            </a:extLst>
          </p:cNvPr>
          <p:cNvPicPr>
            <a:picLocks noChangeAspect="1"/>
          </p:cNvPicPr>
          <p:nvPr/>
        </p:nvPicPr>
        <p:blipFill>
          <a:blip r:embed="rId2"/>
          <a:stretch>
            <a:fillRect/>
          </a:stretch>
        </p:blipFill>
        <p:spPr>
          <a:xfrm>
            <a:off x="6818630" y="1698797"/>
            <a:ext cx="3695700" cy="3741420"/>
          </a:xfrm>
          <a:prstGeom prst="rect">
            <a:avLst/>
          </a:prstGeom>
          <a:effectLst>
            <a:softEdge rad="190500"/>
          </a:effectLst>
        </p:spPr>
      </p:pic>
    </p:spTree>
    <p:extLst>
      <p:ext uri="{BB962C8B-B14F-4D97-AF65-F5344CB8AC3E}">
        <p14:creationId xmlns:p14="http://schemas.microsoft.com/office/powerpoint/2010/main" val="397089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4">
            <a:extLst>
              <a:ext uri="{FF2B5EF4-FFF2-40B4-BE49-F238E27FC236}">
                <a16:creationId xmlns:a16="http://schemas.microsoft.com/office/drawing/2014/main" id="{5F86BEAF-FD24-4827-AD37-6785EBC9C2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315D1E9A-9926-2631-AF84-4403469649E2}"/>
              </a:ext>
            </a:extLst>
          </p:cNvPr>
          <p:cNvSpPr txBox="1"/>
          <p:nvPr/>
        </p:nvSpPr>
        <p:spPr>
          <a:xfrm>
            <a:off x="913775" y="618517"/>
            <a:ext cx="10364451" cy="1596177"/>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600" cap="all" dirty="0">
                <a:latin typeface="Calibri" panose="020F0502020204030204" pitchFamily="34" charset="0"/>
                <a:ea typeface="+mj-ea"/>
                <a:cs typeface="Calibri" panose="020F0502020204030204" pitchFamily="34" charset="0"/>
              </a:rPr>
              <a:t>THE FUTURE</a:t>
            </a:r>
          </a:p>
        </p:txBody>
      </p:sp>
      <p:pic>
        <p:nvPicPr>
          <p:cNvPr id="4" name="Picture 3" descr="Text, whiteboard&#10;&#10;Description automatically generated">
            <a:extLst>
              <a:ext uri="{FF2B5EF4-FFF2-40B4-BE49-F238E27FC236}">
                <a16:creationId xmlns:a16="http://schemas.microsoft.com/office/drawing/2014/main" id="{29C884BB-6FDD-147E-859A-3AA96B1E57D5}"/>
              </a:ext>
            </a:extLst>
          </p:cNvPr>
          <p:cNvPicPr>
            <a:picLocks noChangeAspect="1"/>
          </p:cNvPicPr>
          <p:nvPr/>
        </p:nvPicPr>
        <p:blipFill rotWithShape="1">
          <a:blip r:embed="rId5"/>
          <a:srcRect l="13815" r="17260"/>
          <a:stretch/>
        </p:blipFill>
        <p:spPr>
          <a:xfrm>
            <a:off x="913774" y="2505456"/>
            <a:ext cx="3494466" cy="2935224"/>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3" name="TextBox 2">
            <a:extLst>
              <a:ext uri="{FF2B5EF4-FFF2-40B4-BE49-F238E27FC236}">
                <a16:creationId xmlns:a16="http://schemas.microsoft.com/office/drawing/2014/main" id="{D9262A8B-DC18-61F3-92CA-E1F4B81BDB12}"/>
              </a:ext>
            </a:extLst>
          </p:cNvPr>
          <p:cNvSpPr txBox="1"/>
          <p:nvPr/>
        </p:nvSpPr>
        <p:spPr>
          <a:xfrm>
            <a:off x="4985892" y="2657723"/>
            <a:ext cx="6628455" cy="2246769"/>
          </a:xfrm>
          <a:prstGeom prst="rect">
            <a:avLst/>
          </a:prstGeom>
          <a:noFill/>
        </p:spPr>
        <p:txBody>
          <a:bodyPr wrap="square" rtlCol="0">
            <a:spAutoFit/>
          </a:bodyPr>
          <a:lstStyle/>
          <a:p>
            <a:pPr marL="285750" indent="-285750">
              <a:buFont typeface="Arial" panose="020B0604020202020204" pitchFamily="34" charset="0"/>
              <a:buChar char="•"/>
            </a:pPr>
            <a:r>
              <a:rPr lang="en-GB" sz="2000" dirty="0">
                <a:latin typeface="Calibri" panose="020F0502020204030204" pitchFamily="34" charset="0"/>
                <a:cs typeface="Calibri" panose="020F0502020204030204" pitchFamily="34" charset="0"/>
              </a:rPr>
              <a:t>Go deeper into the EDA process and feature engineering</a:t>
            </a:r>
          </a:p>
          <a:p>
            <a:pPr marL="285750" indent="-285750">
              <a:buFont typeface="Arial" panose="020B0604020202020204" pitchFamily="34" charset="0"/>
              <a:buChar char="•"/>
            </a:pPr>
            <a:endParaRPr lang="en-GB"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2000" dirty="0">
                <a:latin typeface="Calibri" panose="020F0502020204030204" pitchFamily="34" charset="0"/>
                <a:cs typeface="Calibri" panose="020F0502020204030204" pitchFamily="34" charset="0"/>
              </a:rPr>
              <a:t>Hyperparameter tuning</a:t>
            </a:r>
          </a:p>
          <a:p>
            <a:pPr marL="285750" indent="-285750">
              <a:buFont typeface="Arial" panose="020B0604020202020204" pitchFamily="34" charset="0"/>
              <a:buChar char="•"/>
            </a:pPr>
            <a:endParaRPr lang="en-GB"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2000" dirty="0">
                <a:latin typeface="Calibri" panose="020F0502020204030204" pitchFamily="34" charset="0"/>
                <a:cs typeface="Calibri" panose="020F0502020204030204" pitchFamily="34" charset="0"/>
              </a:rPr>
              <a:t>Choosing a more optimized model</a:t>
            </a:r>
          </a:p>
          <a:p>
            <a:pPr marL="285750" indent="-285750">
              <a:buFont typeface="Arial" panose="020B0604020202020204" pitchFamily="34" charset="0"/>
              <a:buChar char="•"/>
            </a:pPr>
            <a:endParaRPr lang="en-GB"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2000" dirty="0">
                <a:latin typeface="Calibri" panose="020F0502020204030204" pitchFamily="34" charset="0"/>
                <a:cs typeface="Calibri" panose="020F0502020204030204" pitchFamily="34" charset="0"/>
              </a:rPr>
              <a:t>PCA – Principal Component Analysis</a:t>
            </a:r>
          </a:p>
        </p:txBody>
      </p:sp>
    </p:spTree>
    <p:extLst>
      <p:ext uri="{BB962C8B-B14F-4D97-AF65-F5344CB8AC3E}">
        <p14:creationId xmlns:p14="http://schemas.microsoft.com/office/powerpoint/2010/main" val="127273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3" name="Rectangle 12">
            <a:extLst>
              <a:ext uri="{FF2B5EF4-FFF2-40B4-BE49-F238E27FC236}">
                <a16:creationId xmlns:a16="http://schemas.microsoft.com/office/drawing/2014/main" id="{4A391C69-E52F-4DC0-B51A-0DABC5484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8390FD-448E-4FF2-AEE8-C46960568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59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diagram&#10;&#10;Description automatically generated">
            <a:extLst>
              <a:ext uri="{FF2B5EF4-FFF2-40B4-BE49-F238E27FC236}">
                <a16:creationId xmlns:a16="http://schemas.microsoft.com/office/drawing/2014/main" id="{10C5FA3A-705E-CB4A-06C9-01BE919936C9}"/>
              </a:ext>
            </a:extLst>
          </p:cNvPr>
          <p:cNvPicPr>
            <a:picLocks noChangeAspect="1"/>
          </p:cNvPicPr>
          <p:nvPr/>
        </p:nvPicPr>
        <p:blipFill rotWithShape="1">
          <a:blip r:embed="rId4"/>
          <a:srcRect l="11524" r="17978"/>
          <a:stretch/>
        </p:blipFill>
        <p:spPr>
          <a:xfrm>
            <a:off x="7357274" y="10"/>
            <a:ext cx="4834726" cy="6857990"/>
          </a:xfrm>
          <a:prstGeom prst="rect">
            <a:avLst/>
          </a:prstGeom>
        </p:spPr>
      </p:pic>
      <p:pic>
        <p:nvPicPr>
          <p:cNvPr id="17" name="Picture 16">
            <a:extLst>
              <a:ext uri="{FF2B5EF4-FFF2-40B4-BE49-F238E27FC236}">
                <a16:creationId xmlns:a16="http://schemas.microsoft.com/office/drawing/2014/main" id="{0BD259F2-A289-4420-B3EB-BBC6A904F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5BDB3DD-FB7F-F675-837F-270D3B19D2B1}"/>
              </a:ext>
            </a:extLst>
          </p:cNvPr>
          <p:cNvSpPr>
            <a:spLocks noGrp="1"/>
          </p:cNvSpPr>
          <p:nvPr>
            <p:ph type="title"/>
          </p:nvPr>
        </p:nvSpPr>
        <p:spPr>
          <a:xfrm>
            <a:off x="981075" y="1358901"/>
            <a:ext cx="5280026" cy="2730498"/>
          </a:xfrm>
        </p:spPr>
        <p:txBody>
          <a:bodyPr vert="horz" lIns="91440" tIns="45720" rIns="91440" bIns="45720" rtlCol="0" anchor="b">
            <a:normAutofit/>
          </a:bodyPr>
          <a:lstStyle/>
          <a:p>
            <a:r>
              <a:rPr lang="en-US" sz="4800" dirty="0">
                <a:latin typeface="Calibri" panose="020F0502020204030204" pitchFamily="34" charset="0"/>
                <a:cs typeface="Calibri" panose="020F0502020204030204" pitchFamily="34" charset="0"/>
              </a:rPr>
              <a:t>QUESTIONS?</a:t>
            </a:r>
          </a:p>
        </p:txBody>
      </p:sp>
      <p:sp>
        <p:nvSpPr>
          <p:cNvPr id="3" name="TextBox 2">
            <a:extLst>
              <a:ext uri="{FF2B5EF4-FFF2-40B4-BE49-F238E27FC236}">
                <a16:creationId xmlns:a16="http://schemas.microsoft.com/office/drawing/2014/main" id="{7EAF70DE-553B-B7F6-62A1-4FF92BF102C2}"/>
              </a:ext>
            </a:extLst>
          </p:cNvPr>
          <p:cNvSpPr txBox="1"/>
          <p:nvPr/>
        </p:nvSpPr>
        <p:spPr>
          <a:xfrm>
            <a:off x="1292622" y="2724150"/>
            <a:ext cx="4690718" cy="461665"/>
          </a:xfrm>
          <a:prstGeom prst="rect">
            <a:avLst/>
          </a:prstGeom>
          <a:noFill/>
        </p:spPr>
        <p:txBody>
          <a:bodyPr wrap="square" rtlCol="0">
            <a:spAutoFit/>
          </a:bodyPr>
          <a:lstStyle/>
          <a:p>
            <a:pPr algn="ctr"/>
            <a:r>
              <a:rPr lang="en-GB" sz="2400" dirty="0">
                <a:latin typeface="Calibri" panose="020F0502020204030204" pitchFamily="34" charset="0"/>
                <a:cs typeface="Calibri" panose="020F0502020204030204" pitchFamily="34" charset="0"/>
              </a:rPr>
              <a:t>Thank you for listening!</a:t>
            </a:r>
            <a:endParaRPr lang="en-SE" sz="2400" dirty="0">
              <a:latin typeface="Calibri" panose="020F0502020204030204" pitchFamily="34" charset="0"/>
              <a:cs typeface="Calibri" panose="020F0502020204030204" pitchFamily="34" charset="0"/>
            </a:endParaRPr>
          </a:p>
        </p:txBody>
      </p:sp>
      <p:pic>
        <p:nvPicPr>
          <p:cNvPr id="6" name="Picture 5" descr="Graphical user interface, text, application&#10;&#10;Description automatically generated">
            <a:extLst>
              <a:ext uri="{FF2B5EF4-FFF2-40B4-BE49-F238E27FC236}">
                <a16:creationId xmlns:a16="http://schemas.microsoft.com/office/drawing/2014/main" id="{D11DD8BA-94AA-3BD2-DED3-B7844E3E4CA9}"/>
              </a:ext>
            </a:extLst>
          </p:cNvPr>
          <p:cNvPicPr>
            <a:picLocks noChangeAspect="1"/>
          </p:cNvPicPr>
          <p:nvPr/>
        </p:nvPicPr>
        <p:blipFill>
          <a:blip r:embed="rId5"/>
          <a:stretch>
            <a:fillRect/>
          </a:stretch>
        </p:blipFill>
        <p:spPr>
          <a:xfrm>
            <a:off x="203759" y="1361446"/>
            <a:ext cx="6815617" cy="1098739"/>
          </a:xfrm>
          <a:prstGeom prst="rect">
            <a:avLst/>
          </a:prstGeom>
        </p:spPr>
      </p:pic>
    </p:spTree>
    <p:extLst>
      <p:ext uri="{BB962C8B-B14F-4D97-AF65-F5344CB8AC3E}">
        <p14:creationId xmlns:p14="http://schemas.microsoft.com/office/powerpoint/2010/main" val="398977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FA69C2-E5A4-2B89-7FB2-A9521445B1B2}"/>
              </a:ext>
            </a:extLst>
          </p:cNvPr>
          <p:cNvSpPr txBox="1"/>
          <p:nvPr/>
        </p:nvSpPr>
        <p:spPr>
          <a:xfrm>
            <a:off x="533400" y="2231061"/>
            <a:ext cx="6324600" cy="1846659"/>
          </a:xfrm>
          <a:prstGeom prst="rect">
            <a:avLst/>
          </a:prstGeom>
          <a:noFill/>
        </p:spPr>
        <p:txBody>
          <a:bodyPr wrap="square" rtlCol="0">
            <a:spAutoFit/>
          </a:bodyPr>
          <a:lstStyle/>
          <a:p>
            <a:pPr algn="l"/>
            <a:r>
              <a:rPr lang="en-GB" sz="2400" i="1" dirty="0">
                <a:solidFill>
                  <a:srgbClr val="242424"/>
                </a:solidFill>
                <a:effectLst/>
                <a:latin typeface="Calibri" panose="020F0502020204030204" pitchFamily="34" charset="0"/>
                <a:cs typeface="Calibri" panose="020F0502020204030204" pitchFamily="34" charset="0"/>
              </a:rPr>
              <a:t>In this challenge, we build a predictive model that answers the question:</a:t>
            </a:r>
            <a:r>
              <a:rPr lang="en-GB" sz="2400" dirty="0">
                <a:solidFill>
                  <a:srgbClr val="242424"/>
                </a:solidFill>
                <a:effectLst/>
                <a:latin typeface="Calibri" panose="020F0502020204030204" pitchFamily="34" charset="0"/>
                <a:cs typeface="Calibri" panose="020F0502020204030204" pitchFamily="34" charset="0"/>
              </a:rPr>
              <a:t> “what sorts of people were more likely to survive?” using passenger data (</a:t>
            </a:r>
            <a:r>
              <a:rPr lang="en-GB" sz="2400" dirty="0" err="1">
                <a:solidFill>
                  <a:srgbClr val="242424"/>
                </a:solidFill>
                <a:effectLst/>
                <a:latin typeface="Calibri" panose="020F0502020204030204" pitchFamily="34" charset="0"/>
                <a:cs typeface="Calibri" panose="020F0502020204030204" pitchFamily="34" charset="0"/>
              </a:rPr>
              <a:t>ie</a:t>
            </a:r>
            <a:r>
              <a:rPr lang="en-GB" sz="2400" dirty="0">
                <a:solidFill>
                  <a:srgbClr val="242424"/>
                </a:solidFill>
                <a:effectLst/>
                <a:latin typeface="Calibri" panose="020F0502020204030204" pitchFamily="34" charset="0"/>
                <a:cs typeface="Calibri" panose="020F0502020204030204" pitchFamily="34" charset="0"/>
              </a:rPr>
              <a:t> name, age, gender, socio-economic class, etc).</a:t>
            </a:r>
          </a:p>
          <a:p>
            <a:endParaRPr lang="en-SE"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1EE31A5-553D-55F1-F5C7-B5AE040301F9}"/>
              </a:ext>
            </a:extLst>
          </p:cNvPr>
          <p:cNvSpPr txBox="1"/>
          <p:nvPr/>
        </p:nvSpPr>
        <p:spPr>
          <a:xfrm>
            <a:off x="2753360" y="650240"/>
            <a:ext cx="6685280" cy="769441"/>
          </a:xfrm>
          <a:prstGeom prst="rect">
            <a:avLst/>
          </a:prstGeom>
          <a:noFill/>
        </p:spPr>
        <p:txBody>
          <a:bodyPr wrap="square" rtlCol="0">
            <a:spAutoFit/>
          </a:bodyPr>
          <a:lstStyle/>
          <a:p>
            <a:pPr algn="ctr"/>
            <a:r>
              <a:rPr lang="en-GB" sz="4400">
                <a:latin typeface="Calibri" panose="020F0502020204030204" pitchFamily="34" charset="0"/>
                <a:cs typeface="Calibri" panose="020F0502020204030204" pitchFamily="34" charset="0"/>
              </a:rPr>
              <a:t>PURPOSE</a:t>
            </a:r>
            <a:endParaRPr lang="en-SE" sz="4400" dirty="0">
              <a:latin typeface="Calibri" panose="020F0502020204030204" pitchFamily="34" charset="0"/>
              <a:cs typeface="Calibri" panose="020F0502020204030204" pitchFamily="34" charset="0"/>
            </a:endParaRPr>
          </a:p>
        </p:txBody>
      </p:sp>
      <p:pic>
        <p:nvPicPr>
          <p:cNvPr id="5" name="Picture 4" descr="A picture containing text, compass&#10;&#10;Description automatically generated">
            <a:extLst>
              <a:ext uri="{FF2B5EF4-FFF2-40B4-BE49-F238E27FC236}">
                <a16:creationId xmlns:a16="http://schemas.microsoft.com/office/drawing/2014/main" id="{3D50EB97-ADB6-5EAC-06D2-0BFA4256613D}"/>
              </a:ext>
            </a:extLst>
          </p:cNvPr>
          <p:cNvPicPr>
            <a:picLocks noChangeAspect="1"/>
          </p:cNvPicPr>
          <p:nvPr/>
        </p:nvPicPr>
        <p:blipFill>
          <a:blip r:embed="rId2"/>
          <a:stretch>
            <a:fillRect/>
          </a:stretch>
        </p:blipFill>
        <p:spPr>
          <a:xfrm>
            <a:off x="7240548" y="2231061"/>
            <a:ext cx="4159604" cy="2906996"/>
          </a:xfrm>
          <a:prstGeom prst="rect">
            <a:avLst/>
          </a:prstGeom>
        </p:spPr>
      </p:pic>
    </p:spTree>
    <p:extLst>
      <p:ext uri="{BB962C8B-B14F-4D97-AF65-F5344CB8AC3E}">
        <p14:creationId xmlns:p14="http://schemas.microsoft.com/office/powerpoint/2010/main" val="89729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F32F-F614-1464-3D4E-839D0DF31E83}"/>
              </a:ext>
            </a:extLst>
          </p:cNvPr>
          <p:cNvSpPr>
            <a:spLocks noGrp="1"/>
          </p:cNvSpPr>
          <p:nvPr>
            <p:ph type="title"/>
          </p:nvPr>
        </p:nvSpPr>
        <p:spPr/>
        <p:txBody>
          <a:bodyPr/>
          <a:lstStyle/>
          <a:p>
            <a:endParaRPr lang="en-SE"/>
          </a:p>
        </p:txBody>
      </p:sp>
      <p:pic>
        <p:nvPicPr>
          <p:cNvPr id="6" name="Picture 5" descr="Graphical user interface, website&#10;&#10;Description automatically generated">
            <a:extLst>
              <a:ext uri="{FF2B5EF4-FFF2-40B4-BE49-F238E27FC236}">
                <a16:creationId xmlns:a16="http://schemas.microsoft.com/office/drawing/2014/main" id="{EE876958-5E66-C8CE-7FD5-275050B738BF}"/>
              </a:ext>
            </a:extLst>
          </p:cNvPr>
          <p:cNvPicPr>
            <a:picLocks noChangeAspect="1"/>
          </p:cNvPicPr>
          <p:nvPr/>
        </p:nvPicPr>
        <p:blipFill>
          <a:blip r:embed="rId2"/>
          <a:stretch>
            <a:fillRect/>
          </a:stretch>
        </p:blipFill>
        <p:spPr>
          <a:xfrm>
            <a:off x="33866" y="0"/>
            <a:ext cx="12343779" cy="6858000"/>
          </a:xfrm>
          <a:prstGeom prst="rect">
            <a:avLst/>
          </a:prstGeom>
        </p:spPr>
      </p:pic>
    </p:spTree>
    <p:extLst>
      <p:ext uri="{BB962C8B-B14F-4D97-AF65-F5344CB8AC3E}">
        <p14:creationId xmlns:p14="http://schemas.microsoft.com/office/powerpoint/2010/main" val="208731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F82838-3ED4-5A56-28D7-83AD4E68D312}"/>
              </a:ext>
            </a:extLst>
          </p:cNvPr>
          <p:cNvSpPr txBox="1"/>
          <p:nvPr/>
        </p:nvSpPr>
        <p:spPr>
          <a:xfrm>
            <a:off x="2029578" y="488277"/>
            <a:ext cx="8422640" cy="646331"/>
          </a:xfrm>
          <a:prstGeom prst="rect">
            <a:avLst/>
          </a:prstGeom>
          <a:noFill/>
        </p:spPr>
        <p:txBody>
          <a:bodyPr wrap="square" rtlCol="0">
            <a:spAutoFit/>
          </a:bodyPr>
          <a:lstStyle/>
          <a:p>
            <a:pPr algn="ctr"/>
            <a:r>
              <a:rPr lang="en-GB" sz="3600" dirty="0">
                <a:latin typeface="Calibri" panose="020F0502020204030204" pitchFamily="34" charset="0"/>
                <a:cs typeface="Calibri" panose="020F0502020204030204" pitchFamily="34" charset="0"/>
              </a:rPr>
              <a:t>BACKGROUND STORY</a:t>
            </a:r>
            <a:endParaRPr lang="en-SE" sz="36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C9A9DF9-895C-26FF-4833-B58B577FB461}"/>
              </a:ext>
            </a:extLst>
          </p:cNvPr>
          <p:cNvSpPr txBox="1"/>
          <p:nvPr/>
        </p:nvSpPr>
        <p:spPr>
          <a:xfrm>
            <a:off x="1419978" y="4800063"/>
            <a:ext cx="9641840" cy="1569660"/>
          </a:xfrm>
          <a:prstGeom prst="rect">
            <a:avLst/>
          </a:prstGeom>
          <a:noFill/>
        </p:spPr>
        <p:txBody>
          <a:bodyPr wrap="square" rtlCol="0">
            <a:spAutoFit/>
          </a:bodyPr>
          <a:lstStyle/>
          <a:p>
            <a:r>
              <a:rPr lang="en-GB" sz="2400" b="0" i="0" dirty="0">
                <a:solidFill>
                  <a:srgbClr val="242424"/>
                </a:solidFill>
                <a:effectLst/>
                <a:latin typeface="Calibri" panose="020F0502020204030204" pitchFamily="34" charset="0"/>
                <a:cs typeface="Calibri" panose="020F0502020204030204" pitchFamily="34" charset="0"/>
              </a:rPr>
              <a:t>On April 15, 1912, during her maiden voyage, the widely considered “unsinkable” RMS Titanic sank after colliding with an iceberg. Unfortunately, there weren’t enough lifeboats for everyone onboard, resulting in the death of 1502 out of 2224 passengers and crew.</a:t>
            </a:r>
            <a:endParaRPr lang="en-SE" sz="2400" dirty="0">
              <a:latin typeface="Calibri" panose="020F0502020204030204" pitchFamily="34" charset="0"/>
              <a:cs typeface="Calibri" panose="020F0502020204030204" pitchFamily="34" charset="0"/>
            </a:endParaRPr>
          </a:p>
        </p:txBody>
      </p:sp>
      <p:pic>
        <p:nvPicPr>
          <p:cNvPr id="4" name="Picture 3" descr="A picture containing text&#10;&#10;Description automatically generated">
            <a:extLst>
              <a:ext uri="{FF2B5EF4-FFF2-40B4-BE49-F238E27FC236}">
                <a16:creationId xmlns:a16="http://schemas.microsoft.com/office/drawing/2014/main" id="{B328CF99-2669-49E1-8FBF-8B117CB96DD6}"/>
              </a:ext>
            </a:extLst>
          </p:cNvPr>
          <p:cNvPicPr>
            <a:picLocks noChangeAspect="1"/>
          </p:cNvPicPr>
          <p:nvPr/>
        </p:nvPicPr>
        <p:blipFill>
          <a:blip r:embed="rId2"/>
          <a:stretch>
            <a:fillRect/>
          </a:stretch>
        </p:blipFill>
        <p:spPr>
          <a:xfrm>
            <a:off x="1419978" y="1136436"/>
            <a:ext cx="9477456" cy="3557604"/>
          </a:xfrm>
          <a:prstGeom prst="rect">
            <a:avLst/>
          </a:prstGeom>
        </p:spPr>
      </p:pic>
    </p:spTree>
    <p:extLst>
      <p:ext uri="{BB962C8B-B14F-4D97-AF65-F5344CB8AC3E}">
        <p14:creationId xmlns:p14="http://schemas.microsoft.com/office/powerpoint/2010/main" val="206486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2AD450-CE84-B416-67BF-923E93506468}"/>
              </a:ext>
            </a:extLst>
          </p:cNvPr>
          <p:cNvSpPr txBox="1"/>
          <p:nvPr/>
        </p:nvSpPr>
        <p:spPr>
          <a:xfrm>
            <a:off x="1828800" y="5160580"/>
            <a:ext cx="8534400" cy="1569660"/>
          </a:xfrm>
          <a:prstGeom prst="rect">
            <a:avLst/>
          </a:prstGeom>
          <a:noFill/>
        </p:spPr>
        <p:txBody>
          <a:bodyPr wrap="square" rtlCol="0">
            <a:spAutoFit/>
          </a:bodyPr>
          <a:lstStyle/>
          <a:p>
            <a:r>
              <a:rPr lang="en-GB" sz="2400" dirty="0">
                <a:solidFill>
                  <a:srgbClr val="242424"/>
                </a:solidFill>
                <a:effectLst/>
                <a:latin typeface="Calibri" panose="020F0502020204030204" pitchFamily="34" charset="0"/>
                <a:cs typeface="Calibri" panose="020F0502020204030204" pitchFamily="34" charset="0"/>
              </a:rPr>
              <a:t>The iceberg thought to have been hit by </a:t>
            </a:r>
            <a:r>
              <a:rPr lang="en-GB" sz="2400" b="0" i="1" dirty="0">
                <a:solidFill>
                  <a:srgbClr val="242424"/>
                </a:solidFill>
                <a:effectLst/>
                <a:latin typeface="Calibri" panose="020F0502020204030204" pitchFamily="34" charset="0"/>
                <a:cs typeface="Calibri" panose="020F0502020204030204" pitchFamily="34" charset="0"/>
              </a:rPr>
              <a:t>Titanic</a:t>
            </a:r>
            <a:r>
              <a:rPr lang="en-GB" sz="2400" dirty="0">
                <a:solidFill>
                  <a:srgbClr val="242424"/>
                </a:solidFill>
                <a:effectLst/>
                <a:latin typeface="Calibri" panose="020F0502020204030204" pitchFamily="34" charset="0"/>
                <a:cs typeface="Calibri" panose="020F0502020204030204" pitchFamily="34" charset="0"/>
              </a:rPr>
              <a:t>, photographed on the morning of 15 April 1912. Note the dark spot just along the berg's waterline, which was described by onlookers as a smear of red paint</a:t>
            </a:r>
            <a:endParaRPr lang="en-SE" sz="2400" dirty="0">
              <a:latin typeface="Calibri" panose="020F0502020204030204" pitchFamily="34" charset="0"/>
              <a:cs typeface="Calibri" panose="020F0502020204030204" pitchFamily="34" charset="0"/>
            </a:endParaRPr>
          </a:p>
        </p:txBody>
      </p:sp>
      <p:pic>
        <p:nvPicPr>
          <p:cNvPr id="6" name="Picture 5" descr="A whale jumping out of the water&#10;&#10;Description automatically generated with medium confidence">
            <a:extLst>
              <a:ext uri="{FF2B5EF4-FFF2-40B4-BE49-F238E27FC236}">
                <a16:creationId xmlns:a16="http://schemas.microsoft.com/office/drawing/2014/main" id="{637CFB1F-46EA-0A73-4C02-2F7BADEF26EB}"/>
              </a:ext>
            </a:extLst>
          </p:cNvPr>
          <p:cNvPicPr>
            <a:picLocks noChangeAspect="1"/>
          </p:cNvPicPr>
          <p:nvPr/>
        </p:nvPicPr>
        <p:blipFill>
          <a:blip r:embed="rId2"/>
          <a:stretch>
            <a:fillRect/>
          </a:stretch>
        </p:blipFill>
        <p:spPr>
          <a:xfrm>
            <a:off x="2396357" y="979098"/>
            <a:ext cx="7252138" cy="4100574"/>
          </a:xfrm>
          <a:prstGeom prst="rect">
            <a:avLst/>
          </a:prstGeom>
        </p:spPr>
      </p:pic>
      <p:sp>
        <p:nvSpPr>
          <p:cNvPr id="7" name="TextBox 6">
            <a:extLst>
              <a:ext uri="{FF2B5EF4-FFF2-40B4-BE49-F238E27FC236}">
                <a16:creationId xmlns:a16="http://schemas.microsoft.com/office/drawing/2014/main" id="{797720B1-6E2F-91B5-4DED-4A060CAC18DC}"/>
              </a:ext>
            </a:extLst>
          </p:cNvPr>
          <p:cNvSpPr txBox="1"/>
          <p:nvPr/>
        </p:nvSpPr>
        <p:spPr>
          <a:xfrm>
            <a:off x="3231766" y="127760"/>
            <a:ext cx="5307724" cy="646331"/>
          </a:xfrm>
          <a:prstGeom prst="rect">
            <a:avLst/>
          </a:prstGeom>
          <a:noFill/>
        </p:spPr>
        <p:txBody>
          <a:bodyPr wrap="square" rtlCol="0">
            <a:spAutoFit/>
          </a:bodyPr>
          <a:lstStyle/>
          <a:p>
            <a:pPr algn="ctr"/>
            <a:r>
              <a:rPr lang="en-GB" sz="3600" dirty="0">
                <a:latin typeface="Calibri" panose="020F0502020204030204" pitchFamily="34" charset="0"/>
                <a:cs typeface="Calibri" panose="020F0502020204030204" pitchFamily="34" charset="0"/>
              </a:rPr>
              <a:t>THE SUSPECT!?</a:t>
            </a:r>
            <a:endParaRPr lang="en-SE"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514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47758-E3DA-39EC-6978-0A2936DB9B9B}"/>
              </a:ext>
            </a:extLst>
          </p:cNvPr>
          <p:cNvSpPr>
            <a:spLocks noGrp="1"/>
          </p:cNvSpPr>
          <p:nvPr>
            <p:ph type="title"/>
          </p:nvPr>
        </p:nvSpPr>
        <p:spPr>
          <a:xfrm>
            <a:off x="3755254" y="319103"/>
            <a:ext cx="3785011" cy="1383101"/>
          </a:xfrm>
        </p:spPr>
        <p:txBody>
          <a:bodyPr/>
          <a:lstStyle/>
          <a:p>
            <a:r>
              <a:rPr lang="en-GB" dirty="0">
                <a:latin typeface="Calibri" panose="020F0502020204030204" pitchFamily="34" charset="0"/>
                <a:cs typeface="Calibri" panose="020F0502020204030204" pitchFamily="34" charset="0"/>
              </a:rPr>
              <a:t> METHODOLOGY</a:t>
            </a:r>
          </a:p>
        </p:txBody>
      </p:sp>
      <p:pic>
        <p:nvPicPr>
          <p:cNvPr id="5" name="Picture 4" descr="Diagram&#10;&#10;Description automatically generated">
            <a:extLst>
              <a:ext uri="{FF2B5EF4-FFF2-40B4-BE49-F238E27FC236}">
                <a16:creationId xmlns:a16="http://schemas.microsoft.com/office/drawing/2014/main" id="{47B19CC5-AE98-BD87-F3AE-6EBF1AA42C84}"/>
              </a:ext>
            </a:extLst>
          </p:cNvPr>
          <p:cNvPicPr>
            <a:picLocks noChangeAspect="1"/>
          </p:cNvPicPr>
          <p:nvPr/>
        </p:nvPicPr>
        <p:blipFill>
          <a:blip r:embed="rId2"/>
          <a:stretch>
            <a:fillRect/>
          </a:stretch>
        </p:blipFill>
        <p:spPr>
          <a:xfrm>
            <a:off x="2038577" y="1871685"/>
            <a:ext cx="7764529" cy="3604555"/>
          </a:xfrm>
          <a:prstGeom prst="rect">
            <a:avLst/>
          </a:prstGeom>
          <a:effectLst>
            <a:softEdge rad="101600"/>
          </a:effectLst>
        </p:spPr>
      </p:pic>
    </p:spTree>
    <p:extLst>
      <p:ext uri="{BB962C8B-B14F-4D97-AF65-F5344CB8AC3E}">
        <p14:creationId xmlns:p14="http://schemas.microsoft.com/office/powerpoint/2010/main" val="224865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28ED-5FC4-6D52-CCD4-CF6B3229265B}"/>
              </a:ext>
            </a:extLst>
          </p:cNvPr>
          <p:cNvSpPr>
            <a:spLocks noGrp="1"/>
          </p:cNvSpPr>
          <p:nvPr>
            <p:ph type="title"/>
          </p:nvPr>
        </p:nvSpPr>
        <p:spPr>
          <a:xfrm>
            <a:off x="4292287" y="782046"/>
            <a:ext cx="3607426" cy="1076326"/>
          </a:xfrm>
        </p:spPr>
        <p:txBody>
          <a:bodyPr/>
          <a:lstStyle/>
          <a:p>
            <a:r>
              <a:rPr lang="en-GB" dirty="0">
                <a:latin typeface="Calibri" panose="020F0502020204030204" pitchFamily="34" charset="0"/>
                <a:cs typeface="Calibri" panose="020F0502020204030204" pitchFamily="34" charset="0"/>
              </a:rPr>
              <a:t>Techniques</a:t>
            </a:r>
            <a:endParaRPr lang="en-SE" dirty="0">
              <a:latin typeface="Calibri" panose="020F0502020204030204" pitchFamily="34" charset="0"/>
              <a:cs typeface="Calibri" panose="020F0502020204030204" pitchFamily="34" charset="0"/>
            </a:endParaRPr>
          </a:p>
        </p:txBody>
      </p:sp>
      <p:pic>
        <p:nvPicPr>
          <p:cNvPr id="7" name="Picture 6" descr="Icon&#10;&#10;Description automatically generated">
            <a:extLst>
              <a:ext uri="{FF2B5EF4-FFF2-40B4-BE49-F238E27FC236}">
                <a16:creationId xmlns:a16="http://schemas.microsoft.com/office/drawing/2014/main" id="{D96FDF5F-859F-A641-C4DD-479443471B8B}"/>
              </a:ext>
            </a:extLst>
          </p:cNvPr>
          <p:cNvPicPr>
            <a:picLocks noChangeAspect="1"/>
          </p:cNvPicPr>
          <p:nvPr/>
        </p:nvPicPr>
        <p:blipFill>
          <a:blip r:embed="rId2"/>
          <a:stretch>
            <a:fillRect/>
          </a:stretch>
        </p:blipFill>
        <p:spPr>
          <a:xfrm>
            <a:off x="7045101" y="4079109"/>
            <a:ext cx="1066800" cy="1076325"/>
          </a:xfrm>
          <a:prstGeom prst="rect">
            <a:avLst/>
          </a:prstGeom>
          <a:effectLst>
            <a:softEdge rad="12700"/>
          </a:effectLst>
        </p:spPr>
      </p:pic>
      <p:pic>
        <p:nvPicPr>
          <p:cNvPr id="9" name="Picture 8" descr="Icon&#10;&#10;Description automatically generated">
            <a:extLst>
              <a:ext uri="{FF2B5EF4-FFF2-40B4-BE49-F238E27FC236}">
                <a16:creationId xmlns:a16="http://schemas.microsoft.com/office/drawing/2014/main" id="{4EA65428-635F-03EA-5425-2563A4640D36}"/>
              </a:ext>
            </a:extLst>
          </p:cNvPr>
          <p:cNvPicPr>
            <a:picLocks noChangeAspect="1"/>
          </p:cNvPicPr>
          <p:nvPr/>
        </p:nvPicPr>
        <p:blipFill>
          <a:blip r:embed="rId3"/>
          <a:stretch>
            <a:fillRect/>
          </a:stretch>
        </p:blipFill>
        <p:spPr>
          <a:xfrm>
            <a:off x="9639924" y="666816"/>
            <a:ext cx="1638300" cy="1638300"/>
          </a:xfrm>
          <a:prstGeom prst="rect">
            <a:avLst/>
          </a:prstGeom>
          <a:effectLst>
            <a:softEdge rad="76200"/>
          </a:effectLst>
        </p:spPr>
      </p:pic>
      <p:pic>
        <p:nvPicPr>
          <p:cNvPr id="11" name="Picture 10" descr="Logo, company name&#10;&#10;Description automatically generated">
            <a:extLst>
              <a:ext uri="{FF2B5EF4-FFF2-40B4-BE49-F238E27FC236}">
                <a16:creationId xmlns:a16="http://schemas.microsoft.com/office/drawing/2014/main" id="{3309B96F-4488-7781-0EBF-2315DCF1207D}"/>
              </a:ext>
            </a:extLst>
          </p:cNvPr>
          <p:cNvPicPr>
            <a:picLocks noChangeAspect="1"/>
          </p:cNvPicPr>
          <p:nvPr/>
        </p:nvPicPr>
        <p:blipFill>
          <a:blip r:embed="rId4"/>
          <a:stretch>
            <a:fillRect/>
          </a:stretch>
        </p:blipFill>
        <p:spPr>
          <a:xfrm>
            <a:off x="8478675" y="4827442"/>
            <a:ext cx="2847975" cy="1152525"/>
          </a:xfrm>
          <a:prstGeom prst="rect">
            <a:avLst/>
          </a:prstGeom>
          <a:effectLst>
            <a:softEdge rad="101600"/>
          </a:effectLst>
        </p:spPr>
      </p:pic>
      <p:pic>
        <p:nvPicPr>
          <p:cNvPr id="17" name="Picture 16" descr="Chart, radar chart&#10;&#10;Description automatically generated">
            <a:extLst>
              <a:ext uri="{FF2B5EF4-FFF2-40B4-BE49-F238E27FC236}">
                <a16:creationId xmlns:a16="http://schemas.microsoft.com/office/drawing/2014/main" id="{5A4D4B8E-1F1D-E035-44E6-D2BBE8FE4C56}"/>
              </a:ext>
            </a:extLst>
          </p:cNvPr>
          <p:cNvPicPr>
            <a:picLocks noChangeAspect="1"/>
          </p:cNvPicPr>
          <p:nvPr/>
        </p:nvPicPr>
        <p:blipFill>
          <a:blip r:embed="rId5"/>
          <a:stretch>
            <a:fillRect/>
          </a:stretch>
        </p:blipFill>
        <p:spPr>
          <a:xfrm>
            <a:off x="4317913" y="1847630"/>
            <a:ext cx="1905000" cy="1905000"/>
          </a:xfrm>
          <a:prstGeom prst="rect">
            <a:avLst/>
          </a:prstGeom>
          <a:effectLst>
            <a:softEdge rad="152400"/>
          </a:effectLst>
        </p:spPr>
      </p:pic>
      <p:pic>
        <p:nvPicPr>
          <p:cNvPr id="19" name="Picture 18" descr="A picture containing text, clipart&#10;&#10;Description automatically generated">
            <a:extLst>
              <a:ext uri="{FF2B5EF4-FFF2-40B4-BE49-F238E27FC236}">
                <a16:creationId xmlns:a16="http://schemas.microsoft.com/office/drawing/2014/main" id="{86161DB4-28D4-F030-2618-9DE41AAF71A0}"/>
              </a:ext>
            </a:extLst>
          </p:cNvPr>
          <p:cNvPicPr>
            <a:picLocks noChangeAspect="1"/>
          </p:cNvPicPr>
          <p:nvPr/>
        </p:nvPicPr>
        <p:blipFill>
          <a:blip r:embed="rId6"/>
          <a:stretch>
            <a:fillRect/>
          </a:stretch>
        </p:blipFill>
        <p:spPr>
          <a:xfrm>
            <a:off x="865350" y="3999406"/>
            <a:ext cx="1952625" cy="2343150"/>
          </a:xfrm>
          <a:prstGeom prst="rect">
            <a:avLst/>
          </a:prstGeom>
          <a:effectLst>
            <a:softEdge rad="152400"/>
          </a:effectLst>
        </p:spPr>
      </p:pic>
      <p:pic>
        <p:nvPicPr>
          <p:cNvPr id="21" name="Picture 20" descr="A picture containing application&#10;&#10;Description automatically generated">
            <a:extLst>
              <a:ext uri="{FF2B5EF4-FFF2-40B4-BE49-F238E27FC236}">
                <a16:creationId xmlns:a16="http://schemas.microsoft.com/office/drawing/2014/main" id="{19877858-C7EA-B53B-7385-40BC1584CF6A}"/>
              </a:ext>
            </a:extLst>
          </p:cNvPr>
          <p:cNvPicPr>
            <a:picLocks noChangeAspect="1"/>
          </p:cNvPicPr>
          <p:nvPr/>
        </p:nvPicPr>
        <p:blipFill>
          <a:blip r:embed="rId7"/>
          <a:stretch>
            <a:fillRect/>
          </a:stretch>
        </p:blipFill>
        <p:spPr>
          <a:xfrm>
            <a:off x="1841662" y="782046"/>
            <a:ext cx="2733675" cy="1666875"/>
          </a:xfrm>
          <a:prstGeom prst="rect">
            <a:avLst/>
          </a:prstGeom>
          <a:effectLst>
            <a:softEdge rad="152400"/>
          </a:effectLst>
        </p:spPr>
      </p:pic>
      <p:pic>
        <p:nvPicPr>
          <p:cNvPr id="23" name="Picture 22" descr="Icon&#10;&#10;Description automatically generated">
            <a:extLst>
              <a:ext uri="{FF2B5EF4-FFF2-40B4-BE49-F238E27FC236}">
                <a16:creationId xmlns:a16="http://schemas.microsoft.com/office/drawing/2014/main" id="{7D80D70A-E641-EF6A-4D7C-FC321A7D0452}"/>
              </a:ext>
            </a:extLst>
          </p:cNvPr>
          <p:cNvPicPr>
            <a:picLocks noChangeAspect="1"/>
          </p:cNvPicPr>
          <p:nvPr/>
        </p:nvPicPr>
        <p:blipFill>
          <a:blip r:embed="rId8"/>
          <a:stretch>
            <a:fillRect/>
          </a:stretch>
        </p:blipFill>
        <p:spPr>
          <a:xfrm>
            <a:off x="9570343" y="2402619"/>
            <a:ext cx="1905000" cy="1905000"/>
          </a:xfrm>
          <a:prstGeom prst="rect">
            <a:avLst/>
          </a:prstGeom>
          <a:effectLst>
            <a:softEdge rad="127000"/>
          </a:effectLst>
        </p:spPr>
      </p:pic>
      <p:pic>
        <p:nvPicPr>
          <p:cNvPr id="25" name="Picture 24" descr="Diagram&#10;&#10;Description automatically generated">
            <a:extLst>
              <a:ext uri="{FF2B5EF4-FFF2-40B4-BE49-F238E27FC236}">
                <a16:creationId xmlns:a16="http://schemas.microsoft.com/office/drawing/2014/main" id="{023D1DDF-6BA1-0F12-E1D4-59DB7342A719}"/>
              </a:ext>
            </a:extLst>
          </p:cNvPr>
          <p:cNvPicPr>
            <a:picLocks noChangeAspect="1"/>
          </p:cNvPicPr>
          <p:nvPr/>
        </p:nvPicPr>
        <p:blipFill>
          <a:blip r:embed="rId9"/>
          <a:stretch>
            <a:fillRect/>
          </a:stretch>
        </p:blipFill>
        <p:spPr>
          <a:xfrm>
            <a:off x="916350" y="2402619"/>
            <a:ext cx="2292149" cy="1525321"/>
          </a:xfrm>
          <a:prstGeom prst="rect">
            <a:avLst/>
          </a:prstGeom>
          <a:effectLst>
            <a:softEdge rad="63500"/>
          </a:effectLst>
        </p:spPr>
      </p:pic>
      <p:pic>
        <p:nvPicPr>
          <p:cNvPr id="42" name="Picture 41" descr="Icon&#10;&#10;Description automatically generated">
            <a:extLst>
              <a:ext uri="{FF2B5EF4-FFF2-40B4-BE49-F238E27FC236}">
                <a16:creationId xmlns:a16="http://schemas.microsoft.com/office/drawing/2014/main" id="{33079056-5BE4-2717-5F22-A0CA381E5337}"/>
              </a:ext>
            </a:extLst>
          </p:cNvPr>
          <p:cNvPicPr>
            <a:picLocks noChangeAspect="1"/>
          </p:cNvPicPr>
          <p:nvPr/>
        </p:nvPicPr>
        <p:blipFill>
          <a:blip r:embed="rId10"/>
          <a:stretch>
            <a:fillRect/>
          </a:stretch>
        </p:blipFill>
        <p:spPr>
          <a:xfrm>
            <a:off x="6981815" y="1413592"/>
            <a:ext cx="2143125" cy="2143125"/>
          </a:xfrm>
          <a:prstGeom prst="rect">
            <a:avLst/>
          </a:prstGeom>
          <a:effectLst>
            <a:softEdge rad="190500"/>
          </a:effectLst>
        </p:spPr>
      </p:pic>
      <p:pic>
        <p:nvPicPr>
          <p:cNvPr id="4" name="Picture 3" descr="Diagram&#10;&#10;Description automatically generated">
            <a:extLst>
              <a:ext uri="{FF2B5EF4-FFF2-40B4-BE49-F238E27FC236}">
                <a16:creationId xmlns:a16="http://schemas.microsoft.com/office/drawing/2014/main" id="{F5489282-653C-DA57-39B9-EEA32955C30B}"/>
              </a:ext>
            </a:extLst>
          </p:cNvPr>
          <p:cNvPicPr>
            <a:picLocks noChangeAspect="1"/>
          </p:cNvPicPr>
          <p:nvPr/>
        </p:nvPicPr>
        <p:blipFill>
          <a:blip r:embed="rId11"/>
          <a:stretch>
            <a:fillRect/>
          </a:stretch>
        </p:blipFill>
        <p:spPr>
          <a:xfrm>
            <a:off x="2991167" y="4021473"/>
            <a:ext cx="3687160" cy="2458106"/>
          </a:xfrm>
          <a:prstGeom prst="rect">
            <a:avLst/>
          </a:prstGeom>
          <a:effectLst>
            <a:softEdge rad="279400"/>
          </a:effectLst>
        </p:spPr>
      </p:pic>
    </p:spTree>
    <p:extLst>
      <p:ext uri="{BB962C8B-B14F-4D97-AF65-F5344CB8AC3E}">
        <p14:creationId xmlns:p14="http://schemas.microsoft.com/office/powerpoint/2010/main" val="3242147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5F86BEAF-FD24-4827-AD37-6785EBC9C2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5" name="Rectangle 14">
            <a:extLst>
              <a:ext uri="{FF2B5EF4-FFF2-40B4-BE49-F238E27FC236}">
                <a16:creationId xmlns:a16="http://schemas.microsoft.com/office/drawing/2014/main" id="{4D4DD4CF-9732-4771-98FE-77886DC91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0917E639-5738-4605-929E-1222198314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3"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A2861A9C-C970-4FFE-B67C-222B6F5732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1525"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electronics&#10;&#10;Description automatically generated">
            <a:extLst>
              <a:ext uri="{FF2B5EF4-FFF2-40B4-BE49-F238E27FC236}">
                <a16:creationId xmlns:a16="http://schemas.microsoft.com/office/drawing/2014/main" id="{CC89FE27-165C-81CA-2AA8-4EA9A583CB71}"/>
              </a:ext>
            </a:extLst>
          </p:cNvPr>
          <p:cNvPicPr>
            <a:picLocks noChangeAspect="1"/>
          </p:cNvPicPr>
          <p:nvPr/>
        </p:nvPicPr>
        <p:blipFill rotWithShape="1">
          <a:blip r:embed="rId5"/>
          <a:srcRect l="24238" r="18506"/>
          <a:stretch/>
        </p:blipFill>
        <p:spPr>
          <a:xfrm>
            <a:off x="4712842" y="10"/>
            <a:ext cx="7479157" cy="6857990"/>
          </a:xfrm>
          <a:prstGeom prst="rect">
            <a:avLst/>
          </a:prstGeom>
        </p:spPr>
      </p:pic>
      <p:pic>
        <p:nvPicPr>
          <p:cNvPr id="21" name="Picture 20">
            <a:extLst>
              <a:ext uri="{FF2B5EF4-FFF2-40B4-BE49-F238E27FC236}">
                <a16:creationId xmlns:a16="http://schemas.microsoft.com/office/drawing/2014/main" id="{D2FDF82E-EBD8-4EC5-AD10-CD9E70EE8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8150"/>
          <a:stretch/>
        </p:blipFill>
        <p:spPr>
          <a:xfrm>
            <a:off x="4651242" y="0"/>
            <a:ext cx="7540758" cy="6858000"/>
          </a:xfrm>
          <a:prstGeom prst="rect">
            <a:avLst/>
          </a:prstGeom>
        </p:spPr>
      </p:pic>
      <p:sp>
        <p:nvSpPr>
          <p:cNvPr id="9" name="TextBox 8">
            <a:extLst>
              <a:ext uri="{FF2B5EF4-FFF2-40B4-BE49-F238E27FC236}">
                <a16:creationId xmlns:a16="http://schemas.microsoft.com/office/drawing/2014/main" id="{45E714BB-ABB6-879D-56F0-7F59930702FD}"/>
              </a:ext>
            </a:extLst>
          </p:cNvPr>
          <p:cNvSpPr txBox="1"/>
          <p:nvPr/>
        </p:nvSpPr>
        <p:spPr>
          <a:xfrm>
            <a:off x="119313" y="345401"/>
            <a:ext cx="4392896" cy="6167195"/>
          </a:xfrm>
          <a:prstGeom prst="rect">
            <a:avLst/>
          </a:prstGeom>
          <a:noFill/>
        </p:spPr>
        <p:txBody>
          <a:bodyPr wrap="square">
            <a:spAutoFit/>
          </a:bodyPr>
          <a:lstStyle/>
          <a:p>
            <a:pPr algn="ctr"/>
            <a:r>
              <a:rPr lang="en-GB" sz="2800" dirty="0">
                <a:latin typeface="Calibri" panose="020F0502020204030204" pitchFamily="34" charset="0"/>
                <a:cs typeface="Calibri" panose="020F0502020204030204" pitchFamily="34" charset="0"/>
              </a:rPr>
              <a:t>WORK PROCESS</a:t>
            </a:r>
          </a:p>
          <a:p>
            <a:pPr algn="ctr"/>
            <a:endParaRPr lang="en-GB" sz="2400" b="1" u="sng"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400" dirty="0">
                <a:latin typeface="Calibri" panose="020F0502020204030204" pitchFamily="34" charset="0"/>
                <a:cs typeface="Calibri" panose="020F0502020204030204" pitchFamily="34" charset="0"/>
              </a:rPr>
              <a:t>Daily stand up – daily scrum</a:t>
            </a:r>
          </a:p>
          <a:p>
            <a:pPr marL="342900" indent="-342900">
              <a:buFont typeface="Arial" panose="020B0604020202020204" pitchFamily="34" charset="0"/>
              <a:buChar char="•"/>
            </a:pPr>
            <a:endParaRPr lang="en-GB"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400" dirty="0">
                <a:latin typeface="Calibri" panose="020F0502020204030204" pitchFamily="34" charset="0"/>
                <a:cs typeface="Calibri" panose="020F0502020204030204" pitchFamily="34" charset="0"/>
              </a:rPr>
              <a:t>Researching individually how the machine learning process is structured</a:t>
            </a:r>
          </a:p>
          <a:p>
            <a:pPr marL="342900" indent="-342900">
              <a:buFont typeface="Arial" panose="020B0604020202020204" pitchFamily="34" charset="0"/>
              <a:buChar char="•"/>
            </a:pPr>
            <a:endParaRPr lang="en-GB"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400" dirty="0">
                <a:latin typeface="Calibri" panose="020F0502020204030204" pitchFamily="34" charset="0"/>
                <a:cs typeface="Calibri" panose="020F0502020204030204" pitchFamily="34" charset="0"/>
              </a:rPr>
              <a:t>Eight-eye principle (four-eye principle, Extreme programming)</a:t>
            </a:r>
          </a:p>
          <a:p>
            <a:pPr marL="342900" indent="-342900">
              <a:buFont typeface="Arial" panose="020B0604020202020204" pitchFamily="34" charset="0"/>
              <a:buChar char="•"/>
            </a:pPr>
            <a:endParaRPr lang="en-GB"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400" dirty="0">
                <a:latin typeface="Calibri" panose="020F0502020204030204" pitchFamily="34" charset="0"/>
                <a:cs typeface="Calibri" panose="020F0502020204030204" pitchFamily="34" charset="0"/>
              </a:rPr>
              <a:t>A lot of discussions and searching during the process</a:t>
            </a:r>
          </a:p>
          <a:p>
            <a:pPr marL="342900" indent="-342900">
              <a:buFont typeface="Arial" panose="020B0604020202020204" pitchFamily="34" charset="0"/>
              <a:buChar char="•"/>
            </a:pPr>
            <a:endParaRPr lang="en-GB"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400" dirty="0">
                <a:latin typeface="Calibri" panose="020F0502020204030204" pitchFamily="34" charset="0"/>
                <a:cs typeface="Calibri" panose="020F0502020204030204" pitchFamily="34" charset="0"/>
              </a:rPr>
              <a:t>Checkout </a:t>
            </a:r>
          </a:p>
        </p:txBody>
      </p:sp>
    </p:spTree>
    <p:extLst>
      <p:ext uri="{BB962C8B-B14F-4D97-AF65-F5344CB8AC3E}">
        <p14:creationId xmlns:p14="http://schemas.microsoft.com/office/powerpoint/2010/main" val="204566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1000"/>
                                        <p:tgtEl>
                                          <p:spTgt spid="9">
                                            <p:txEl>
                                              <p:pRg st="2" end="2"/>
                                            </p:txEl>
                                          </p:spTgt>
                                        </p:tgtEl>
                                      </p:cBhvr>
                                    </p:animEffect>
                                    <p:anim calcmode="lin" valueType="num">
                                      <p:cBhvr>
                                        <p:cTn id="8"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4" end="4"/>
                                            </p:txEl>
                                          </p:spTgt>
                                        </p:tgtEl>
                                        <p:attrNameLst>
                                          <p:attrName>style.visibility</p:attrName>
                                        </p:attrNameLst>
                                      </p:cBhvr>
                                      <p:to>
                                        <p:strVal val="visible"/>
                                      </p:to>
                                    </p:set>
                                    <p:animEffect transition="in" filter="fade">
                                      <p:cBhvr>
                                        <p:cTn id="14" dur="1000"/>
                                        <p:tgtEl>
                                          <p:spTgt spid="9">
                                            <p:txEl>
                                              <p:pRg st="4" end="4"/>
                                            </p:txEl>
                                          </p:spTgt>
                                        </p:tgtEl>
                                      </p:cBhvr>
                                    </p:animEffect>
                                    <p:anim calcmode="lin" valueType="num">
                                      <p:cBhvr>
                                        <p:cTn id="15"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animEffect transition="in" filter="fade">
                                      <p:cBhvr>
                                        <p:cTn id="21" dur="1000"/>
                                        <p:tgtEl>
                                          <p:spTgt spid="9">
                                            <p:txEl>
                                              <p:pRg st="6" end="6"/>
                                            </p:txEl>
                                          </p:spTgt>
                                        </p:tgtEl>
                                      </p:cBhvr>
                                    </p:animEffect>
                                    <p:anim calcmode="lin" valueType="num">
                                      <p:cBhvr>
                                        <p:cTn id="22"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8" end="8"/>
                                            </p:txEl>
                                          </p:spTgt>
                                        </p:tgtEl>
                                        <p:attrNameLst>
                                          <p:attrName>style.visibility</p:attrName>
                                        </p:attrNameLst>
                                      </p:cBhvr>
                                      <p:to>
                                        <p:strVal val="visible"/>
                                      </p:to>
                                    </p:set>
                                    <p:animEffect transition="in" filter="fade">
                                      <p:cBhvr>
                                        <p:cTn id="28" dur="1000"/>
                                        <p:tgtEl>
                                          <p:spTgt spid="9">
                                            <p:txEl>
                                              <p:pRg st="8" end="8"/>
                                            </p:txEl>
                                          </p:spTgt>
                                        </p:tgtEl>
                                      </p:cBhvr>
                                    </p:animEffect>
                                    <p:anim calcmode="lin" valueType="num">
                                      <p:cBhvr>
                                        <p:cTn id="29"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animEffect transition="in" filter="fade">
                                      <p:cBhvr>
                                        <p:cTn id="35" dur="1000"/>
                                        <p:tgtEl>
                                          <p:spTgt spid="9">
                                            <p:txEl>
                                              <p:pRg st="10" end="10"/>
                                            </p:txEl>
                                          </p:spTgt>
                                        </p:tgtEl>
                                      </p:cBhvr>
                                    </p:animEffect>
                                    <p:anim calcmode="lin" valueType="num">
                                      <p:cBhvr>
                                        <p:cTn id="36" dur="1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2226</TotalTime>
  <Words>1196</Words>
  <Application>Microsoft Office PowerPoint</Application>
  <PresentationFormat>Widescreen</PresentationFormat>
  <Paragraphs>177</Paragraphs>
  <Slides>23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-apple-system</vt:lpstr>
      <vt:lpstr>Arial</vt:lpstr>
      <vt:lpstr>Calibri</vt:lpstr>
      <vt:lpstr>Tw Cen MT</vt:lpstr>
      <vt:lpstr>Droplet</vt:lpstr>
      <vt:lpstr>PowerPoint Presentation</vt:lpstr>
      <vt:lpstr>THE TEAM</vt:lpstr>
      <vt:lpstr>PowerPoint Presentation</vt:lpstr>
      <vt:lpstr>PowerPoint Presentation</vt:lpstr>
      <vt:lpstr>PowerPoint Presentation</vt:lpstr>
      <vt:lpstr>PowerPoint Presentation</vt:lpstr>
      <vt:lpstr> METHODOLOGY</vt:lpstr>
      <vt:lpstr>Techniques</vt:lpstr>
      <vt:lpstr>PowerPoint Presentation</vt:lpstr>
      <vt:lpstr>TITANIC Dataset</vt:lpstr>
      <vt:lpstr>DATA dictionary</vt:lpstr>
      <vt:lpstr>PowerPoint Presentation</vt:lpstr>
      <vt:lpstr>PowerPoint Presentation</vt:lpstr>
      <vt:lpstr>PowerPoint Presentation</vt:lpstr>
      <vt:lpstr>PowerPoint Presentation</vt:lpstr>
      <vt:lpstr>PowerPoint Presentation</vt:lpstr>
      <vt:lpstr>PowerPoint Presentation</vt:lpstr>
      <vt:lpstr>EVALUATION OF MODELLING</vt:lpstr>
      <vt:lpstr>RESULTS</vt:lpstr>
      <vt:lpstr>Challenges</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Farhana</dc:creator>
  <cp:lastModifiedBy>Farhana Rahman</cp:lastModifiedBy>
  <cp:revision>196</cp:revision>
  <dcterms:created xsi:type="dcterms:W3CDTF">2022-08-27T01:48:49Z</dcterms:created>
  <dcterms:modified xsi:type="dcterms:W3CDTF">2022-09-01T14:01:21Z</dcterms:modified>
</cp:coreProperties>
</file>