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57" r:id="rId4"/>
    <p:sldId id="310" r:id="rId5"/>
    <p:sldId id="280" r:id="rId6"/>
    <p:sldId id="300" r:id="rId7"/>
    <p:sldId id="301" r:id="rId8"/>
    <p:sldId id="303" r:id="rId9"/>
    <p:sldId id="284" r:id="rId10"/>
    <p:sldId id="304" r:id="rId11"/>
    <p:sldId id="282" r:id="rId12"/>
    <p:sldId id="287" r:id="rId13"/>
    <p:sldId id="307" r:id="rId14"/>
    <p:sldId id="306" r:id="rId15"/>
    <p:sldId id="289" r:id="rId16"/>
    <p:sldId id="290" r:id="rId17"/>
    <p:sldId id="292" r:id="rId18"/>
    <p:sldId id="305" r:id="rId19"/>
    <p:sldId id="291" r:id="rId20"/>
    <p:sldId id="311" r:id="rId21"/>
    <p:sldId id="296" r:id="rId22"/>
    <p:sldId id="312" r:id="rId23"/>
    <p:sldId id="309" r:id="rId24"/>
    <p:sldId id="308" r:id="rId25"/>
    <p:sldId id="299" r:id="rId26"/>
    <p:sldId id="293" r:id="rId27"/>
    <p:sldId id="275" r:id="rId2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80072" autoAdjust="0"/>
  </p:normalViewPr>
  <p:slideViewPr>
    <p:cSldViewPr snapToGrid="0">
      <p:cViewPr varScale="1">
        <p:scale>
          <a:sx n="93" d="100"/>
          <a:sy n="93" d="100"/>
        </p:scale>
        <p:origin x="11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B5C94-3A8E-4FC0-A2D2-A788B2A8BDA3}" type="datetimeFigureOut">
              <a:rPr lang="pl-PL" smtClean="0"/>
              <a:t>26.02.2019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E998A-67EC-42CC-B9C6-054835D77710}" type="slidenum">
              <a:rPr lang="pl-PL" smtClean="0"/>
              <a:t>‹#›</a:t>
            </a:fld>
            <a:endParaRPr lang="pl-PL"/>
          </a:p>
        </p:txBody>
      </p:sp>
    </p:spTree>
    <p:extLst>
      <p:ext uri="{BB962C8B-B14F-4D97-AF65-F5344CB8AC3E}">
        <p14:creationId xmlns:p14="http://schemas.microsoft.com/office/powerpoint/2010/main" val="295783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6CE998A-67EC-42CC-B9C6-054835D77710}" type="slidenum">
              <a:rPr lang="pl-PL" smtClean="0"/>
              <a:t>6</a:t>
            </a:fld>
            <a:endParaRPr lang="pl-PL"/>
          </a:p>
        </p:txBody>
      </p:sp>
    </p:spTree>
    <p:extLst>
      <p:ext uri="{BB962C8B-B14F-4D97-AF65-F5344CB8AC3E}">
        <p14:creationId xmlns:p14="http://schemas.microsoft.com/office/powerpoint/2010/main" val="161386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26CE998A-67EC-42CC-B9C6-054835D77710}" type="slidenum">
              <a:rPr lang="pl-PL" smtClean="0"/>
              <a:t>8</a:t>
            </a:fld>
            <a:endParaRPr lang="pl-PL"/>
          </a:p>
        </p:txBody>
      </p:sp>
    </p:spTree>
    <p:extLst>
      <p:ext uri="{BB962C8B-B14F-4D97-AF65-F5344CB8AC3E}">
        <p14:creationId xmlns:p14="http://schemas.microsoft.com/office/powerpoint/2010/main" val="140529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Cluster on </a:t>
            </a:r>
            <a:r>
              <a:rPr lang="pl-PL" dirty="0" err="1"/>
              <a:t>windows</a:t>
            </a:r>
            <a:r>
              <a:rPr lang="pl-PL" dirty="0"/>
              <a:t> </a:t>
            </a:r>
          </a:p>
          <a:p>
            <a:endParaRPr lang="pl-PL" dirty="0"/>
          </a:p>
        </p:txBody>
      </p:sp>
      <p:sp>
        <p:nvSpPr>
          <p:cNvPr id="4" name="Symbol zastępczy numeru slajdu 3"/>
          <p:cNvSpPr>
            <a:spLocks noGrp="1"/>
          </p:cNvSpPr>
          <p:nvPr>
            <p:ph type="sldNum" sz="quarter" idx="5"/>
          </p:nvPr>
        </p:nvSpPr>
        <p:spPr/>
        <p:txBody>
          <a:bodyPr/>
          <a:lstStyle/>
          <a:p>
            <a:fld id="{26CE998A-67EC-42CC-B9C6-054835D77710}" type="slidenum">
              <a:rPr lang="pl-PL" smtClean="0"/>
              <a:t>13</a:t>
            </a:fld>
            <a:endParaRPr lang="pl-PL"/>
          </a:p>
        </p:txBody>
      </p:sp>
    </p:spTree>
    <p:extLst>
      <p:ext uri="{BB962C8B-B14F-4D97-AF65-F5344CB8AC3E}">
        <p14:creationId xmlns:p14="http://schemas.microsoft.com/office/powerpoint/2010/main" val="744865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6CE998A-67EC-42CC-B9C6-054835D77710}" type="slidenum">
              <a:rPr lang="pl-PL" smtClean="0"/>
              <a:t>14</a:t>
            </a:fld>
            <a:endParaRPr lang="pl-PL"/>
          </a:p>
        </p:txBody>
      </p:sp>
    </p:spTree>
    <p:extLst>
      <p:ext uri="{BB962C8B-B14F-4D97-AF65-F5344CB8AC3E}">
        <p14:creationId xmlns:p14="http://schemas.microsoft.com/office/powerpoint/2010/main" val="285602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Ta funkcja może zapewnić znaczne oszczędności w zakresie pamięci masowej, w zależności od używanego zestawu znaków. Na przykład zmiana istniejącego typu danych kolumny z łańcuchami ASCII z NCHAR (10) na CHAR (10) przy użyciu sortowania z włączoną obsługą UTF-8 przekłada się na prawie 50% zmniejszenie wymagań dotyczących pamięci masowej. Ta redukcja jest spowodowana tym, że NCHAR (10) wymaga 22 bajtów do przechowywania, podczas gdy CHAR (10) wymaga 12 bajtów dla tego samego ciągu znaków </a:t>
            </a:r>
            <a:r>
              <a:rPr lang="pl-PL" dirty="0" err="1"/>
              <a:t>Unicode</a:t>
            </a:r>
            <a:r>
              <a:rPr lang="pl-PL" dirty="0"/>
              <a:t>.</a:t>
            </a:r>
          </a:p>
          <a:p>
            <a:endParaRPr lang="pl-PL" dirty="0"/>
          </a:p>
        </p:txBody>
      </p:sp>
      <p:sp>
        <p:nvSpPr>
          <p:cNvPr id="4" name="Symbol zastępczy numeru slajdu 3"/>
          <p:cNvSpPr>
            <a:spLocks noGrp="1"/>
          </p:cNvSpPr>
          <p:nvPr>
            <p:ph type="sldNum" sz="quarter" idx="10"/>
          </p:nvPr>
        </p:nvSpPr>
        <p:spPr/>
        <p:txBody>
          <a:bodyPr/>
          <a:lstStyle/>
          <a:p>
            <a:fld id="{26CE998A-67EC-42CC-B9C6-054835D77710}" type="slidenum">
              <a:rPr lang="pl-PL" smtClean="0"/>
              <a:t>16</a:t>
            </a:fld>
            <a:endParaRPr lang="pl-PL"/>
          </a:p>
        </p:txBody>
      </p:sp>
    </p:spTree>
    <p:extLst>
      <p:ext uri="{BB962C8B-B14F-4D97-AF65-F5344CB8AC3E}">
        <p14:creationId xmlns:p14="http://schemas.microsoft.com/office/powerpoint/2010/main" val="4074017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Obciążenie nie zostanie zablokowane, a wszystkie zmiany dokonane na bazowych danych zostaną w przejrzysty sposób dodane do docelowej tabeli kolumn. </a:t>
            </a:r>
          </a:p>
        </p:txBody>
      </p:sp>
      <p:sp>
        <p:nvSpPr>
          <p:cNvPr id="4" name="Symbol zastępczy numeru slajdu 3"/>
          <p:cNvSpPr>
            <a:spLocks noGrp="1"/>
          </p:cNvSpPr>
          <p:nvPr>
            <p:ph type="sldNum" sz="quarter" idx="10"/>
          </p:nvPr>
        </p:nvSpPr>
        <p:spPr/>
        <p:txBody>
          <a:bodyPr/>
          <a:lstStyle/>
          <a:p>
            <a:fld id="{26CE998A-67EC-42CC-B9C6-054835D77710}" type="slidenum">
              <a:rPr lang="pl-PL" smtClean="0"/>
              <a:t>17</a:t>
            </a:fld>
            <a:endParaRPr lang="pl-PL"/>
          </a:p>
        </p:txBody>
      </p:sp>
    </p:spTree>
    <p:extLst>
      <p:ext uri="{BB962C8B-B14F-4D97-AF65-F5344CB8AC3E}">
        <p14:creationId xmlns:p14="http://schemas.microsoft.com/office/powerpoint/2010/main" val="272215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6CE998A-67EC-42CC-B9C6-054835D77710}" type="slidenum">
              <a:rPr lang="pl-PL" smtClean="0"/>
              <a:t>18</a:t>
            </a:fld>
            <a:endParaRPr lang="pl-PL"/>
          </a:p>
        </p:txBody>
      </p:sp>
    </p:spTree>
    <p:extLst>
      <p:ext uri="{BB962C8B-B14F-4D97-AF65-F5344CB8AC3E}">
        <p14:creationId xmlns:p14="http://schemas.microsoft.com/office/powerpoint/2010/main" val="82002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a:t>Row mode memory grant feedback</a:t>
            </a:r>
            <a:r>
              <a:rPr lang="pl-PL" b="1" dirty="0"/>
              <a:t>: </a:t>
            </a:r>
          </a:p>
          <a:p>
            <a:r>
              <a:rPr lang="pl-PL" dirty="0"/>
              <a:t>W przypadku warunku nadmiernego nadpisania pamięci, jeśli przyznana pamięć jest więcej niż dwa razy większa od rzeczywistej używanej pamięci, informacja o akceptacji pamięci ponownie oblicza przydział pamięci. Kolejne egzekucje będą wymagać mniejszej ilości pamięci. W przypadku niedostatecznej wielkości pamięci, która powoduje rozlewanie na dysk, sprzężenie zwrotne z pamięci wyzwala ponowne obliczenie grantu pamięci. Kolejne egzekucje zażądają więcej pamięci. Ta funkcja jest domyślnie włączona w ramach poziomu zgodności bazy danych 150.</a:t>
            </a:r>
          </a:p>
          <a:p>
            <a:endParaRPr lang="pl-PL" b="1" dirty="0" smtClean="0"/>
          </a:p>
          <a:p>
            <a:endParaRPr lang="pl-PL"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l-PL" dirty="0" smtClean="0"/>
              <a:t>Zapytania o przyznanie pamięci w trybie wierszowym rozszerzają się o funkcję sprzężenia zwrotnego z pamięci, wprowadzoną w SQL Server 2017 (14.x), poprzez dostosowanie wielkości akceptacji pamięci dla operatorów w trybie </a:t>
            </a:r>
            <a:r>
              <a:rPr lang="pl-PL" dirty="0" err="1" smtClean="0"/>
              <a:t>batch</a:t>
            </a:r>
            <a:r>
              <a:rPr lang="pl-PL" dirty="0" smtClean="0"/>
              <a:t> i </a:t>
            </a:r>
            <a:r>
              <a:rPr lang="pl-PL" dirty="0" err="1" smtClean="0"/>
              <a:t>row</a:t>
            </a:r>
            <a:r>
              <a:rPr lang="pl-PL" dirty="0" smtClean="0"/>
              <a:t>.</a:t>
            </a:r>
          </a:p>
          <a:p>
            <a:endParaRPr lang="pl-PL" b="1" dirty="0"/>
          </a:p>
        </p:txBody>
      </p:sp>
      <p:sp>
        <p:nvSpPr>
          <p:cNvPr id="4" name="Symbol zastępczy numeru slajdu 3"/>
          <p:cNvSpPr>
            <a:spLocks noGrp="1"/>
          </p:cNvSpPr>
          <p:nvPr>
            <p:ph type="sldNum" sz="quarter" idx="10"/>
          </p:nvPr>
        </p:nvSpPr>
        <p:spPr/>
        <p:txBody>
          <a:bodyPr/>
          <a:lstStyle/>
          <a:p>
            <a:fld id="{26CE998A-67EC-42CC-B9C6-054835D77710}" type="slidenum">
              <a:rPr lang="pl-PL" smtClean="0"/>
              <a:t>19</a:t>
            </a:fld>
            <a:endParaRPr lang="pl-PL"/>
          </a:p>
        </p:txBody>
      </p:sp>
    </p:spTree>
    <p:extLst>
      <p:ext uri="{BB962C8B-B14F-4D97-AF65-F5344CB8AC3E}">
        <p14:creationId xmlns:p14="http://schemas.microsoft.com/office/powerpoint/2010/main" val="351653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6CE998A-67EC-42CC-B9C6-054835D77710}" type="slidenum">
              <a:rPr lang="pl-PL" smtClean="0"/>
              <a:t>21</a:t>
            </a:fld>
            <a:endParaRPr lang="pl-PL"/>
          </a:p>
        </p:txBody>
      </p:sp>
    </p:spTree>
    <p:extLst>
      <p:ext uri="{BB962C8B-B14F-4D97-AF65-F5344CB8AC3E}">
        <p14:creationId xmlns:p14="http://schemas.microsoft.com/office/powerpoint/2010/main" val="108480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26AE252D-B6C4-49A7-B38F-A207762BC591}" type="datetimeFigureOut">
              <a:rPr lang="pl-PL" smtClean="0"/>
              <a:t>26.02.2019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BD96E3E-F68A-4B03-AC57-C99DB369FEAA}"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11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6AE252D-B6C4-49A7-B38F-A207762BC591}" type="datetimeFigureOut">
              <a:rPr lang="pl-PL" smtClean="0"/>
              <a:t>26.02.2019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414513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6AE252D-B6C4-49A7-B38F-A207762BC591}" type="datetimeFigureOut">
              <a:rPr lang="pl-PL" smtClean="0"/>
              <a:t>26.02.2019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3762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6AE252D-B6C4-49A7-B38F-A207762BC591}" type="datetimeFigureOut">
              <a:rPr lang="pl-PL" smtClean="0"/>
              <a:t>26.02.2019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275856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6AE252D-B6C4-49A7-B38F-A207762BC591}" type="datetimeFigureOut">
              <a:rPr lang="pl-PL" smtClean="0"/>
              <a:t>26.02.2019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BD96E3E-F68A-4B03-AC57-C99DB369FEAA}"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22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26AE252D-B6C4-49A7-B38F-A207762BC591}" type="datetimeFigureOut">
              <a:rPr lang="pl-PL" smtClean="0"/>
              <a:t>26.02.2019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35997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6AE252D-B6C4-49A7-B38F-A207762BC591}" type="datetimeFigureOut">
              <a:rPr lang="pl-PL" smtClean="0"/>
              <a:t>26.02.2019</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267960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6AE252D-B6C4-49A7-B38F-A207762BC591}" type="datetimeFigureOut">
              <a:rPr lang="pl-PL" smtClean="0"/>
              <a:t>26.02.2019</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246731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AE252D-B6C4-49A7-B38F-A207762BC591}" type="datetimeFigureOut">
              <a:rPr lang="pl-PL" smtClean="0"/>
              <a:t>26.02.2019</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325884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AE252D-B6C4-49A7-B38F-A207762BC591}" type="datetimeFigureOut">
              <a:rPr lang="pl-PL" smtClean="0"/>
              <a:t>26.02.2019</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D96E3E-F68A-4B03-AC57-C99DB369FEAA}" type="slidenum">
              <a:rPr lang="pl-PL" smtClean="0"/>
              <a:t>‹#›</a:t>
            </a:fld>
            <a:endParaRPr lang="pl-PL"/>
          </a:p>
        </p:txBody>
      </p:sp>
    </p:spTree>
    <p:extLst>
      <p:ext uri="{BB962C8B-B14F-4D97-AF65-F5344CB8AC3E}">
        <p14:creationId xmlns:p14="http://schemas.microsoft.com/office/powerpoint/2010/main" val="37846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6AE252D-B6C4-49A7-B38F-A207762BC591}" type="datetimeFigureOut">
              <a:rPr lang="pl-PL" smtClean="0"/>
              <a:t>26.02.2019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BD96E3E-F68A-4B03-AC57-C99DB369FEAA}" type="slidenum">
              <a:rPr lang="pl-PL" smtClean="0"/>
              <a:t>‹#›</a:t>
            </a:fld>
            <a:endParaRPr lang="pl-PL"/>
          </a:p>
        </p:txBody>
      </p:sp>
    </p:spTree>
    <p:extLst>
      <p:ext uri="{BB962C8B-B14F-4D97-AF65-F5344CB8AC3E}">
        <p14:creationId xmlns:p14="http://schemas.microsoft.com/office/powerpoint/2010/main" val="30658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AE252D-B6C4-49A7-B38F-A207762BC591}" type="datetimeFigureOut">
              <a:rPr lang="pl-PL" smtClean="0"/>
              <a:t>26.02.2019</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D96E3E-F68A-4B03-AC57-C99DB369FEAA}"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425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omasz.waloszek@datacommunity.p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sql/t-sql/statements/create-index-transact-sql?view=sqlallproducts-allversions#resumable-indexes" TargetMode="External"/><Relationship Id="rId2" Type="http://schemas.openxmlformats.org/officeDocument/2006/relationships/hyperlink" Target="https://blogs.msdn.microsoft.com/buckwoody/2018/10/02/microsoft-ignite-2018-links-to-training/" TargetMode="External"/><Relationship Id="rId1" Type="http://schemas.openxmlformats.org/officeDocument/2006/relationships/slideLayout" Target="../slideLayouts/slideLayout2.xml"/><Relationship Id="rId6" Type="http://schemas.openxmlformats.org/officeDocument/2006/relationships/hyperlink" Target="https://sqlservervnexteap.azurewebsites.net/" TargetMode="External"/><Relationship Id="rId5" Type="http://schemas.openxmlformats.org/officeDocument/2006/relationships/hyperlink" Target="http://docs.microsoft.com/sql/sql-server/what-s-new-in-sql-server-ver15" TargetMode="External"/><Relationship Id="rId4" Type="http://schemas.openxmlformats.org/officeDocument/2006/relationships/hyperlink" Target="https://docs.microsoft.com/en-us/sql/relational-databases/security/sql-data-discovery-and-classification?view=sqlallproducts-allversio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578224" y="430307"/>
            <a:ext cx="11026587" cy="3061088"/>
          </a:xfrm>
        </p:spPr>
        <p:txBody>
          <a:bodyPr/>
          <a:lstStyle/>
          <a:p>
            <a:pPr algn="ctr"/>
            <a:r>
              <a:rPr lang="pl-PL" dirty="0"/>
              <a:t>Jakie możliwości daje nam nowa wersja SQL Server</a:t>
            </a:r>
            <a:endParaRPr lang="pl-PL" b="1" dirty="0"/>
          </a:p>
        </p:txBody>
      </p:sp>
      <p:sp>
        <p:nvSpPr>
          <p:cNvPr id="3" name="Podtytuł 2"/>
          <p:cNvSpPr>
            <a:spLocks noGrp="1"/>
          </p:cNvSpPr>
          <p:nvPr>
            <p:ph type="subTitle" idx="1"/>
          </p:nvPr>
        </p:nvSpPr>
        <p:spPr>
          <a:xfrm>
            <a:off x="1153839" y="4953161"/>
            <a:ext cx="10058400" cy="1143000"/>
          </a:xfrm>
        </p:spPr>
        <p:txBody>
          <a:bodyPr/>
          <a:lstStyle/>
          <a:p>
            <a:pPr algn="r"/>
            <a:r>
              <a:rPr lang="pl-PL" b="1" dirty="0"/>
              <a:t>Tomasz Waloszek				</a:t>
            </a:r>
          </a:p>
          <a:p>
            <a:pPr algn="r"/>
            <a:r>
              <a:rPr lang="en-US" dirty="0"/>
              <a:t>MCSE Data Management and Analytics</a:t>
            </a:r>
            <a:r>
              <a:rPr lang="pl-PL" dirty="0"/>
              <a:t>	</a:t>
            </a:r>
            <a:endParaRPr lang="en-US" dirty="0"/>
          </a:p>
          <a:p>
            <a:endParaRPr lang="pl-PL" dirty="0"/>
          </a:p>
        </p:txBody>
      </p:sp>
      <p:pic>
        <p:nvPicPr>
          <p:cNvPr id="4" name="Obraz 3"/>
          <p:cNvPicPr>
            <a:picLocks noChangeAspect="1"/>
          </p:cNvPicPr>
          <p:nvPr/>
        </p:nvPicPr>
        <p:blipFill>
          <a:blip r:embed="rId2"/>
          <a:stretch>
            <a:fillRect/>
          </a:stretch>
        </p:blipFill>
        <p:spPr>
          <a:xfrm>
            <a:off x="0" y="6333565"/>
            <a:ext cx="1659206" cy="524435"/>
          </a:xfrm>
          <a:prstGeom prst="rect">
            <a:avLst/>
          </a:prstGeom>
        </p:spPr>
      </p:pic>
    </p:spTree>
    <p:extLst>
      <p:ext uri="{BB962C8B-B14F-4D97-AF65-F5344CB8AC3E}">
        <p14:creationId xmlns:p14="http://schemas.microsoft.com/office/powerpoint/2010/main" val="256508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97280" y="107577"/>
            <a:ext cx="10058400" cy="894678"/>
          </a:xfrm>
        </p:spPr>
        <p:txBody>
          <a:bodyPr/>
          <a:lstStyle/>
          <a:p>
            <a:r>
              <a:rPr lang="pl-PL" dirty="0"/>
              <a:t>Big Data </a:t>
            </a:r>
            <a:r>
              <a:rPr lang="pl-PL" dirty="0" err="1"/>
              <a:t>Clusters</a:t>
            </a:r>
            <a:endParaRPr lang="pl-PL" dirty="0"/>
          </a:p>
        </p:txBody>
      </p:sp>
      <p:sp>
        <p:nvSpPr>
          <p:cNvPr id="3" name="Symbol zastępczy zawartości 2"/>
          <p:cNvSpPr>
            <a:spLocks noGrp="1"/>
          </p:cNvSpPr>
          <p:nvPr>
            <p:ph idx="1"/>
          </p:nvPr>
        </p:nvSpPr>
        <p:spPr/>
        <p:txBody>
          <a:bodyPr/>
          <a:lstStyle/>
          <a:p>
            <a:endParaRPr lang="pl-PL"/>
          </a:p>
        </p:txBody>
      </p:sp>
      <p:pic>
        <p:nvPicPr>
          <p:cNvPr id="8" name="Obraz 7"/>
          <p:cNvPicPr>
            <a:picLocks noChangeAspect="1"/>
          </p:cNvPicPr>
          <p:nvPr/>
        </p:nvPicPr>
        <p:blipFill>
          <a:blip r:embed="rId2"/>
          <a:stretch>
            <a:fillRect/>
          </a:stretch>
        </p:blipFill>
        <p:spPr>
          <a:xfrm>
            <a:off x="0" y="981715"/>
            <a:ext cx="12192000" cy="6077911"/>
          </a:xfrm>
          <a:prstGeom prst="rect">
            <a:avLst/>
          </a:prstGeom>
        </p:spPr>
      </p:pic>
      <p:pic>
        <p:nvPicPr>
          <p:cNvPr id="9" name="Obraz 8"/>
          <p:cNvPicPr>
            <a:picLocks noChangeAspect="1"/>
          </p:cNvPicPr>
          <p:nvPr/>
        </p:nvPicPr>
        <p:blipFill>
          <a:blip r:embed="rId3"/>
          <a:stretch>
            <a:fillRect/>
          </a:stretch>
        </p:blipFill>
        <p:spPr>
          <a:xfrm>
            <a:off x="0" y="1114537"/>
            <a:ext cx="12192000" cy="5919815"/>
          </a:xfrm>
          <a:prstGeom prst="rect">
            <a:avLst/>
          </a:prstGeom>
        </p:spPr>
      </p:pic>
      <p:pic>
        <p:nvPicPr>
          <p:cNvPr id="10" name="Obraz 9"/>
          <p:cNvPicPr>
            <a:picLocks noChangeAspect="1"/>
          </p:cNvPicPr>
          <p:nvPr/>
        </p:nvPicPr>
        <p:blipFill>
          <a:blip r:embed="rId4"/>
          <a:stretch>
            <a:fillRect/>
          </a:stretch>
        </p:blipFill>
        <p:spPr>
          <a:xfrm>
            <a:off x="0" y="1316700"/>
            <a:ext cx="12192000" cy="5730680"/>
          </a:xfrm>
          <a:prstGeom prst="rect">
            <a:avLst/>
          </a:prstGeom>
        </p:spPr>
      </p:pic>
      <p:pic>
        <p:nvPicPr>
          <p:cNvPr id="11" name="Obraz 10"/>
          <p:cNvPicPr>
            <a:picLocks noChangeAspect="1"/>
          </p:cNvPicPr>
          <p:nvPr/>
        </p:nvPicPr>
        <p:blipFill>
          <a:blip r:embed="rId5"/>
          <a:stretch>
            <a:fillRect/>
          </a:stretch>
        </p:blipFill>
        <p:spPr>
          <a:xfrm>
            <a:off x="0" y="1267275"/>
            <a:ext cx="12192000" cy="5686073"/>
          </a:xfrm>
          <a:prstGeom prst="rect">
            <a:avLst/>
          </a:prstGeom>
        </p:spPr>
      </p:pic>
    </p:spTree>
    <p:extLst>
      <p:ext uri="{BB962C8B-B14F-4D97-AF65-F5344CB8AC3E}">
        <p14:creationId xmlns:p14="http://schemas.microsoft.com/office/powerpoint/2010/main" val="163485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sp_Configure</a:t>
            </a:r>
            <a:r>
              <a:rPr lang="pl-PL" b="1" dirty="0"/>
              <a:t> </a:t>
            </a:r>
            <a:r>
              <a:rPr lang="pl-PL" dirty="0" err="1"/>
              <a:t>Options</a:t>
            </a:r>
            <a:endParaRPr lang="pl-PL" dirty="0"/>
          </a:p>
        </p:txBody>
      </p:sp>
      <p:sp>
        <p:nvSpPr>
          <p:cNvPr id="3" name="Symbol zastępczy zawartości 2"/>
          <p:cNvSpPr>
            <a:spLocks noGrp="1"/>
          </p:cNvSpPr>
          <p:nvPr>
            <p:ph idx="1"/>
          </p:nvPr>
        </p:nvSpPr>
        <p:spPr/>
        <p:txBody>
          <a:bodyPr/>
          <a:lstStyle/>
          <a:p>
            <a:r>
              <a:rPr lang="pl-PL" dirty="0"/>
              <a:t>Trzy nowe opcje w </a:t>
            </a:r>
            <a:r>
              <a:rPr lang="pl-PL" dirty="0" err="1"/>
              <a:t>sp_configure</a:t>
            </a:r>
            <a:r>
              <a:rPr lang="pl-PL" dirty="0"/>
              <a:t> oraz </a:t>
            </a:r>
            <a:r>
              <a:rPr lang="pl-PL" dirty="0" err="1"/>
              <a:t>sys.configurations</a:t>
            </a:r>
            <a:r>
              <a:rPr lang="pl-PL" dirty="0"/>
              <a:t>:</a:t>
            </a:r>
          </a:p>
          <a:p>
            <a:pPr lvl="1">
              <a:buFont typeface="Arial" panose="020B0604020202020204" pitchFamily="34" charset="0"/>
              <a:buChar char="•"/>
            </a:pPr>
            <a:r>
              <a:rPr lang="en-US" dirty="0"/>
              <a:t>“allow filesystem enumeration” – defaults to 1, can be 0 or 1. If you’re trying to host a secure SQL Server and you don’t want people looking at the file system, like say you’re running Azure SQL DB, you might want to disable folks from browsing the file system. This would be useful for other hosting providers, too.</a:t>
            </a:r>
            <a:r>
              <a:rPr lang="pl-PL" dirty="0"/>
              <a:t/>
            </a:r>
            <a:br>
              <a:rPr lang="pl-PL" dirty="0"/>
            </a:br>
            <a:endParaRPr lang="en-US" dirty="0"/>
          </a:p>
          <a:p>
            <a:pPr lvl="1">
              <a:buFont typeface="Arial" panose="020B0604020202020204" pitchFamily="34" charset="0"/>
              <a:buChar char="•"/>
            </a:pPr>
            <a:r>
              <a:rPr lang="en-US" dirty="0"/>
              <a:t>“column encryption enclave type” – default 0, can be 0 or 1.</a:t>
            </a:r>
            <a:r>
              <a:rPr lang="pl-PL" dirty="0"/>
              <a:t/>
            </a:r>
            <a:br>
              <a:rPr lang="pl-PL" dirty="0"/>
            </a:br>
            <a:endParaRPr lang="en-US" dirty="0"/>
          </a:p>
          <a:p>
            <a:pPr lvl="1">
              <a:buFont typeface="Arial" panose="020B0604020202020204" pitchFamily="34" charset="0"/>
              <a:buChar char="•"/>
            </a:pPr>
            <a:r>
              <a:rPr lang="en-US" dirty="0"/>
              <a:t>“</a:t>
            </a:r>
            <a:r>
              <a:rPr lang="en-US" dirty="0" err="1"/>
              <a:t>polybase</a:t>
            </a:r>
            <a:r>
              <a:rPr lang="en-US" dirty="0"/>
              <a:t> enabled” – default 0, can be 0 or 1. </a:t>
            </a:r>
            <a:r>
              <a:rPr lang="en-US" dirty="0" err="1"/>
              <a:t>Polybase</a:t>
            </a:r>
            <a:r>
              <a:rPr lang="en-US" dirty="0"/>
              <a:t> helps you get your Hadoop on, and is part of the new Big Data Cluster stuff.</a:t>
            </a:r>
          </a:p>
          <a:p>
            <a:endParaRPr lang="pl-PL" dirty="0"/>
          </a:p>
        </p:txBody>
      </p:sp>
    </p:spTree>
    <p:extLst>
      <p:ext uri="{BB962C8B-B14F-4D97-AF65-F5344CB8AC3E}">
        <p14:creationId xmlns:p14="http://schemas.microsoft.com/office/powerpoint/2010/main" val="3878681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SQL Server on Linux</a:t>
            </a:r>
          </a:p>
        </p:txBody>
      </p:sp>
      <p:sp>
        <p:nvSpPr>
          <p:cNvPr id="3" name="Symbol zastępczy zawartości 2"/>
          <p:cNvSpPr>
            <a:spLocks noGrp="1"/>
          </p:cNvSpPr>
          <p:nvPr>
            <p:ph idx="1"/>
          </p:nvPr>
        </p:nvSpPr>
        <p:spPr/>
        <p:txBody>
          <a:bodyPr/>
          <a:lstStyle/>
          <a:p>
            <a:r>
              <a:rPr lang="pl-PL" dirty="0"/>
              <a:t>Wsparcie dla replikacji</a:t>
            </a:r>
          </a:p>
          <a:p>
            <a:r>
              <a:rPr lang="pl-PL" dirty="0"/>
              <a:t>Wsparcie dla Microsoft Distributed </a:t>
            </a:r>
            <a:r>
              <a:rPr lang="pl-PL" dirty="0" err="1"/>
              <a:t>Transaction</a:t>
            </a:r>
            <a:r>
              <a:rPr lang="pl-PL" dirty="0"/>
              <a:t> </a:t>
            </a:r>
            <a:r>
              <a:rPr lang="pl-PL" dirty="0" err="1"/>
              <a:t>Coordinator</a:t>
            </a:r>
            <a:r>
              <a:rPr lang="pl-PL" dirty="0"/>
              <a:t> (MSDTC)</a:t>
            </a:r>
          </a:p>
          <a:p>
            <a:r>
              <a:rPr lang="en-US" dirty="0"/>
              <a:t>Always On Availability Group </a:t>
            </a:r>
            <a:r>
              <a:rPr lang="pl-PL" dirty="0"/>
              <a:t>w kontenerach </a:t>
            </a:r>
            <a:r>
              <a:rPr lang="en-US" dirty="0"/>
              <a:t>Docker </a:t>
            </a:r>
            <a:r>
              <a:rPr lang="pl-PL" dirty="0"/>
              <a:t>z </a:t>
            </a:r>
            <a:r>
              <a:rPr lang="en-US" dirty="0"/>
              <a:t>Kubernetes</a:t>
            </a:r>
            <a:endParaRPr lang="pl-PL" dirty="0"/>
          </a:p>
          <a:p>
            <a:r>
              <a:rPr lang="pl-PL" dirty="0"/>
              <a:t>Obsługa </a:t>
            </a:r>
            <a:r>
              <a:rPr lang="pl-PL" dirty="0" err="1"/>
              <a:t>OpenLDAP</a:t>
            </a:r>
            <a:r>
              <a:rPr lang="pl-PL" dirty="0"/>
              <a:t> dla dostawców AD innych firm</a:t>
            </a:r>
          </a:p>
          <a:p>
            <a:r>
              <a:rPr lang="pl-PL" dirty="0"/>
              <a:t>Uczenie maszynowe w systemie Linux</a:t>
            </a:r>
          </a:p>
          <a:p>
            <a:r>
              <a:rPr lang="pl-PL" dirty="0"/>
              <a:t>Nowy rejestr kontenerów</a:t>
            </a:r>
          </a:p>
          <a:p>
            <a:r>
              <a:rPr lang="pl-PL" dirty="0" smtClean="0"/>
              <a:t>Powiadomienia </a:t>
            </a:r>
            <a:r>
              <a:rPr lang="pl-PL" dirty="0"/>
              <a:t>o Memory </a:t>
            </a:r>
            <a:r>
              <a:rPr lang="pl-PL" dirty="0" err="1"/>
              <a:t>pressure</a:t>
            </a:r>
            <a:endParaRPr lang="pl-PL" dirty="0"/>
          </a:p>
        </p:txBody>
      </p:sp>
      <p:pic>
        <p:nvPicPr>
          <p:cNvPr id="4" name="Obraz 3">
            <a:extLst>
              <a:ext uri="{FF2B5EF4-FFF2-40B4-BE49-F238E27FC236}">
                <a16:creationId xmlns="" xmlns:a16="http://schemas.microsoft.com/office/drawing/2014/main" id="{6FD90D06-D1D8-4DE2-9E79-6DED6B8D4C15}"/>
              </a:ext>
            </a:extLst>
          </p:cNvPr>
          <p:cNvPicPr>
            <a:picLocks noChangeAspect="1"/>
          </p:cNvPicPr>
          <p:nvPr/>
        </p:nvPicPr>
        <p:blipFill>
          <a:blip r:embed="rId2"/>
          <a:stretch>
            <a:fillRect/>
          </a:stretch>
        </p:blipFill>
        <p:spPr>
          <a:xfrm>
            <a:off x="8104415" y="2969382"/>
            <a:ext cx="3717471" cy="3274255"/>
          </a:xfrm>
          <a:prstGeom prst="rect">
            <a:avLst/>
          </a:prstGeom>
        </p:spPr>
      </p:pic>
    </p:spTree>
    <p:extLst>
      <p:ext uri="{BB962C8B-B14F-4D97-AF65-F5344CB8AC3E}">
        <p14:creationId xmlns:p14="http://schemas.microsoft.com/office/powerpoint/2010/main" val="359656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Rozszerzenie możliwości deweloperskich</a:t>
            </a:r>
            <a:endParaRPr lang="pl-PL" dirty="0"/>
          </a:p>
        </p:txBody>
      </p:sp>
      <p:sp>
        <p:nvSpPr>
          <p:cNvPr id="3" name="Symbol zastępczy zawartości 2"/>
          <p:cNvSpPr>
            <a:spLocks noGrp="1"/>
          </p:cNvSpPr>
          <p:nvPr>
            <p:ph idx="1"/>
          </p:nvPr>
        </p:nvSpPr>
        <p:spPr>
          <a:xfrm>
            <a:off x="1097280" y="1845734"/>
            <a:ext cx="4801496" cy="4023360"/>
          </a:xfrm>
        </p:spPr>
        <p:txBody>
          <a:bodyPr/>
          <a:lstStyle/>
          <a:p>
            <a:pPr>
              <a:buFont typeface="Arial" panose="020B0604020202020204" pitchFamily="34" charset="0"/>
              <a:buChar char="•"/>
            </a:pPr>
            <a:r>
              <a:rPr lang="pl-PL" dirty="0"/>
              <a:t> Rozszerzenie możliwości baz grafowych</a:t>
            </a:r>
          </a:p>
          <a:p>
            <a:pPr>
              <a:buFont typeface="Arial" panose="020B0604020202020204" pitchFamily="34" charset="0"/>
              <a:buChar char="•"/>
            </a:pPr>
            <a:r>
              <a:rPr lang="pl-PL" dirty="0"/>
              <a:t> wsparcie dla UTF-8</a:t>
            </a:r>
          </a:p>
          <a:p>
            <a:pPr>
              <a:buFont typeface="Arial" panose="020B0604020202020204" pitchFamily="34" charset="0"/>
              <a:buChar char="•"/>
            </a:pPr>
            <a:r>
              <a:rPr lang="pl-PL" dirty="0"/>
              <a:t>Rozszerzenie serwisów Machine Learning</a:t>
            </a:r>
          </a:p>
          <a:p>
            <a:pPr>
              <a:buFont typeface="Arial" panose="020B0604020202020204" pitchFamily="34" charset="0"/>
              <a:buChar char="•"/>
            </a:pPr>
            <a:r>
              <a:rPr lang="pl-PL" dirty="0"/>
              <a:t> SQL Server Java </a:t>
            </a:r>
            <a:r>
              <a:rPr lang="pl-PL" dirty="0" err="1"/>
              <a:t>extension</a:t>
            </a:r>
            <a:endParaRPr lang="pl-PL" dirty="0"/>
          </a:p>
        </p:txBody>
      </p:sp>
      <p:pic>
        <p:nvPicPr>
          <p:cNvPr id="4" name="Obraz 3"/>
          <p:cNvPicPr>
            <a:picLocks noChangeAspect="1"/>
          </p:cNvPicPr>
          <p:nvPr/>
        </p:nvPicPr>
        <p:blipFill>
          <a:blip r:embed="rId3"/>
          <a:stretch>
            <a:fillRect/>
          </a:stretch>
        </p:blipFill>
        <p:spPr>
          <a:xfrm>
            <a:off x="6512804" y="1807709"/>
            <a:ext cx="5679196" cy="5050291"/>
          </a:xfrm>
          <a:prstGeom prst="rect">
            <a:avLst/>
          </a:prstGeom>
        </p:spPr>
      </p:pic>
    </p:spTree>
    <p:extLst>
      <p:ext uri="{BB962C8B-B14F-4D97-AF65-F5344CB8AC3E}">
        <p14:creationId xmlns:p14="http://schemas.microsoft.com/office/powerpoint/2010/main" val="2113103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02842" y="681318"/>
            <a:ext cx="10058400" cy="1056042"/>
          </a:xfrm>
        </p:spPr>
        <p:txBody>
          <a:bodyPr/>
          <a:lstStyle/>
          <a:p>
            <a:r>
              <a:rPr lang="pl-PL" dirty="0"/>
              <a:t>Wysoka dostępność</a:t>
            </a:r>
          </a:p>
        </p:txBody>
      </p:sp>
      <p:sp>
        <p:nvSpPr>
          <p:cNvPr id="3" name="Symbol zastępczy zawartości 2"/>
          <p:cNvSpPr>
            <a:spLocks noGrp="1"/>
          </p:cNvSpPr>
          <p:nvPr>
            <p:ph idx="1"/>
          </p:nvPr>
        </p:nvSpPr>
        <p:spPr>
          <a:xfrm>
            <a:off x="1097280" y="1845734"/>
            <a:ext cx="5733826" cy="4023360"/>
          </a:xfrm>
        </p:spPr>
        <p:txBody>
          <a:bodyPr/>
          <a:lstStyle/>
          <a:p>
            <a:pPr>
              <a:buFont typeface="Arial" panose="020B0604020202020204" pitchFamily="34" charset="0"/>
              <a:buChar char="•"/>
            </a:pPr>
            <a:r>
              <a:rPr lang="pl-PL" dirty="0"/>
              <a:t> Wznawianie tworzenia indeksu online </a:t>
            </a:r>
          </a:p>
          <a:p>
            <a:pPr>
              <a:buFont typeface="Arial" panose="020B0604020202020204" pitchFamily="34" charset="0"/>
              <a:buChar char="•"/>
            </a:pPr>
            <a:r>
              <a:rPr lang="pl-PL" dirty="0"/>
              <a:t> Tworzenie i odbudowa indeksów Clustered Columnstore  w trybie online</a:t>
            </a:r>
          </a:p>
          <a:p>
            <a:pPr>
              <a:buFont typeface="Arial" panose="020B0604020202020204" pitchFamily="34" charset="0"/>
              <a:buChar char="•"/>
            </a:pPr>
            <a:r>
              <a:rPr lang="pl-PL" dirty="0"/>
              <a:t> Ulepszenie </a:t>
            </a:r>
            <a:r>
              <a:rPr lang="pl-PL" dirty="0" err="1"/>
              <a:t>Always</a:t>
            </a:r>
            <a:r>
              <a:rPr lang="pl-PL" dirty="0"/>
              <a:t> On </a:t>
            </a:r>
          </a:p>
          <a:p>
            <a:pPr>
              <a:buFont typeface="Arial" panose="020B0604020202020204" pitchFamily="34" charset="0"/>
              <a:buChar char="•"/>
            </a:pPr>
            <a:r>
              <a:rPr lang="pl-PL" dirty="0"/>
              <a:t> </a:t>
            </a:r>
            <a:r>
              <a:rPr lang="pl-PL" dirty="0" err="1"/>
              <a:t>Awaliabilyty</a:t>
            </a:r>
            <a:r>
              <a:rPr lang="pl-PL" dirty="0"/>
              <a:t> </a:t>
            </a:r>
            <a:r>
              <a:rPr lang="pl-PL" dirty="0" err="1"/>
              <a:t>group</a:t>
            </a:r>
            <a:r>
              <a:rPr lang="pl-PL" dirty="0"/>
              <a:t> for </a:t>
            </a:r>
            <a:r>
              <a:rPr lang="pl-PL" dirty="0" err="1"/>
              <a:t>Kubernetes</a:t>
            </a:r>
            <a:endParaRPr lang="pl-PL" dirty="0"/>
          </a:p>
          <a:p>
            <a:pPr marL="0" indent="0">
              <a:buNone/>
            </a:pPr>
            <a:r>
              <a:rPr lang="pl-PL" b="1" dirty="0"/>
              <a:t>Planowane: </a:t>
            </a:r>
          </a:p>
          <a:p>
            <a:pPr>
              <a:buFont typeface="Arial" panose="020B0604020202020204" pitchFamily="34" charset="0"/>
              <a:buChar char="•"/>
            </a:pPr>
            <a:r>
              <a:rPr lang="pl-PL" dirty="0"/>
              <a:t> Przyspieszone odzyskiwanie danych</a:t>
            </a:r>
          </a:p>
          <a:p>
            <a:pPr>
              <a:buFont typeface="Arial" panose="020B0604020202020204" pitchFamily="34" charset="0"/>
              <a:buChar char="•"/>
            </a:pPr>
            <a:r>
              <a:rPr lang="pl-PL" dirty="0"/>
              <a:t> </a:t>
            </a:r>
            <a:r>
              <a:rPr lang="pl-PL" dirty="0" err="1"/>
              <a:t>AGs</a:t>
            </a:r>
            <a:r>
              <a:rPr lang="pl-PL" dirty="0"/>
              <a:t> dla systemowych baz danych</a:t>
            </a:r>
          </a:p>
        </p:txBody>
      </p:sp>
      <p:pic>
        <p:nvPicPr>
          <p:cNvPr id="6" name="Obraz 5"/>
          <p:cNvPicPr>
            <a:picLocks noChangeAspect="1"/>
          </p:cNvPicPr>
          <p:nvPr/>
        </p:nvPicPr>
        <p:blipFill>
          <a:blip r:embed="rId3"/>
          <a:stretch>
            <a:fillRect/>
          </a:stretch>
        </p:blipFill>
        <p:spPr>
          <a:xfrm>
            <a:off x="5893429" y="948096"/>
            <a:ext cx="6298571" cy="5336157"/>
          </a:xfrm>
          <a:prstGeom prst="rect">
            <a:avLst/>
          </a:prstGeom>
        </p:spPr>
      </p:pic>
    </p:spTree>
    <p:extLst>
      <p:ext uri="{BB962C8B-B14F-4D97-AF65-F5344CB8AC3E}">
        <p14:creationId xmlns:p14="http://schemas.microsoft.com/office/powerpoint/2010/main" val="2946615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Database Engine</a:t>
            </a:r>
          </a:p>
        </p:txBody>
      </p:sp>
      <p:sp>
        <p:nvSpPr>
          <p:cNvPr id="3" name="Symbol zastępczy zawartości 2"/>
          <p:cNvSpPr>
            <a:spLocks noGrp="1"/>
          </p:cNvSpPr>
          <p:nvPr>
            <p:ph idx="1"/>
          </p:nvPr>
        </p:nvSpPr>
        <p:spPr>
          <a:xfrm>
            <a:off x="1097280" y="1845734"/>
            <a:ext cx="10058400" cy="1608666"/>
          </a:xfrm>
        </p:spPr>
        <p:txBody>
          <a:bodyPr/>
          <a:lstStyle/>
          <a:p>
            <a:r>
              <a:rPr lang="pl-PL" b="1" dirty="0"/>
              <a:t>Database </a:t>
            </a:r>
            <a:r>
              <a:rPr lang="pl-PL" b="1" dirty="0" err="1"/>
              <a:t>compatibility</a:t>
            </a:r>
            <a:r>
              <a:rPr lang="pl-PL" b="1" dirty="0"/>
              <a:t> </a:t>
            </a:r>
            <a:r>
              <a:rPr lang="pl-PL" b="1" dirty="0" err="1"/>
              <a:t>level</a:t>
            </a:r>
            <a:endParaRPr lang="pl-PL" b="1" dirty="0"/>
          </a:p>
          <a:p>
            <a:r>
              <a:rPr lang="pl-PL" dirty="0"/>
              <a:t>Poziom zgodności bazy danych z SQL Server 2019 to </a:t>
            </a:r>
            <a:r>
              <a:rPr lang="pl-PL" b="1" dirty="0"/>
              <a:t>COMPATIBILITY_LEVEL 150.</a:t>
            </a:r>
            <a:endParaRPr lang="pl-PL" dirty="0"/>
          </a:p>
        </p:txBody>
      </p:sp>
      <p:sp>
        <p:nvSpPr>
          <p:cNvPr id="4" name="pole tekstowe 3"/>
          <p:cNvSpPr txBox="1"/>
          <p:nvPr/>
        </p:nvSpPr>
        <p:spPr>
          <a:xfrm>
            <a:off x="5163457" y="3284099"/>
            <a:ext cx="6520118" cy="646331"/>
          </a:xfrm>
          <a:prstGeom prst="rect">
            <a:avLst/>
          </a:prstGeom>
          <a:noFill/>
        </p:spPr>
        <p:txBody>
          <a:bodyPr wrap="none" rtlCol="0">
            <a:spAutoFit/>
          </a:bodyPr>
          <a:lstStyle/>
          <a:p>
            <a:r>
              <a:rPr lang="pl-PL" dirty="0"/>
              <a:t>Scripts: </a:t>
            </a:r>
          </a:p>
          <a:p>
            <a:r>
              <a:rPr lang="en-US" dirty="0">
                <a:solidFill>
                  <a:srgbClr val="0070C0"/>
                </a:solidFill>
              </a:rPr>
              <a:t>ALTER DATABASE </a:t>
            </a:r>
            <a:r>
              <a:rPr lang="en-US" dirty="0" err="1"/>
              <a:t>database_name</a:t>
            </a:r>
            <a:r>
              <a:rPr lang="en-US" dirty="0"/>
              <a:t> </a:t>
            </a:r>
            <a:r>
              <a:rPr lang="en-US" dirty="0">
                <a:solidFill>
                  <a:srgbClr val="0070C0"/>
                </a:solidFill>
              </a:rPr>
              <a:t>SET</a:t>
            </a:r>
            <a:r>
              <a:rPr lang="en-US" dirty="0"/>
              <a:t> COMPATIBILITY_LEVEL =  150;</a:t>
            </a:r>
            <a:endParaRPr lang="pl-PL" dirty="0"/>
          </a:p>
        </p:txBody>
      </p:sp>
      <p:pic>
        <p:nvPicPr>
          <p:cNvPr id="6" name="Obraz 5"/>
          <p:cNvPicPr>
            <a:picLocks noChangeAspect="1"/>
          </p:cNvPicPr>
          <p:nvPr/>
        </p:nvPicPr>
        <p:blipFill>
          <a:blip r:embed="rId2"/>
          <a:stretch>
            <a:fillRect/>
          </a:stretch>
        </p:blipFill>
        <p:spPr>
          <a:xfrm>
            <a:off x="370445" y="4587429"/>
            <a:ext cx="4793012" cy="1562732"/>
          </a:xfrm>
          <a:prstGeom prst="rect">
            <a:avLst/>
          </a:prstGeom>
        </p:spPr>
      </p:pic>
    </p:spTree>
    <p:extLst>
      <p:ext uri="{BB962C8B-B14F-4D97-AF65-F5344CB8AC3E}">
        <p14:creationId xmlns:p14="http://schemas.microsoft.com/office/powerpoint/2010/main" val="390028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Database Engine</a:t>
            </a:r>
          </a:p>
        </p:txBody>
      </p:sp>
      <p:sp>
        <p:nvSpPr>
          <p:cNvPr id="3" name="Symbol zastępczy zawartości 2"/>
          <p:cNvSpPr>
            <a:spLocks noGrp="1"/>
          </p:cNvSpPr>
          <p:nvPr>
            <p:ph idx="1"/>
          </p:nvPr>
        </p:nvSpPr>
        <p:spPr/>
        <p:txBody>
          <a:bodyPr/>
          <a:lstStyle/>
          <a:p>
            <a:r>
              <a:rPr lang="pl-PL" b="1" dirty="0"/>
              <a:t>Wsparcia dla UTF-8</a:t>
            </a:r>
          </a:p>
          <a:p>
            <a:r>
              <a:rPr lang="pl-PL" dirty="0"/>
              <a:t>Pełna obsługa szeroko stosowanego kodowania znaków UTF-8 jako kodowania </a:t>
            </a:r>
            <a:r>
              <a:rPr lang="pl-PL" b="1" dirty="0"/>
              <a:t>importu lub eksportu</a:t>
            </a:r>
            <a:r>
              <a:rPr lang="pl-PL" dirty="0"/>
              <a:t>, lub jako </a:t>
            </a:r>
            <a:r>
              <a:rPr lang="pl-PL" b="1" dirty="0"/>
              <a:t>sortowanie na poziomie bazy danych lub kolumny </a:t>
            </a:r>
            <a:r>
              <a:rPr lang="pl-PL" dirty="0"/>
              <a:t>dla danych tekstowych. Kod UTF-8 jest dozwolony w typach danych CHAR i VARCHAR i jest włączony podczas tworzenia lub zmiany sortowania obiektu w celu porównania z sufiksem UTF8.</a:t>
            </a:r>
            <a:br>
              <a:rPr lang="pl-PL" dirty="0"/>
            </a:br>
            <a:r>
              <a:rPr lang="pl-PL" dirty="0"/>
              <a:t/>
            </a:r>
            <a:br>
              <a:rPr lang="pl-PL" dirty="0"/>
            </a:br>
            <a:r>
              <a:rPr lang="pl-PL" dirty="0"/>
              <a:t>Na przykład </a:t>
            </a:r>
            <a:r>
              <a:rPr lang="pl-PL" b="1" dirty="0"/>
              <a:t>LATIN1_GENERAL_100_CI_AS_SC</a:t>
            </a:r>
            <a:r>
              <a:rPr lang="pl-PL" dirty="0"/>
              <a:t> do </a:t>
            </a:r>
            <a:r>
              <a:rPr lang="pl-PL" b="1" dirty="0"/>
              <a:t>LATIN1_GENERAL_100_CI_AS_SC_UTF8</a:t>
            </a:r>
            <a:r>
              <a:rPr lang="pl-PL" dirty="0"/>
              <a:t>. </a:t>
            </a:r>
            <a:br>
              <a:rPr lang="pl-PL" dirty="0"/>
            </a:br>
            <a:r>
              <a:rPr lang="pl-PL" dirty="0"/>
              <a:t>UTF-8 jest dostępny tylko dla Windows </a:t>
            </a:r>
            <a:r>
              <a:rPr lang="pl-PL" dirty="0" err="1"/>
              <a:t>collations</a:t>
            </a:r>
            <a:r>
              <a:rPr lang="pl-PL" dirty="0"/>
              <a:t>, które obsługują dodatkowe znaki, wprowadzone w SQL Server 2012. </a:t>
            </a:r>
          </a:p>
          <a:p>
            <a:r>
              <a:rPr lang="pl-PL" dirty="0"/>
              <a:t>NCHAR i NVARCHAR umożliwiają tylko kodowanie UTF-16 i pozostają niezmienione.</a:t>
            </a:r>
          </a:p>
          <a:p>
            <a:endParaRPr lang="pl-PL" dirty="0"/>
          </a:p>
        </p:txBody>
      </p:sp>
    </p:spTree>
    <p:extLst>
      <p:ext uri="{BB962C8B-B14F-4D97-AF65-F5344CB8AC3E}">
        <p14:creationId xmlns:p14="http://schemas.microsoft.com/office/powerpoint/2010/main" val="2868484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Database Engine</a:t>
            </a:r>
          </a:p>
        </p:txBody>
      </p:sp>
      <p:sp>
        <p:nvSpPr>
          <p:cNvPr id="3" name="Symbol zastępczy zawartości 2"/>
          <p:cNvSpPr>
            <a:spLocks noGrp="1"/>
          </p:cNvSpPr>
          <p:nvPr>
            <p:ph idx="1"/>
          </p:nvPr>
        </p:nvSpPr>
        <p:spPr>
          <a:xfrm>
            <a:off x="1097280" y="1845734"/>
            <a:ext cx="10058400" cy="2827866"/>
          </a:xfrm>
        </p:spPr>
        <p:txBody>
          <a:bodyPr/>
          <a:lstStyle/>
          <a:p>
            <a:r>
              <a:rPr lang="pl-PL" b="1" dirty="0"/>
              <a:t>Clustered columnstore </a:t>
            </a:r>
            <a:r>
              <a:rPr lang="pl-PL" b="1" dirty="0" err="1"/>
              <a:t>indexes</a:t>
            </a:r>
            <a:r>
              <a:rPr lang="pl-PL" b="1" dirty="0"/>
              <a:t> (CCI)</a:t>
            </a:r>
          </a:p>
          <a:p>
            <a:r>
              <a:rPr lang="pl-PL" dirty="0"/>
              <a:t>Modyfikacja tabeli </a:t>
            </a:r>
            <a:r>
              <a:rPr lang="pl-PL" dirty="0" err="1"/>
              <a:t>row-store</a:t>
            </a:r>
            <a:r>
              <a:rPr lang="pl-PL" dirty="0"/>
              <a:t> na tabelę typu columnstore. Wymaga utworzenia clustered columnstore index (CCI), który był procesem offline w poprzednich wersjach SQL Server.</a:t>
            </a:r>
          </a:p>
          <a:p>
            <a:r>
              <a:rPr lang="pl-PL" dirty="0"/>
              <a:t>Wraz z nową wersją SQL Server 2019 oraz </a:t>
            </a:r>
            <a:r>
              <a:rPr lang="pl-PL" dirty="0" err="1"/>
              <a:t>Azure</a:t>
            </a:r>
            <a:r>
              <a:rPr lang="pl-PL" dirty="0"/>
              <a:t> SQL Database została wprowadzona możliwość tworzenia indeksu CCI w trybie online. </a:t>
            </a:r>
          </a:p>
          <a:p>
            <a:pPr marL="0" indent="0">
              <a:buNone/>
            </a:pPr>
            <a:endParaRPr lang="pl-PL" dirty="0"/>
          </a:p>
          <a:p>
            <a:r>
              <a:rPr lang="pl-PL" dirty="0"/>
              <a:t>Przykłady nowych instrukcji </a:t>
            </a:r>
            <a:r>
              <a:rPr lang="pl-PL" dirty="0" err="1"/>
              <a:t>Transact</a:t>
            </a:r>
            <a:r>
              <a:rPr lang="pl-PL" dirty="0"/>
              <a:t>-SQL, których można użyć, to:</a:t>
            </a:r>
          </a:p>
        </p:txBody>
      </p:sp>
      <p:sp>
        <p:nvSpPr>
          <p:cNvPr id="4" name="pole tekstowe 3"/>
          <p:cNvSpPr txBox="1"/>
          <p:nvPr/>
        </p:nvSpPr>
        <p:spPr>
          <a:xfrm>
            <a:off x="508000" y="4702630"/>
            <a:ext cx="4456156" cy="1477328"/>
          </a:xfrm>
          <a:prstGeom prst="rect">
            <a:avLst/>
          </a:prstGeom>
          <a:noFill/>
        </p:spPr>
        <p:txBody>
          <a:bodyPr wrap="none" rtlCol="0">
            <a:spAutoFit/>
          </a:bodyPr>
          <a:lstStyle/>
          <a:p>
            <a:r>
              <a:rPr lang="pl-PL" dirty="0"/>
              <a:t>Tworzenie indeksu: </a:t>
            </a:r>
          </a:p>
          <a:p>
            <a:endParaRPr lang="pl-PL" dirty="0">
              <a:solidFill>
                <a:srgbClr val="0070C0"/>
              </a:solidFill>
            </a:endParaRPr>
          </a:p>
          <a:p>
            <a:r>
              <a:rPr lang="en-US" dirty="0">
                <a:solidFill>
                  <a:srgbClr val="0070C0"/>
                </a:solidFill>
              </a:rPr>
              <a:t>CREATE CLUSTERED COLUMNSTORE INDEX </a:t>
            </a:r>
            <a:r>
              <a:rPr lang="en-US" dirty="0"/>
              <a:t>cci</a:t>
            </a:r>
          </a:p>
          <a:p>
            <a:r>
              <a:rPr lang="pl-PL" dirty="0"/>
              <a:t>  </a:t>
            </a:r>
            <a:r>
              <a:rPr lang="pl-PL" dirty="0">
                <a:solidFill>
                  <a:srgbClr val="0070C0"/>
                </a:solidFill>
              </a:rPr>
              <a:t>ON</a:t>
            </a:r>
            <a:r>
              <a:rPr lang="pl-PL" dirty="0"/>
              <a:t> &lt;</a:t>
            </a:r>
            <a:r>
              <a:rPr lang="pl-PL" dirty="0" err="1"/>
              <a:t>tableName</a:t>
            </a:r>
            <a:r>
              <a:rPr lang="pl-PL" dirty="0"/>
              <a:t>&gt;</a:t>
            </a:r>
          </a:p>
          <a:p>
            <a:r>
              <a:rPr lang="pl-PL" dirty="0">
                <a:solidFill>
                  <a:srgbClr val="0070C0"/>
                </a:solidFill>
              </a:rPr>
              <a:t>  WITH (ONLINE = ON);</a:t>
            </a:r>
          </a:p>
        </p:txBody>
      </p:sp>
      <p:sp>
        <p:nvSpPr>
          <p:cNvPr id="5" name="pole tekstowe 4"/>
          <p:cNvSpPr txBox="1"/>
          <p:nvPr/>
        </p:nvSpPr>
        <p:spPr>
          <a:xfrm>
            <a:off x="7039429" y="4702628"/>
            <a:ext cx="3802742" cy="1477328"/>
          </a:xfrm>
          <a:prstGeom prst="rect">
            <a:avLst/>
          </a:prstGeom>
          <a:noFill/>
        </p:spPr>
        <p:txBody>
          <a:bodyPr wrap="square" rtlCol="0">
            <a:spAutoFit/>
          </a:bodyPr>
          <a:lstStyle/>
          <a:p>
            <a:r>
              <a:rPr lang="pl-PL" dirty="0"/>
              <a:t>Odbudowa indeksu: </a:t>
            </a:r>
          </a:p>
          <a:p>
            <a:endParaRPr lang="pl-PL" dirty="0"/>
          </a:p>
          <a:p>
            <a:r>
              <a:rPr lang="en-US" dirty="0">
                <a:solidFill>
                  <a:srgbClr val="0070C0"/>
                </a:solidFill>
              </a:rPr>
              <a:t>ALTER INDEX </a:t>
            </a:r>
            <a:r>
              <a:rPr lang="en-US" dirty="0"/>
              <a:t>cci</a:t>
            </a:r>
          </a:p>
          <a:p>
            <a:r>
              <a:rPr lang="en-US" dirty="0"/>
              <a:t>  </a:t>
            </a:r>
            <a:r>
              <a:rPr lang="en-US" dirty="0">
                <a:solidFill>
                  <a:srgbClr val="0070C0"/>
                </a:solidFill>
              </a:rPr>
              <a:t>ON</a:t>
            </a:r>
            <a:r>
              <a:rPr lang="en-US" dirty="0"/>
              <a:t> &lt;</a:t>
            </a:r>
            <a:r>
              <a:rPr lang="en-US" dirty="0" err="1"/>
              <a:t>tableName</a:t>
            </a:r>
            <a:r>
              <a:rPr lang="en-US" dirty="0"/>
              <a:t>&gt;</a:t>
            </a:r>
          </a:p>
          <a:p>
            <a:r>
              <a:rPr lang="en-US" dirty="0"/>
              <a:t>  </a:t>
            </a:r>
            <a:r>
              <a:rPr lang="en-US" dirty="0">
                <a:solidFill>
                  <a:srgbClr val="0070C0"/>
                </a:solidFill>
              </a:rPr>
              <a:t>REBUILD WITH (ONLINE = ON)</a:t>
            </a:r>
            <a:r>
              <a:rPr lang="en-US" dirty="0"/>
              <a:t>;</a:t>
            </a:r>
            <a:endParaRPr lang="pl-PL" dirty="0"/>
          </a:p>
        </p:txBody>
      </p:sp>
    </p:spTree>
    <p:extLst>
      <p:ext uri="{BB962C8B-B14F-4D97-AF65-F5344CB8AC3E}">
        <p14:creationId xmlns:p14="http://schemas.microsoft.com/office/powerpoint/2010/main" val="569054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26316" y="286603"/>
            <a:ext cx="11683714" cy="1450757"/>
          </a:xfrm>
        </p:spPr>
        <p:txBody>
          <a:bodyPr/>
          <a:lstStyle/>
          <a:p>
            <a:r>
              <a:rPr lang="pl-PL" dirty="0"/>
              <a:t>Database Engine – </a:t>
            </a:r>
            <a:r>
              <a:rPr lang="pl-PL" dirty="0" err="1"/>
              <a:t>Intelligent</a:t>
            </a:r>
            <a:r>
              <a:rPr lang="pl-PL" dirty="0"/>
              <a:t> </a:t>
            </a:r>
            <a:r>
              <a:rPr lang="pl-PL" dirty="0" err="1"/>
              <a:t>query</a:t>
            </a:r>
            <a:r>
              <a:rPr lang="pl-PL" dirty="0"/>
              <a:t> </a:t>
            </a:r>
            <a:r>
              <a:rPr lang="pl-PL" dirty="0" err="1"/>
              <a:t>processing</a:t>
            </a:r>
            <a:endParaRPr lang="pl-PL" dirty="0"/>
          </a:p>
        </p:txBody>
      </p:sp>
      <p:sp>
        <p:nvSpPr>
          <p:cNvPr id="3" name="Symbol zastępczy zawartości 2"/>
          <p:cNvSpPr>
            <a:spLocks noGrp="1"/>
          </p:cNvSpPr>
          <p:nvPr>
            <p:ph idx="1"/>
          </p:nvPr>
        </p:nvSpPr>
        <p:spPr>
          <a:xfrm>
            <a:off x="326315" y="1827805"/>
            <a:ext cx="4263614" cy="4023360"/>
          </a:xfrm>
        </p:spPr>
        <p:txBody>
          <a:bodyPr>
            <a:noAutofit/>
          </a:bodyPr>
          <a:lstStyle/>
          <a:p>
            <a:pPr marL="268288" indent="-268288">
              <a:buFont typeface="Arial" panose="020B0604020202020204" pitchFamily="34" charset="0"/>
              <a:buChar char="•"/>
            </a:pPr>
            <a:r>
              <a:rPr lang="pl-PL" sz="2400" dirty="0"/>
              <a:t>Inteligentne przetwarzanie zapytań</a:t>
            </a:r>
          </a:p>
          <a:p>
            <a:pPr marL="268288" indent="-268288">
              <a:buFont typeface="Arial" panose="020B0604020202020204" pitchFamily="34" charset="0"/>
              <a:buChar char="•"/>
            </a:pPr>
            <a:r>
              <a:rPr lang="pl-PL" sz="2400" dirty="0"/>
              <a:t>Zdobywanie informacji o wydajności w dowolnym miejscu i czasie dzięki </a:t>
            </a:r>
            <a:r>
              <a:rPr lang="pl-PL" sz="2400" dirty="0" err="1"/>
              <a:t>Lightweight</a:t>
            </a:r>
            <a:r>
              <a:rPr lang="pl-PL" sz="2400" dirty="0"/>
              <a:t> Query </a:t>
            </a:r>
            <a:r>
              <a:rPr lang="pl-PL" sz="2400" dirty="0" err="1"/>
              <a:t>Profiling</a:t>
            </a:r>
            <a:endParaRPr lang="pl-PL" sz="2400" dirty="0"/>
          </a:p>
          <a:p>
            <a:pPr marL="268288" indent="-268288">
              <a:buFont typeface="Arial" panose="020B0604020202020204" pitchFamily="34" charset="0"/>
              <a:buChar char="•"/>
            </a:pPr>
            <a:r>
              <a:rPr lang="pl-PL" sz="2400" dirty="0"/>
              <a:t>Przyspieszanie wydajności we/wy z pamięcią trwałą</a:t>
            </a:r>
          </a:p>
          <a:p>
            <a:pPr marL="268288" indent="-268288">
              <a:buFont typeface="Arial" panose="020B0604020202020204" pitchFamily="34" charset="0"/>
              <a:buChar char="•"/>
            </a:pPr>
            <a:r>
              <a:rPr lang="pl-PL" sz="2400" dirty="0"/>
              <a:t>Hybrydowa pula buforowa</a:t>
            </a:r>
          </a:p>
          <a:p>
            <a:pPr marL="268288" indent="-268288">
              <a:buFont typeface="Arial" panose="020B0604020202020204" pitchFamily="34" charset="0"/>
              <a:buChar char="•"/>
            </a:pPr>
            <a:r>
              <a:rPr lang="pl-PL" sz="2400" dirty="0" err="1"/>
              <a:t>Tempdb</a:t>
            </a:r>
            <a:r>
              <a:rPr lang="pl-PL" sz="2400" dirty="0"/>
              <a:t>: zwiększenie szybkości działania (planowane)</a:t>
            </a:r>
          </a:p>
        </p:txBody>
      </p:sp>
      <p:pic>
        <p:nvPicPr>
          <p:cNvPr id="4" name="Obraz 3"/>
          <p:cNvPicPr>
            <a:picLocks noChangeAspect="1"/>
          </p:cNvPicPr>
          <p:nvPr/>
        </p:nvPicPr>
        <p:blipFill>
          <a:blip r:embed="rId3"/>
          <a:stretch>
            <a:fillRect/>
          </a:stretch>
        </p:blipFill>
        <p:spPr>
          <a:xfrm>
            <a:off x="4692794" y="1750044"/>
            <a:ext cx="7499206" cy="4326099"/>
          </a:xfrm>
          <a:prstGeom prst="rect">
            <a:avLst/>
          </a:prstGeom>
        </p:spPr>
      </p:pic>
    </p:spTree>
    <p:extLst>
      <p:ext uri="{BB962C8B-B14F-4D97-AF65-F5344CB8AC3E}">
        <p14:creationId xmlns:p14="http://schemas.microsoft.com/office/powerpoint/2010/main" val="1900058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Intelligent</a:t>
            </a:r>
            <a:r>
              <a:rPr lang="pl-PL" dirty="0"/>
              <a:t> </a:t>
            </a:r>
            <a:r>
              <a:rPr lang="pl-PL" dirty="0" err="1"/>
              <a:t>query</a:t>
            </a:r>
            <a:r>
              <a:rPr lang="pl-PL" dirty="0"/>
              <a:t> </a:t>
            </a:r>
            <a:r>
              <a:rPr lang="pl-PL" dirty="0" err="1"/>
              <a:t>processing</a:t>
            </a:r>
            <a:endParaRPr lang="pl-PL" dirty="0"/>
          </a:p>
        </p:txBody>
      </p:sp>
      <p:sp>
        <p:nvSpPr>
          <p:cNvPr id="3" name="Symbol zastępczy zawartości 2"/>
          <p:cNvSpPr>
            <a:spLocks noGrp="1"/>
          </p:cNvSpPr>
          <p:nvPr>
            <p:ph idx="1"/>
          </p:nvPr>
        </p:nvSpPr>
        <p:spPr>
          <a:xfrm>
            <a:off x="1097280" y="1861775"/>
            <a:ext cx="10058400" cy="4587151"/>
          </a:xfrm>
        </p:spPr>
        <p:txBody>
          <a:bodyPr>
            <a:normAutofit lnSpcReduction="10000"/>
          </a:bodyPr>
          <a:lstStyle/>
          <a:p>
            <a:pPr marL="201168" lvl="1" indent="0">
              <a:buNone/>
            </a:pPr>
            <a:r>
              <a:rPr lang="en-US" b="1" dirty="0" smtClean="0"/>
              <a:t>Row </a:t>
            </a:r>
            <a:r>
              <a:rPr lang="en-US" b="1" dirty="0"/>
              <a:t>mode memory grant feedback</a:t>
            </a:r>
            <a:r>
              <a:rPr lang="pl-PL" b="1" dirty="0"/>
              <a:t>: </a:t>
            </a:r>
            <a:endParaRPr lang="pl-PL" b="1" dirty="0" smtClean="0"/>
          </a:p>
          <a:p>
            <a:pPr lvl="1">
              <a:buFont typeface="Arial" panose="020B0604020202020204" pitchFamily="34" charset="0"/>
              <a:buChar char="•"/>
            </a:pPr>
            <a:r>
              <a:rPr lang="pl-PL" b="1" dirty="0" smtClean="0"/>
              <a:t>Przed SQL Server 2017, </a:t>
            </a:r>
            <a:r>
              <a:rPr lang="pl-PL" dirty="0" smtClean="0"/>
              <a:t>zapytania mogły wykonywać </a:t>
            </a:r>
            <a:r>
              <a:rPr lang="pl-PL" dirty="0" err="1" smtClean="0"/>
              <a:t>split</a:t>
            </a:r>
            <a:r>
              <a:rPr lang="pl-PL" dirty="0" smtClean="0"/>
              <a:t> danych na dysk lub zajmować zbyt dużą ilość pamięci w oparciu o słabe szacunki liczebności</a:t>
            </a:r>
          </a:p>
          <a:p>
            <a:pPr lvl="1">
              <a:buFont typeface="Arial" panose="020B0604020202020204" pitchFamily="34" charset="0"/>
              <a:buChar char="•"/>
            </a:pPr>
            <a:r>
              <a:rPr lang="pl-PL" dirty="0" smtClean="0"/>
              <a:t>MGF dostosuje przydziały pamięci </a:t>
            </a:r>
          </a:p>
          <a:p>
            <a:pPr lvl="1">
              <a:buFont typeface="Arial" panose="020B0604020202020204" pitchFamily="34" charset="0"/>
              <a:buChar char="•"/>
            </a:pPr>
            <a:r>
              <a:rPr lang="pl-PL" dirty="0" smtClean="0"/>
              <a:t>MDF usunie wycieki oraz zwiększy współbieżność dla przetwarzających się zapytań</a:t>
            </a:r>
          </a:p>
          <a:p>
            <a:pPr lvl="1">
              <a:buFont typeface="Arial" panose="020B0604020202020204" pitchFamily="34" charset="0"/>
              <a:buChar char="•"/>
            </a:pPr>
            <a:r>
              <a:rPr lang="pl-PL" dirty="0" smtClean="0"/>
              <a:t>Zmieni jedynie buforowany </a:t>
            </a:r>
            <a:r>
              <a:rPr lang="pl-PL" dirty="0" err="1" smtClean="0"/>
              <a:t>paln</a:t>
            </a:r>
            <a:endParaRPr lang="pl-PL" dirty="0" smtClean="0"/>
          </a:p>
          <a:p>
            <a:pPr lvl="1">
              <a:buFont typeface="Arial" panose="020B0604020202020204" pitchFamily="34" charset="0"/>
              <a:buChar char="•"/>
            </a:pPr>
            <a:r>
              <a:rPr lang="pl-PL" dirty="0"/>
              <a:t>Zapytania o przyznanie pamięci w trybie wierszowym rozszerzają się o funkcję sprzężenia zwrotnego z pamięci, wprowadzoną w SQL Server 2017 (14.x), poprzez dostosowanie wielkości akceptacji pamięci dla operatorów w trybie </a:t>
            </a:r>
            <a:r>
              <a:rPr lang="pl-PL" dirty="0" err="1"/>
              <a:t>batch</a:t>
            </a:r>
            <a:r>
              <a:rPr lang="pl-PL" dirty="0"/>
              <a:t> i </a:t>
            </a:r>
            <a:r>
              <a:rPr lang="pl-PL" dirty="0" err="1"/>
              <a:t>row</a:t>
            </a:r>
            <a:r>
              <a:rPr lang="pl-PL" dirty="0" smtClean="0"/>
              <a:t>.</a:t>
            </a:r>
            <a:endParaRPr lang="pl-PL" dirty="0"/>
          </a:p>
          <a:p>
            <a:r>
              <a:rPr lang="pl-PL" b="1" dirty="0" err="1"/>
              <a:t>Xevents</a:t>
            </a:r>
            <a:endParaRPr lang="pl-PL" b="1" dirty="0"/>
          </a:p>
          <a:p>
            <a:pPr lvl="1">
              <a:buFont typeface="Arial" panose="020B0604020202020204" pitchFamily="34" charset="0"/>
              <a:buChar char="•"/>
            </a:pPr>
            <a:r>
              <a:rPr lang="pl-PL" dirty="0"/>
              <a:t> </a:t>
            </a:r>
            <a:r>
              <a:rPr lang="en-US" dirty="0" smtClean="0"/>
              <a:t>Spill </a:t>
            </a:r>
            <a:r>
              <a:rPr lang="en-US" dirty="0"/>
              <a:t>report, and updates by </a:t>
            </a:r>
            <a:r>
              <a:rPr lang="en-US" dirty="0" smtClean="0"/>
              <a:t>feedback</a:t>
            </a:r>
            <a:endParaRPr lang="pl-PL" dirty="0"/>
          </a:p>
          <a:p>
            <a:r>
              <a:rPr lang="en-US" b="1" dirty="0"/>
              <a:t>To disable </a:t>
            </a:r>
            <a:r>
              <a:rPr lang="en-US" dirty="0"/>
              <a:t>ALTER DATABASE SCOPED CONFIGURATION SET</a:t>
            </a:r>
          </a:p>
          <a:p>
            <a:pPr lvl="1">
              <a:buFont typeface="Arial" panose="020B0604020202020204" pitchFamily="34" charset="0"/>
              <a:buChar char="•"/>
            </a:pPr>
            <a:r>
              <a:rPr lang="pl-PL" dirty="0" smtClean="0"/>
              <a:t> BATCH_MODE_MEMORY_GRANT_FEEDBACK</a:t>
            </a:r>
            <a:r>
              <a:rPr lang="pl-PL" dirty="0"/>
              <a:t>= OFF</a:t>
            </a:r>
          </a:p>
          <a:p>
            <a:pPr lvl="1">
              <a:buFont typeface="Arial" panose="020B0604020202020204" pitchFamily="34" charset="0"/>
              <a:buChar char="•"/>
            </a:pPr>
            <a:r>
              <a:rPr lang="pl-PL" dirty="0" smtClean="0"/>
              <a:t> ROW_MODE_MEMORY_GRANT_FEEDBACK</a:t>
            </a:r>
            <a:r>
              <a:rPr lang="pl-PL" dirty="0"/>
              <a:t>= OFF</a:t>
            </a:r>
          </a:p>
          <a:p>
            <a:endParaRPr lang="en-US" dirty="0"/>
          </a:p>
          <a:p>
            <a:pPr lvl="1">
              <a:buFont typeface="Arial" panose="020B0604020202020204" pitchFamily="34" charset="0"/>
              <a:buChar char="•"/>
            </a:pPr>
            <a:endParaRPr lang="pl-PL" dirty="0" smtClean="0"/>
          </a:p>
        </p:txBody>
      </p:sp>
      <p:pic>
        <p:nvPicPr>
          <p:cNvPr id="4" name="Obraz 3"/>
          <p:cNvPicPr>
            <a:picLocks noChangeAspect="1"/>
          </p:cNvPicPr>
          <p:nvPr/>
        </p:nvPicPr>
        <p:blipFill>
          <a:blip r:embed="rId3"/>
          <a:stretch>
            <a:fillRect/>
          </a:stretch>
        </p:blipFill>
        <p:spPr>
          <a:xfrm>
            <a:off x="8734550" y="4606520"/>
            <a:ext cx="3096877" cy="1591318"/>
          </a:xfrm>
          <a:prstGeom prst="rect">
            <a:avLst/>
          </a:prstGeom>
        </p:spPr>
      </p:pic>
    </p:spTree>
    <p:extLst>
      <p:ext uri="{BB962C8B-B14F-4D97-AF65-F5344CB8AC3E}">
        <p14:creationId xmlns:p14="http://schemas.microsoft.com/office/powerpoint/2010/main" val="2907886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7452" y="3951043"/>
            <a:ext cx="2114266" cy="2114266"/>
          </a:xfrm>
          <a:prstGeom prst="rect">
            <a:avLst/>
          </a:prstGeom>
        </p:spPr>
      </p:pic>
      <p:sp>
        <p:nvSpPr>
          <p:cNvPr id="2" name="Tytuł 1"/>
          <p:cNvSpPr>
            <a:spLocks noGrp="1"/>
          </p:cNvSpPr>
          <p:nvPr>
            <p:ph type="title"/>
          </p:nvPr>
        </p:nvSpPr>
        <p:spPr/>
        <p:txBody>
          <a:bodyPr/>
          <a:lstStyle/>
          <a:p>
            <a:r>
              <a:rPr lang="pl-PL" dirty="0"/>
              <a:t>O mnie</a:t>
            </a:r>
          </a:p>
        </p:txBody>
      </p:sp>
      <p:sp>
        <p:nvSpPr>
          <p:cNvPr id="3" name="Symbol zastępczy zawartości 2"/>
          <p:cNvSpPr>
            <a:spLocks noGrp="1"/>
          </p:cNvSpPr>
          <p:nvPr>
            <p:ph idx="1"/>
          </p:nvPr>
        </p:nvSpPr>
        <p:spPr>
          <a:xfrm>
            <a:off x="1097279" y="1845734"/>
            <a:ext cx="7750885" cy="4409356"/>
          </a:xfrm>
        </p:spPr>
        <p:txBody>
          <a:bodyPr>
            <a:normAutofit/>
          </a:bodyPr>
          <a:lstStyle/>
          <a:p>
            <a:pPr>
              <a:buFont typeface="Arial" panose="020B0604020202020204" pitchFamily="34" charset="0"/>
              <a:buChar char="•"/>
            </a:pPr>
            <a:r>
              <a:rPr lang="pl-PL" dirty="0" smtClean="0"/>
              <a:t> Lider </a:t>
            </a:r>
            <a:r>
              <a:rPr lang="pl-PL" dirty="0"/>
              <a:t>bydgosko-toruńskiej grupy Data </a:t>
            </a:r>
            <a:r>
              <a:rPr lang="pl-PL" dirty="0" err="1"/>
              <a:t>Community</a:t>
            </a:r>
            <a:endParaRPr lang="pl-PL" dirty="0"/>
          </a:p>
          <a:p>
            <a:pPr>
              <a:buFont typeface="Arial" panose="020B0604020202020204" pitchFamily="34" charset="0"/>
              <a:buChar char="•"/>
            </a:pPr>
            <a:r>
              <a:rPr lang="pl-PL" dirty="0" smtClean="0"/>
              <a:t> </a:t>
            </a:r>
            <a:r>
              <a:rPr lang="en-US" dirty="0" smtClean="0"/>
              <a:t>MCP </a:t>
            </a:r>
            <a:r>
              <a:rPr lang="en-US" dirty="0"/>
              <a:t>| MCSA | MCSE Data Management and Analytics</a:t>
            </a:r>
          </a:p>
          <a:p>
            <a:pPr>
              <a:buFont typeface="Arial" panose="020B0604020202020204" pitchFamily="34" charset="0"/>
              <a:buChar char="•"/>
            </a:pPr>
            <a:r>
              <a:rPr lang="pl-PL" dirty="0" smtClean="0"/>
              <a:t> </a:t>
            </a:r>
            <a:r>
              <a:rPr lang="pl-PL" dirty="0" err="1" smtClean="0"/>
              <a:t>Bussiness</a:t>
            </a:r>
            <a:r>
              <a:rPr lang="pl-PL" dirty="0" smtClean="0"/>
              <a:t> </a:t>
            </a:r>
            <a:r>
              <a:rPr lang="pl-PL" dirty="0" err="1"/>
              <a:t>Inteligence</a:t>
            </a:r>
            <a:r>
              <a:rPr lang="pl-PL" dirty="0"/>
              <a:t> Consultant </a:t>
            </a:r>
          </a:p>
          <a:p>
            <a:pPr lvl="1">
              <a:buFont typeface="Arial" panose="020B0604020202020204" pitchFamily="34" charset="0"/>
              <a:buChar char="•"/>
            </a:pPr>
            <a:r>
              <a:rPr lang="pl-PL" dirty="0" smtClean="0">
                <a:hlinkClick r:id="rId3"/>
              </a:rPr>
              <a:t> tomasz.waloszek@datacommunity.pl</a:t>
            </a:r>
            <a:endParaRPr lang="pl-PL" dirty="0"/>
          </a:p>
          <a:p>
            <a:pPr>
              <a:buFont typeface="Arial" panose="020B0604020202020204" pitchFamily="34" charset="0"/>
              <a:buChar char="•"/>
            </a:pPr>
            <a:r>
              <a:rPr lang="pl-PL" dirty="0" smtClean="0"/>
              <a:t> https</a:t>
            </a:r>
            <a:r>
              <a:rPr lang="pl-PL" dirty="0"/>
              <a:t>://www.linkedin.com/in/tomaszwaloszek</a:t>
            </a:r>
          </a:p>
          <a:p>
            <a:pPr>
              <a:buFont typeface="Arial" panose="020B0604020202020204" pitchFamily="34" charset="0"/>
              <a:buChar char="•"/>
            </a:pPr>
            <a:r>
              <a:rPr lang="pl-PL" dirty="0"/>
              <a:t>Asystent Centrum </a:t>
            </a:r>
            <a:r>
              <a:rPr lang="pl-PL" dirty="0" err="1"/>
              <a:t>KettlebellPolska</a:t>
            </a:r>
            <a:endParaRPr lang="pl-PL" dirty="0"/>
          </a:p>
          <a:p>
            <a:pPr marL="342891" lvl="1" indent="0">
              <a:buNone/>
            </a:pPr>
            <a:r>
              <a:rPr lang="pl-PL" sz="1600" dirty="0" smtClean="0"/>
              <a:t>http</a:t>
            </a:r>
            <a:r>
              <a:rPr lang="pl-PL" sz="1600" dirty="0"/>
              <a:t>://www.centrumkb.pl/tomasz-waloszek/</a:t>
            </a:r>
          </a:p>
          <a:p>
            <a:pPr>
              <a:buFont typeface="Arial" panose="020B0604020202020204" pitchFamily="34" charset="0"/>
              <a:buChar char="•"/>
            </a:pPr>
            <a:r>
              <a:rPr lang="pl-PL" dirty="0" smtClean="0"/>
              <a:t> Prywatnie </a:t>
            </a:r>
            <a:r>
              <a:rPr lang="pl-PL" dirty="0"/>
              <a:t>miłośnik sportów walki oraz treningów </a:t>
            </a:r>
            <a:r>
              <a:rPr lang="pl-PL" dirty="0" smtClean="0"/>
              <a:t>siłowych metodyką </a:t>
            </a:r>
            <a:r>
              <a:rPr lang="pl-PL" dirty="0" err="1"/>
              <a:t>hardstyle</a:t>
            </a:r>
            <a:endParaRPr lang="pl-PL" dirty="0"/>
          </a:p>
          <a:p>
            <a:pPr>
              <a:lnSpc>
                <a:spcPct val="150000"/>
              </a:lnSpc>
              <a:spcBef>
                <a:spcPts val="1800"/>
              </a:spcBef>
            </a:pPr>
            <a:endParaRPr lang="pl-PL" dirty="0"/>
          </a:p>
          <a:p>
            <a:pPr>
              <a:lnSpc>
                <a:spcPct val="150000"/>
              </a:lnSpc>
              <a:spcBef>
                <a:spcPts val="1800"/>
              </a:spcBef>
            </a:pPr>
            <a:endParaRPr lang="pl-PL" dirty="0"/>
          </a:p>
        </p:txBody>
      </p:sp>
      <p:pic>
        <p:nvPicPr>
          <p:cNvPr id="5" name="Obraz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6136" y="286603"/>
            <a:ext cx="2219544" cy="1479695"/>
          </a:xfrm>
          <a:prstGeom prst="rect">
            <a:avLst/>
          </a:prstGeom>
        </p:spPr>
      </p:pic>
    </p:spTree>
    <p:extLst>
      <p:ext uri="{BB962C8B-B14F-4D97-AF65-F5344CB8AC3E}">
        <p14:creationId xmlns:p14="http://schemas.microsoft.com/office/powerpoint/2010/main" val="2471001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Intelligent</a:t>
            </a:r>
            <a:r>
              <a:rPr lang="pl-PL" dirty="0"/>
              <a:t> </a:t>
            </a:r>
            <a:r>
              <a:rPr lang="pl-PL" dirty="0" err="1"/>
              <a:t>query</a:t>
            </a:r>
            <a:r>
              <a:rPr lang="pl-PL" dirty="0"/>
              <a:t> </a:t>
            </a:r>
            <a:r>
              <a:rPr lang="pl-PL" dirty="0" err="1"/>
              <a:t>processing</a:t>
            </a:r>
            <a:endParaRPr lang="pl-PL" dirty="0"/>
          </a:p>
        </p:txBody>
      </p:sp>
      <p:sp>
        <p:nvSpPr>
          <p:cNvPr id="3" name="Symbol zastępczy zawartości 2"/>
          <p:cNvSpPr>
            <a:spLocks noGrp="1"/>
          </p:cNvSpPr>
          <p:nvPr>
            <p:ph idx="1"/>
          </p:nvPr>
        </p:nvSpPr>
        <p:spPr/>
        <p:txBody>
          <a:bodyPr/>
          <a:lstStyle/>
          <a:p>
            <a:pPr lvl="1">
              <a:buFont typeface="Arial" panose="020B0604020202020204" pitchFamily="34" charset="0"/>
              <a:buChar char="•"/>
            </a:pPr>
            <a:r>
              <a:rPr lang="pl-PL" b="1" dirty="0" err="1"/>
              <a:t>Approximate</a:t>
            </a:r>
            <a:r>
              <a:rPr lang="pl-PL" b="1" dirty="0"/>
              <a:t> COUNT DISTINCT</a:t>
            </a:r>
            <a:br>
              <a:rPr lang="pl-PL" b="1" dirty="0"/>
            </a:br>
            <a:r>
              <a:rPr lang="pl-PL" dirty="0"/>
              <a:t>Funkcja przeznaczona dla dużych zbiorów danych. Została ona zoptymalizowana pod kątem zapytań w których spełnione są następujące warunki:</a:t>
            </a:r>
          </a:p>
          <a:p>
            <a:pPr lvl="2">
              <a:buFont typeface="Arial" panose="020B0604020202020204" pitchFamily="34" charset="0"/>
              <a:buChar char="•"/>
            </a:pPr>
            <a:r>
              <a:rPr lang="pl-PL" dirty="0"/>
              <a:t>Zbiór danych o wielkości co najmniej miliona rekordów</a:t>
            </a:r>
          </a:p>
          <a:p>
            <a:pPr lvl="2">
              <a:buFont typeface="Arial" panose="020B0604020202020204" pitchFamily="34" charset="0"/>
              <a:buChar char="•"/>
            </a:pPr>
            <a:r>
              <a:rPr lang="pl-PL" dirty="0"/>
              <a:t>Agreguje kolumnę lub kolumny, które zawierają dużą liczbę niepowtarzalnych rekordów</a:t>
            </a:r>
          </a:p>
          <a:p>
            <a:pPr lvl="2">
              <a:buFont typeface="Arial" panose="020B0604020202020204" pitchFamily="34" charset="0"/>
              <a:buChar char="•"/>
            </a:pPr>
            <a:r>
              <a:rPr lang="pl-PL" dirty="0"/>
              <a:t>Reakcja jest bardziej krytyczna niż absolutna precyzja:</a:t>
            </a:r>
          </a:p>
          <a:p>
            <a:pPr lvl="3">
              <a:buFont typeface="Arial" panose="020B0604020202020204" pitchFamily="34" charset="0"/>
              <a:buChar char="•"/>
            </a:pPr>
            <a:r>
              <a:rPr lang="pl-PL" b="1" dirty="0"/>
              <a:t>APPROX_COUNT_DISTINCT</a:t>
            </a:r>
            <a:r>
              <a:rPr lang="pl-PL" dirty="0"/>
              <a:t> zwraca wyniki, które mieszczą się w 2% błędzie obliczeń</a:t>
            </a:r>
          </a:p>
          <a:p>
            <a:pPr lvl="3">
              <a:buFont typeface="Arial" panose="020B0604020202020204" pitchFamily="34" charset="0"/>
              <a:buChar char="•"/>
            </a:pPr>
            <a:r>
              <a:rPr lang="pl-PL" dirty="0"/>
              <a:t>Zwraca przybliżoną wartość w czasie o wiele mniejszym niż czas potrzebny na wykonanie dokładnego obliczenia</a:t>
            </a:r>
          </a:p>
          <a:p>
            <a:pPr marL="285750" lvl="1" indent="-285750">
              <a:spcBef>
                <a:spcPts val="1200"/>
              </a:spcBef>
              <a:spcAft>
                <a:spcPts val="200"/>
              </a:spcAft>
              <a:buSzPct val="100000"/>
              <a:buFont typeface="Arial" panose="020B0604020202020204" pitchFamily="34" charset="0"/>
              <a:buChar char="•"/>
            </a:pPr>
            <a:r>
              <a:rPr lang="pl-PL" b="1" dirty="0" err="1"/>
              <a:t>Table</a:t>
            </a:r>
            <a:r>
              <a:rPr lang="pl-PL" b="1" dirty="0"/>
              <a:t> </a:t>
            </a:r>
            <a:r>
              <a:rPr lang="pl-PL" b="1" dirty="0" err="1"/>
              <a:t>variable</a:t>
            </a:r>
            <a:r>
              <a:rPr lang="pl-PL" b="1" dirty="0"/>
              <a:t> </a:t>
            </a:r>
            <a:r>
              <a:rPr lang="pl-PL" b="1" dirty="0" err="1"/>
              <a:t>deferred</a:t>
            </a:r>
            <a:r>
              <a:rPr lang="pl-PL" b="1" dirty="0"/>
              <a:t> </a:t>
            </a:r>
            <a:r>
              <a:rPr lang="pl-PL" b="1" dirty="0" err="1"/>
              <a:t>compilation</a:t>
            </a:r>
            <a:r>
              <a:rPr lang="pl-PL" b="1" dirty="0"/>
              <a:t/>
            </a:r>
            <a:br>
              <a:rPr lang="pl-PL" b="1" dirty="0"/>
            </a:br>
            <a:r>
              <a:rPr lang="pl-PL" dirty="0"/>
              <a:t>Poprawa jakości planu oraz wydajności zapytań odwołujących się do zmiennych tabelarycznych. Podczas wstępnej optymalizacji i kompilacji funkcja ta będzie propagowała oszacowaną liczebność rekordów w oparciu o rzeczywistą liczbę wierszy w tabeli. Ta dokładna informacja zostanie wykorzystana podczas operacji wykonywanych na dalszych etapach.</a:t>
            </a:r>
          </a:p>
          <a:p>
            <a:endParaRPr lang="pl-PL" dirty="0"/>
          </a:p>
        </p:txBody>
      </p:sp>
    </p:spTree>
    <p:extLst>
      <p:ext uri="{BB962C8B-B14F-4D97-AF65-F5344CB8AC3E}">
        <p14:creationId xmlns:p14="http://schemas.microsoft.com/office/powerpoint/2010/main" val="3946585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Database Engine</a:t>
            </a:r>
          </a:p>
        </p:txBody>
      </p:sp>
      <p:sp>
        <p:nvSpPr>
          <p:cNvPr id="3" name="Symbol zastępczy zawartości 2"/>
          <p:cNvSpPr>
            <a:spLocks noGrp="1"/>
          </p:cNvSpPr>
          <p:nvPr>
            <p:ph idx="1"/>
          </p:nvPr>
        </p:nvSpPr>
        <p:spPr/>
        <p:txBody>
          <a:bodyPr>
            <a:normAutofit/>
          </a:bodyPr>
          <a:lstStyle/>
          <a:p>
            <a:r>
              <a:rPr lang="pl-PL" b="1" dirty="0" err="1"/>
              <a:t>Intelligent</a:t>
            </a:r>
            <a:r>
              <a:rPr lang="pl-PL" b="1" dirty="0"/>
              <a:t> </a:t>
            </a:r>
            <a:r>
              <a:rPr lang="pl-PL" b="1" dirty="0" err="1"/>
              <a:t>query</a:t>
            </a:r>
            <a:r>
              <a:rPr lang="pl-PL" b="1" dirty="0"/>
              <a:t> </a:t>
            </a:r>
            <a:r>
              <a:rPr lang="pl-PL" b="1" dirty="0" err="1"/>
              <a:t>processing</a:t>
            </a:r>
            <a:r>
              <a:rPr lang="pl-PL" b="1" dirty="0"/>
              <a:t>:</a:t>
            </a:r>
          </a:p>
          <a:p>
            <a:pPr lvl="1">
              <a:buFont typeface="Arial" panose="020B0604020202020204" pitchFamily="34" charset="0"/>
              <a:buChar char="•"/>
            </a:pPr>
            <a:r>
              <a:rPr lang="pl-PL" b="1" dirty="0"/>
              <a:t>Batch </a:t>
            </a:r>
            <a:r>
              <a:rPr lang="pl-PL" b="1" dirty="0" err="1"/>
              <a:t>mode</a:t>
            </a:r>
            <a:r>
              <a:rPr lang="pl-PL" b="1" dirty="0"/>
              <a:t> on </a:t>
            </a:r>
            <a:r>
              <a:rPr lang="pl-PL" b="1" dirty="0" err="1"/>
              <a:t>rowstore</a:t>
            </a:r>
            <a:r>
              <a:rPr lang="pl-PL" b="1" dirty="0"/>
              <a:t/>
            </a:r>
            <a:br>
              <a:rPr lang="pl-PL" b="1" dirty="0"/>
            </a:br>
            <a:r>
              <a:rPr lang="pl-PL" dirty="0"/>
              <a:t>wykorzystanie przetwarzania </a:t>
            </a:r>
            <a:r>
              <a:rPr lang="pl-PL" dirty="0" smtClean="0"/>
              <a:t>wsadowego nie </a:t>
            </a:r>
            <a:r>
              <a:rPr lang="pl-PL" dirty="0"/>
              <a:t>wymaga już indeksu kolumnowego. </a:t>
            </a:r>
            <a:endParaRPr lang="pl-PL" dirty="0" smtClean="0"/>
          </a:p>
          <a:p>
            <a:pPr lvl="1">
              <a:buFont typeface="Arial" panose="020B0604020202020204" pitchFamily="34" charset="0"/>
              <a:buChar char="•"/>
            </a:pPr>
            <a:r>
              <a:rPr lang="pl-PL" dirty="0" smtClean="0"/>
              <a:t>Tryb </a:t>
            </a:r>
            <a:r>
              <a:rPr lang="pl-PL" dirty="0"/>
              <a:t>batch pozwala operatorom zapytań pracować na paczce danych, zamiast pracy na pojedynczych rekordach. </a:t>
            </a:r>
            <a:endParaRPr lang="pl-PL" dirty="0" smtClean="0"/>
          </a:p>
          <a:p>
            <a:pPr lvl="1">
              <a:buFont typeface="Arial" panose="020B0604020202020204" pitchFamily="34" charset="0"/>
              <a:buChar char="•"/>
            </a:pPr>
            <a:r>
              <a:rPr lang="pl-PL" dirty="0"/>
              <a:t>Opcja te jest domyślnie włączona dla poziomu kompatybilności 150. </a:t>
            </a:r>
            <a:endParaRPr lang="pl-PL" dirty="0" smtClean="0"/>
          </a:p>
          <a:p>
            <a:pPr lvl="1">
              <a:buFont typeface="Arial" panose="020B0604020202020204" pitchFamily="34" charset="0"/>
              <a:buChar char="•"/>
            </a:pPr>
            <a:r>
              <a:rPr lang="pl-PL" b="1" dirty="0" smtClean="0"/>
              <a:t>Heurystyka</a:t>
            </a:r>
            <a:r>
              <a:rPr lang="pl-PL" dirty="0" smtClean="0"/>
              <a:t>: </a:t>
            </a:r>
          </a:p>
          <a:p>
            <a:pPr lvl="2">
              <a:buFont typeface="Arial" panose="020B0604020202020204" pitchFamily="34" charset="0"/>
              <a:buChar char="•"/>
            </a:pPr>
            <a:r>
              <a:rPr lang="pl-PL" dirty="0"/>
              <a:t>Przynajmniej jedna tabela posiada nie mniej niż 131072 </a:t>
            </a:r>
            <a:r>
              <a:rPr lang="pl-PL" dirty="0" smtClean="0"/>
              <a:t>wierszy</a:t>
            </a:r>
          </a:p>
          <a:p>
            <a:pPr lvl="2">
              <a:buFont typeface="Arial" panose="020B0604020202020204" pitchFamily="34" charset="0"/>
              <a:buChar char="•"/>
            </a:pPr>
            <a:r>
              <a:rPr lang="pl-PL" dirty="0"/>
              <a:t>Istnieje przynajmniej jeden efektywny operator wsadowy: </a:t>
            </a:r>
          </a:p>
          <a:p>
            <a:pPr marL="384048" lvl="2" indent="0">
              <a:buNone/>
            </a:pPr>
            <a:r>
              <a:rPr lang="pl-PL" dirty="0"/>
              <a:t>	</a:t>
            </a:r>
            <a:r>
              <a:rPr lang="pl-PL" dirty="0" smtClean="0"/>
              <a:t>(</a:t>
            </a:r>
            <a:r>
              <a:rPr lang="pl-PL" dirty="0" err="1"/>
              <a:t>join</a:t>
            </a:r>
            <a:r>
              <a:rPr lang="pl-PL" dirty="0"/>
              <a:t>, </a:t>
            </a:r>
            <a:r>
              <a:rPr lang="pl-PL" dirty="0" err="1"/>
              <a:t>aggregate</a:t>
            </a:r>
            <a:r>
              <a:rPr lang="pl-PL" dirty="0"/>
              <a:t> </a:t>
            </a:r>
            <a:r>
              <a:rPr lang="pl-PL" dirty="0" err="1"/>
              <a:t>or</a:t>
            </a:r>
            <a:r>
              <a:rPr lang="pl-PL" dirty="0"/>
              <a:t> </a:t>
            </a:r>
            <a:r>
              <a:rPr lang="pl-PL" dirty="0" err="1"/>
              <a:t>window</a:t>
            </a:r>
            <a:r>
              <a:rPr lang="pl-PL" dirty="0"/>
              <a:t> </a:t>
            </a:r>
            <a:r>
              <a:rPr lang="pl-PL" dirty="0" err="1"/>
              <a:t>aggregate</a:t>
            </a:r>
            <a:r>
              <a:rPr lang="pl-PL" dirty="0"/>
              <a:t>)</a:t>
            </a:r>
          </a:p>
          <a:p>
            <a:pPr lvl="2">
              <a:buFont typeface="Arial" panose="020B0604020202020204" pitchFamily="34" charset="0"/>
              <a:buChar char="•"/>
            </a:pPr>
            <a:r>
              <a:rPr lang="pl-PL" dirty="0"/>
              <a:t>Co najmniej jedno z danych wejściowych powinno posiadać nie mniej niż 131072 rekordów.</a:t>
            </a:r>
            <a:endParaRPr lang="pl-PL" dirty="0" smtClean="0"/>
          </a:p>
          <a:p>
            <a:pPr lvl="2">
              <a:buFont typeface="Arial" panose="020B0604020202020204" pitchFamily="34" charset="0"/>
              <a:buChar char="•"/>
            </a:pPr>
            <a:endParaRPr lang="pl-PL" dirty="0" smtClean="0"/>
          </a:p>
          <a:p>
            <a:pPr lvl="1">
              <a:buFont typeface="Arial" panose="020B0604020202020204" pitchFamily="34" charset="0"/>
              <a:buChar char="•"/>
            </a:pPr>
            <a:endParaRPr lang="pl-PL" dirty="0" smtClean="0"/>
          </a:p>
          <a:p>
            <a:endParaRPr lang="pl-PL" dirty="0"/>
          </a:p>
        </p:txBody>
      </p:sp>
      <p:pic>
        <p:nvPicPr>
          <p:cNvPr id="4" name="Obraz 4"/>
          <p:cNvPicPr/>
          <p:nvPr/>
        </p:nvPicPr>
        <p:blipFill>
          <a:blip r:embed="rId3"/>
          <a:stretch/>
        </p:blipFill>
        <p:spPr>
          <a:xfrm>
            <a:off x="9660044" y="3396988"/>
            <a:ext cx="2304360" cy="2580480"/>
          </a:xfrm>
          <a:prstGeom prst="rect">
            <a:avLst/>
          </a:prstGeom>
          <a:ln>
            <a:noFill/>
          </a:ln>
        </p:spPr>
      </p:pic>
    </p:spTree>
    <p:extLst>
      <p:ext uri="{BB962C8B-B14F-4D97-AF65-F5344CB8AC3E}">
        <p14:creationId xmlns:p14="http://schemas.microsoft.com/office/powerpoint/2010/main" val="3017615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Przykłady</a:t>
            </a:r>
          </a:p>
        </p:txBody>
      </p:sp>
      <p:pic>
        <p:nvPicPr>
          <p:cNvPr id="4" name="Symbol zastępczy zawartości 3"/>
          <p:cNvPicPr>
            <a:picLocks noGrp="1" noChangeAspect="1"/>
          </p:cNvPicPr>
          <p:nvPr>
            <p:ph idx="1"/>
          </p:nvPr>
        </p:nvPicPr>
        <p:blipFill>
          <a:blip r:embed="rId2"/>
          <a:stretch>
            <a:fillRect/>
          </a:stretch>
        </p:blipFill>
        <p:spPr>
          <a:xfrm>
            <a:off x="3478213" y="1846263"/>
            <a:ext cx="5363633" cy="4022725"/>
          </a:xfrm>
          <a:prstGeom prst="rect">
            <a:avLst/>
          </a:prstGeom>
        </p:spPr>
      </p:pic>
    </p:spTree>
    <p:extLst>
      <p:ext uri="{BB962C8B-B14F-4D97-AF65-F5344CB8AC3E}">
        <p14:creationId xmlns:p14="http://schemas.microsoft.com/office/powerpoint/2010/main" val="2095024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D9814A2-E006-4F09-B3BC-3C5548CFB91C}"/>
              </a:ext>
            </a:extLst>
          </p:cNvPr>
          <p:cNvSpPr>
            <a:spLocks noGrp="1"/>
          </p:cNvSpPr>
          <p:nvPr>
            <p:ph type="title"/>
          </p:nvPr>
        </p:nvSpPr>
        <p:spPr/>
        <p:txBody>
          <a:bodyPr/>
          <a:lstStyle/>
          <a:p>
            <a:r>
              <a:rPr lang="pl-PL" dirty="0" err="1" smtClean="0"/>
              <a:t>Batch</a:t>
            </a:r>
            <a:r>
              <a:rPr lang="pl-PL" dirty="0" smtClean="0"/>
              <a:t> </a:t>
            </a:r>
            <a:r>
              <a:rPr lang="pl-PL" dirty="0" err="1" smtClean="0"/>
              <a:t>mode</a:t>
            </a:r>
            <a:r>
              <a:rPr lang="pl-PL" dirty="0" smtClean="0"/>
              <a:t> on </a:t>
            </a:r>
            <a:r>
              <a:rPr lang="pl-PL" dirty="0" err="1" smtClean="0"/>
              <a:t>row</a:t>
            </a:r>
            <a:r>
              <a:rPr lang="pl-PL" dirty="0" smtClean="0"/>
              <a:t> </a:t>
            </a:r>
            <a:r>
              <a:rPr lang="pl-PL" dirty="0" err="1" smtClean="0"/>
              <a:t>store</a:t>
            </a:r>
            <a:endParaRPr lang="pl-PL" dirty="0"/>
          </a:p>
        </p:txBody>
      </p:sp>
      <p:pic>
        <p:nvPicPr>
          <p:cNvPr id="5" name="Symbol zastępczy zawartości 4">
            <a:extLst>
              <a:ext uri="{FF2B5EF4-FFF2-40B4-BE49-F238E27FC236}">
                <a16:creationId xmlns="" xmlns:a16="http://schemas.microsoft.com/office/drawing/2014/main" id="{B2B06566-040D-4F4D-BC72-15D311E56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1488" y="1871663"/>
            <a:ext cx="6229350" cy="3971925"/>
          </a:xfrm>
        </p:spPr>
      </p:pic>
    </p:spTree>
    <p:extLst>
      <p:ext uri="{BB962C8B-B14F-4D97-AF65-F5344CB8AC3E}">
        <p14:creationId xmlns:p14="http://schemas.microsoft.com/office/powerpoint/2010/main" val="3874917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38628077-BC3C-48C6-8B60-CD13F9BB451B}"/>
              </a:ext>
            </a:extLst>
          </p:cNvPr>
          <p:cNvSpPr>
            <a:spLocks noGrp="1"/>
          </p:cNvSpPr>
          <p:nvPr>
            <p:ph type="title"/>
          </p:nvPr>
        </p:nvSpPr>
        <p:spPr/>
        <p:txBody>
          <a:bodyPr/>
          <a:lstStyle/>
          <a:p>
            <a:r>
              <a:rPr lang="pl-PL" dirty="0"/>
              <a:t>Nowości a sugestie </a:t>
            </a:r>
            <a:r>
              <a:rPr lang="pl-PL" dirty="0" err="1"/>
              <a:t>uzytkowników</a:t>
            </a:r>
            <a:endParaRPr lang="pl-PL" dirty="0"/>
          </a:p>
        </p:txBody>
      </p:sp>
      <p:sp>
        <p:nvSpPr>
          <p:cNvPr id="3" name="Symbol zastępczy zawartości 2">
            <a:extLst>
              <a:ext uri="{FF2B5EF4-FFF2-40B4-BE49-F238E27FC236}">
                <a16:creationId xmlns="" xmlns:a16="http://schemas.microsoft.com/office/drawing/2014/main" id="{45FECFFB-853E-4B76-9BF4-E5F96DEEB903}"/>
              </a:ext>
            </a:extLst>
          </p:cNvPr>
          <p:cNvSpPr>
            <a:spLocks noGrp="1"/>
          </p:cNvSpPr>
          <p:nvPr>
            <p:ph idx="1"/>
          </p:nvPr>
        </p:nvSpPr>
        <p:spPr>
          <a:xfrm>
            <a:off x="1097280" y="1845734"/>
            <a:ext cx="5476875" cy="4023360"/>
          </a:xfrm>
        </p:spPr>
        <p:txBody>
          <a:bodyPr/>
          <a:lstStyle/>
          <a:p>
            <a:pPr>
              <a:buFont typeface="Arial" panose="020B0604020202020204" pitchFamily="34" charset="0"/>
              <a:buChar char="•"/>
            </a:pPr>
            <a:r>
              <a:rPr lang="pl-PL" dirty="0"/>
              <a:t> Statystyki </a:t>
            </a:r>
            <a:r>
              <a:rPr lang="pl-PL" dirty="0" err="1"/>
              <a:t>Columnstore</a:t>
            </a:r>
            <a:r>
              <a:rPr lang="pl-PL" dirty="0"/>
              <a:t> w DBCC CLONEDATABASE</a:t>
            </a:r>
          </a:p>
          <a:p>
            <a:pPr>
              <a:buFont typeface="Arial" panose="020B0604020202020204" pitchFamily="34" charset="0"/>
              <a:buChar char="•"/>
            </a:pPr>
            <a:r>
              <a:rPr lang="pl-PL" dirty="0"/>
              <a:t> Estymowany rozmiar kompresji dla indeksów kolumnowych</a:t>
            </a:r>
          </a:p>
          <a:p>
            <a:pPr>
              <a:buFont typeface="Arial" panose="020B0604020202020204" pitchFamily="34" charset="0"/>
              <a:buChar char="•"/>
            </a:pPr>
            <a:r>
              <a:rPr lang="pl-PL" dirty="0"/>
              <a:t> Diagnostyka blokowania auto-statystyki</a:t>
            </a:r>
          </a:p>
          <a:p>
            <a:pPr>
              <a:buFont typeface="Arial" panose="020B0604020202020204" pitchFamily="34" charset="0"/>
              <a:buChar char="•"/>
            </a:pPr>
            <a:r>
              <a:rPr lang="pl-PL" dirty="0"/>
              <a:t> Numer jeden w zgłoszeniach klienta (1000+ głosów) jest String </a:t>
            </a:r>
            <a:r>
              <a:rPr lang="pl-PL" dirty="0" err="1"/>
              <a:t>Truncation</a:t>
            </a:r>
            <a:endParaRPr lang="pl-PL" dirty="0"/>
          </a:p>
          <a:p>
            <a:pPr>
              <a:buFont typeface="Arial" panose="020B0604020202020204" pitchFamily="34" charset="0"/>
              <a:buChar char="•"/>
            </a:pPr>
            <a:r>
              <a:rPr lang="pl-PL" dirty="0"/>
              <a:t> </a:t>
            </a:r>
            <a:r>
              <a:rPr lang="pl-PL" dirty="0" err="1"/>
              <a:t>Trubeleshoot</a:t>
            </a:r>
            <a:r>
              <a:rPr lang="pl-PL" dirty="0"/>
              <a:t> </a:t>
            </a:r>
            <a:r>
              <a:rPr lang="pl-PL" dirty="0" err="1"/>
              <a:t>page</a:t>
            </a:r>
            <a:r>
              <a:rPr lang="pl-PL" dirty="0"/>
              <a:t> </a:t>
            </a:r>
            <a:r>
              <a:rPr lang="pl-PL" dirty="0" err="1"/>
              <a:t>resource</a:t>
            </a:r>
            <a:r>
              <a:rPr lang="pl-PL" dirty="0"/>
              <a:t> </a:t>
            </a:r>
            <a:r>
              <a:rPr lang="pl-PL" dirty="0" err="1"/>
              <a:t>waits</a:t>
            </a:r>
            <a:r>
              <a:rPr lang="pl-PL" dirty="0"/>
              <a:t> dzięki nowemu wbudowanemu T-SQL</a:t>
            </a:r>
          </a:p>
        </p:txBody>
      </p:sp>
      <p:pic>
        <p:nvPicPr>
          <p:cNvPr id="4" name="Obraz 3">
            <a:extLst>
              <a:ext uri="{FF2B5EF4-FFF2-40B4-BE49-F238E27FC236}">
                <a16:creationId xmlns="" xmlns:a16="http://schemas.microsoft.com/office/drawing/2014/main" id="{DB946AD3-7411-4DB4-A01D-BEB16FFA2D60}"/>
              </a:ext>
            </a:extLst>
          </p:cNvPr>
          <p:cNvPicPr>
            <a:picLocks noChangeAspect="1"/>
          </p:cNvPicPr>
          <p:nvPr/>
        </p:nvPicPr>
        <p:blipFill>
          <a:blip r:embed="rId2"/>
          <a:stretch>
            <a:fillRect/>
          </a:stretch>
        </p:blipFill>
        <p:spPr>
          <a:xfrm>
            <a:off x="6715125" y="1737360"/>
            <a:ext cx="5476875" cy="4962525"/>
          </a:xfrm>
          <a:prstGeom prst="rect">
            <a:avLst/>
          </a:prstGeom>
        </p:spPr>
      </p:pic>
      <p:pic>
        <p:nvPicPr>
          <p:cNvPr id="5" name="Obraz 4">
            <a:extLst>
              <a:ext uri="{FF2B5EF4-FFF2-40B4-BE49-F238E27FC236}">
                <a16:creationId xmlns="" xmlns:a16="http://schemas.microsoft.com/office/drawing/2014/main" id="{DDB1C82D-CD2F-4990-86D9-FB55A9169351}"/>
              </a:ext>
            </a:extLst>
          </p:cNvPr>
          <p:cNvPicPr>
            <a:picLocks noChangeAspect="1"/>
          </p:cNvPicPr>
          <p:nvPr/>
        </p:nvPicPr>
        <p:blipFill>
          <a:blip r:embed="rId3"/>
          <a:stretch>
            <a:fillRect/>
          </a:stretch>
        </p:blipFill>
        <p:spPr>
          <a:xfrm>
            <a:off x="6796771" y="1737360"/>
            <a:ext cx="5319032" cy="4910590"/>
          </a:xfrm>
          <a:prstGeom prst="rect">
            <a:avLst/>
          </a:prstGeom>
        </p:spPr>
      </p:pic>
      <p:pic>
        <p:nvPicPr>
          <p:cNvPr id="6" name="Obraz 5">
            <a:extLst>
              <a:ext uri="{FF2B5EF4-FFF2-40B4-BE49-F238E27FC236}">
                <a16:creationId xmlns="" xmlns:a16="http://schemas.microsoft.com/office/drawing/2014/main" id="{52E3A84F-AD51-4578-9E41-C45FE0EF3873}"/>
              </a:ext>
            </a:extLst>
          </p:cNvPr>
          <p:cNvPicPr>
            <a:picLocks noChangeAspect="1"/>
          </p:cNvPicPr>
          <p:nvPr/>
        </p:nvPicPr>
        <p:blipFill>
          <a:blip r:embed="rId4"/>
          <a:stretch>
            <a:fillRect/>
          </a:stretch>
        </p:blipFill>
        <p:spPr>
          <a:xfrm>
            <a:off x="6731454" y="1741405"/>
            <a:ext cx="5457825" cy="5000625"/>
          </a:xfrm>
          <a:prstGeom prst="rect">
            <a:avLst/>
          </a:prstGeom>
        </p:spPr>
      </p:pic>
    </p:spTree>
    <p:extLst>
      <p:ext uri="{BB962C8B-B14F-4D97-AF65-F5344CB8AC3E}">
        <p14:creationId xmlns:p14="http://schemas.microsoft.com/office/powerpoint/2010/main" val="309153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Przykłady</a:t>
            </a:r>
          </a:p>
        </p:txBody>
      </p:sp>
      <p:pic>
        <p:nvPicPr>
          <p:cNvPr id="4" name="Symbol zastępczy zawartości 3"/>
          <p:cNvPicPr>
            <a:picLocks noGrp="1" noChangeAspect="1"/>
          </p:cNvPicPr>
          <p:nvPr>
            <p:ph idx="1"/>
          </p:nvPr>
        </p:nvPicPr>
        <p:blipFill>
          <a:blip r:embed="rId2"/>
          <a:stretch>
            <a:fillRect/>
          </a:stretch>
        </p:blipFill>
        <p:spPr>
          <a:xfrm>
            <a:off x="3478213" y="1846263"/>
            <a:ext cx="5363633" cy="4022725"/>
          </a:xfrm>
          <a:prstGeom prst="rect">
            <a:avLst/>
          </a:prstGeom>
        </p:spPr>
      </p:pic>
    </p:spTree>
    <p:extLst>
      <p:ext uri="{BB962C8B-B14F-4D97-AF65-F5344CB8AC3E}">
        <p14:creationId xmlns:p14="http://schemas.microsoft.com/office/powerpoint/2010/main" val="72222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Ciekawe materiały</a:t>
            </a:r>
          </a:p>
        </p:txBody>
      </p:sp>
      <p:sp>
        <p:nvSpPr>
          <p:cNvPr id="3" name="Symbol zastępczy zawartości 2"/>
          <p:cNvSpPr>
            <a:spLocks noGrp="1"/>
          </p:cNvSpPr>
          <p:nvPr>
            <p:ph idx="1"/>
          </p:nvPr>
        </p:nvSpPr>
        <p:spPr/>
        <p:txBody>
          <a:bodyPr/>
          <a:lstStyle/>
          <a:p>
            <a:r>
              <a:rPr lang="pl-PL" dirty="0">
                <a:hlinkClick r:id="rId2"/>
              </a:rPr>
              <a:t>https://blogs.msdn.microsoft.com/buckwoody/2018/10/02/microsoft-ignite-2018-links-to-training/</a:t>
            </a:r>
            <a:endParaRPr lang="pl-PL" dirty="0"/>
          </a:p>
          <a:p>
            <a:r>
              <a:rPr lang="pl-PL" dirty="0">
                <a:hlinkClick r:id="rId3"/>
              </a:rPr>
              <a:t>https://docs.microsoft.com/en-us/sql/t-sql/statements/create-index-transact-sql?view=sqlallproducts-allversions#resumable-indexes</a:t>
            </a:r>
            <a:endParaRPr lang="pl-PL" dirty="0"/>
          </a:p>
          <a:p>
            <a:r>
              <a:rPr lang="pl-PL" dirty="0">
                <a:hlinkClick r:id="rId4"/>
              </a:rPr>
              <a:t>https://docs.microsoft.com/en-us/sql/relational-databases/security/sql-data-discovery-and-classification?view=sqlallproducts-allversions</a:t>
            </a:r>
            <a:endParaRPr lang="pl-PL" dirty="0"/>
          </a:p>
          <a:p>
            <a:r>
              <a:rPr lang="pl-PL" dirty="0">
                <a:hlinkClick r:id="rId5"/>
              </a:rPr>
              <a:t>http://docs.microsoft.com/sql/sql-server/what-s-new-in-sql-server-ver15</a:t>
            </a:r>
            <a:endParaRPr lang="pl-PL" dirty="0"/>
          </a:p>
          <a:p>
            <a:r>
              <a:rPr lang="pl-PL">
                <a:hlinkClick r:id="rId6"/>
              </a:rPr>
              <a:t>https://sqlservervnexteap.azurewebsites.net/</a:t>
            </a:r>
            <a:endParaRPr lang="pl-PL"/>
          </a:p>
          <a:p>
            <a:endParaRPr lang="pl-PL" dirty="0"/>
          </a:p>
          <a:p>
            <a:endParaRPr lang="pl-PL" dirty="0"/>
          </a:p>
        </p:txBody>
      </p:sp>
    </p:spTree>
    <p:extLst>
      <p:ext uri="{BB962C8B-B14F-4D97-AF65-F5344CB8AC3E}">
        <p14:creationId xmlns:p14="http://schemas.microsoft.com/office/powerpoint/2010/main" val="1654823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056939" y="1963270"/>
            <a:ext cx="10058400" cy="1017136"/>
          </a:xfrm>
        </p:spPr>
        <p:txBody>
          <a:bodyPr>
            <a:normAutofit/>
          </a:bodyPr>
          <a:lstStyle/>
          <a:p>
            <a:pPr algn="ctr"/>
            <a:r>
              <a:rPr lang="pl-PL" sz="3200" dirty="0"/>
              <a:t>Dziękuję za uwagę </a:t>
            </a:r>
            <a:r>
              <a:rPr lang="pl-PL" sz="3200" dirty="0">
                <a:sym typeface="Wingdings" panose="05000000000000000000" pitchFamily="2" charset="2"/>
              </a:rPr>
              <a:t> </a:t>
            </a:r>
            <a:endParaRPr lang="pl-PL" sz="3200" dirty="0"/>
          </a:p>
        </p:txBody>
      </p:sp>
      <p:sp>
        <p:nvSpPr>
          <p:cNvPr id="3" name="Podtytuł 2"/>
          <p:cNvSpPr>
            <a:spLocks noGrp="1"/>
          </p:cNvSpPr>
          <p:nvPr>
            <p:ph type="subTitle" idx="1"/>
          </p:nvPr>
        </p:nvSpPr>
        <p:spPr/>
        <p:txBody>
          <a:bodyPr/>
          <a:lstStyle/>
          <a:p>
            <a:r>
              <a:rPr lang="pl-PL" b="1" dirty="0"/>
              <a:t>Tomasz Waloszek</a:t>
            </a:r>
          </a:p>
          <a:p>
            <a:r>
              <a:rPr lang="pl-PL" sz="1600" dirty="0"/>
              <a:t>Tomasz.waloszek@dAtaCommunity.pl</a:t>
            </a:r>
          </a:p>
        </p:txBody>
      </p:sp>
    </p:spTree>
    <p:extLst>
      <p:ext uri="{BB962C8B-B14F-4D97-AF65-F5344CB8AC3E}">
        <p14:creationId xmlns:p14="http://schemas.microsoft.com/office/powerpoint/2010/main" val="2371042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Agenda</a:t>
            </a:r>
          </a:p>
        </p:txBody>
      </p:sp>
      <p:sp>
        <p:nvSpPr>
          <p:cNvPr id="3" name="Symbol zastępczy zawartości 2"/>
          <p:cNvSpPr>
            <a:spLocks noGrp="1"/>
          </p:cNvSpPr>
          <p:nvPr>
            <p:ph idx="1"/>
          </p:nvPr>
        </p:nvSpPr>
        <p:spPr/>
        <p:txBody>
          <a:bodyPr/>
          <a:lstStyle/>
          <a:p>
            <a:pPr lvl="1">
              <a:buFont typeface="Arial" panose="020B0604020202020204" pitchFamily="34" charset="0"/>
              <a:buChar char="•"/>
            </a:pPr>
            <a:r>
              <a:rPr lang="pl-PL" dirty="0"/>
              <a:t>Wprowadzenie	</a:t>
            </a:r>
          </a:p>
          <a:p>
            <a:pPr lvl="1">
              <a:buFont typeface="Arial" panose="020B0604020202020204" pitchFamily="34" charset="0"/>
              <a:buChar char="•"/>
            </a:pPr>
            <a:r>
              <a:rPr lang="pl-PL" dirty="0"/>
              <a:t>Zunifikowana platforma danych</a:t>
            </a:r>
          </a:p>
          <a:p>
            <a:pPr lvl="1">
              <a:buFont typeface="Arial" panose="020B0604020202020204" pitchFamily="34" charset="0"/>
              <a:buChar char="•"/>
            </a:pPr>
            <a:r>
              <a:rPr lang="pl-PL" dirty="0"/>
              <a:t>SQL Server 2019, big data, </a:t>
            </a:r>
            <a:r>
              <a:rPr lang="pl-PL" dirty="0" err="1"/>
              <a:t>analitycs</a:t>
            </a:r>
            <a:r>
              <a:rPr lang="pl-PL" dirty="0"/>
              <a:t> and  AI</a:t>
            </a:r>
          </a:p>
          <a:p>
            <a:pPr lvl="1">
              <a:buFont typeface="Arial" panose="020B0604020202020204" pitchFamily="34" charset="0"/>
              <a:buChar char="•"/>
            </a:pPr>
            <a:r>
              <a:rPr lang="pl-PL" dirty="0"/>
              <a:t>Big Data </a:t>
            </a:r>
            <a:r>
              <a:rPr lang="pl-PL" dirty="0" err="1"/>
              <a:t>clusters</a:t>
            </a:r>
            <a:endParaRPr lang="pl-PL" dirty="0"/>
          </a:p>
          <a:p>
            <a:pPr lvl="1">
              <a:buFont typeface="Arial" panose="020B0604020202020204" pitchFamily="34" charset="0"/>
              <a:buChar char="•"/>
            </a:pPr>
            <a:r>
              <a:rPr lang="pl-PL" dirty="0"/>
              <a:t>Obiekty systemowe</a:t>
            </a:r>
          </a:p>
          <a:p>
            <a:pPr lvl="1">
              <a:buFont typeface="Arial" panose="020B0604020202020204" pitchFamily="34" charset="0"/>
              <a:buChar char="•"/>
            </a:pPr>
            <a:r>
              <a:rPr lang="pl-PL" dirty="0"/>
              <a:t>SQL Server on Linux</a:t>
            </a:r>
          </a:p>
          <a:p>
            <a:pPr lvl="1">
              <a:buFont typeface="Arial" panose="020B0604020202020204" pitchFamily="34" charset="0"/>
              <a:buChar char="•"/>
            </a:pPr>
            <a:r>
              <a:rPr lang="pl-PL" dirty="0"/>
              <a:t>Zmiany w silniku zapytań </a:t>
            </a:r>
          </a:p>
          <a:p>
            <a:pPr lvl="1">
              <a:buFont typeface="Arial" panose="020B0604020202020204" pitchFamily="34" charset="0"/>
              <a:buChar char="•"/>
            </a:pPr>
            <a:r>
              <a:rPr lang="pl-PL" dirty="0"/>
              <a:t>Zmiany dotyczące bezpieczeństwa</a:t>
            </a:r>
          </a:p>
          <a:p>
            <a:pPr lvl="1">
              <a:buFont typeface="Arial" panose="020B0604020202020204" pitchFamily="34" charset="0"/>
              <a:buChar char="•"/>
            </a:pPr>
            <a:r>
              <a:rPr lang="pl-PL" dirty="0"/>
              <a:t>Czy Microsoft słucha swoich użytkowników?</a:t>
            </a:r>
          </a:p>
          <a:p>
            <a:pPr lvl="1">
              <a:buFont typeface="Arial" panose="020B0604020202020204" pitchFamily="34" charset="0"/>
              <a:buChar char="•"/>
            </a:pPr>
            <a:endParaRPr lang="pl-PL" dirty="0"/>
          </a:p>
          <a:p>
            <a:pPr lvl="1">
              <a:buFont typeface="Arial" panose="020B0604020202020204" pitchFamily="34" charset="0"/>
              <a:buChar char="•"/>
            </a:pPr>
            <a:endParaRPr lang="pl-PL" dirty="0"/>
          </a:p>
          <a:p>
            <a:pPr lvl="1">
              <a:buFont typeface="Arial" panose="020B0604020202020204" pitchFamily="34" charset="0"/>
              <a:buChar char="•"/>
            </a:pPr>
            <a:endParaRPr lang="pl-PL" dirty="0"/>
          </a:p>
          <a:p>
            <a:pPr lvl="1">
              <a:buFont typeface="Arial" panose="020B0604020202020204" pitchFamily="34" charset="0"/>
              <a:buChar char="•"/>
            </a:pPr>
            <a:endParaRPr lang="pl-PL" dirty="0"/>
          </a:p>
          <a:p>
            <a:pPr lvl="1">
              <a:buFont typeface="Arial" panose="020B0604020202020204" pitchFamily="34" charset="0"/>
              <a:buChar char="•"/>
            </a:pPr>
            <a:endParaRPr lang="pl-PL" dirty="0"/>
          </a:p>
          <a:p>
            <a:pPr lvl="1">
              <a:buFont typeface="Arial" panose="020B0604020202020204" pitchFamily="34" charset="0"/>
              <a:buChar char="•"/>
            </a:pPr>
            <a:endParaRPr lang="pl-PL" dirty="0"/>
          </a:p>
          <a:p>
            <a:pPr>
              <a:buFont typeface="Arial" panose="020B0604020202020204" pitchFamily="34" charset="0"/>
              <a:buChar char="•"/>
            </a:pPr>
            <a:endParaRPr lang="pl-PL" dirty="0"/>
          </a:p>
        </p:txBody>
      </p:sp>
      <p:pic>
        <p:nvPicPr>
          <p:cNvPr id="8" name="Obraz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660" y="3215864"/>
            <a:ext cx="3763020" cy="2558427"/>
          </a:xfrm>
          <a:prstGeom prst="rect">
            <a:avLst/>
          </a:prstGeom>
        </p:spPr>
      </p:pic>
    </p:spTree>
    <p:extLst>
      <p:ext uri="{BB962C8B-B14F-4D97-AF65-F5344CB8AC3E}">
        <p14:creationId xmlns:p14="http://schemas.microsoft.com/office/powerpoint/2010/main" val="4224920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Materiały</a:t>
            </a:r>
            <a:endParaRPr lang="pl-PL" dirty="0"/>
          </a:p>
        </p:txBody>
      </p:sp>
      <p:sp>
        <p:nvSpPr>
          <p:cNvPr id="3" name="Symbol zastępczy zawartości 2"/>
          <p:cNvSpPr>
            <a:spLocks noGrp="1"/>
          </p:cNvSpPr>
          <p:nvPr>
            <p:ph idx="1"/>
          </p:nvPr>
        </p:nvSpPr>
        <p:spPr/>
        <p:txBody>
          <a:bodyPr>
            <a:normAutofit/>
          </a:bodyPr>
          <a:lstStyle/>
          <a:p>
            <a:endParaRPr lang="pl-PL" sz="4400" b="1" dirty="0" smtClean="0"/>
          </a:p>
          <a:p>
            <a:endParaRPr lang="pl-PL" sz="4400" b="1" dirty="0"/>
          </a:p>
          <a:p>
            <a:pPr algn="ctr"/>
            <a:r>
              <a:rPr lang="pl-PL" sz="4400" b="1" dirty="0" smtClean="0"/>
              <a:t>https</a:t>
            </a:r>
            <a:r>
              <a:rPr lang="pl-PL" sz="4400" b="1" dirty="0"/>
              <a:t>://tinyurl.com/y69g7jhn</a:t>
            </a:r>
            <a:endParaRPr lang="pl-PL" sz="4400" dirty="0"/>
          </a:p>
        </p:txBody>
      </p:sp>
    </p:spTree>
    <p:extLst>
      <p:ext uri="{BB962C8B-B14F-4D97-AF65-F5344CB8AC3E}">
        <p14:creationId xmlns:p14="http://schemas.microsoft.com/office/powerpoint/2010/main" val="1257431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Wprowadzenie</a:t>
            </a:r>
          </a:p>
        </p:txBody>
      </p:sp>
      <p:sp>
        <p:nvSpPr>
          <p:cNvPr id="3" name="Symbol zastępczy zawartości 2"/>
          <p:cNvSpPr>
            <a:spLocks noGrp="1"/>
          </p:cNvSpPr>
          <p:nvPr>
            <p:ph idx="1"/>
          </p:nvPr>
        </p:nvSpPr>
        <p:spPr/>
        <p:txBody>
          <a:bodyPr/>
          <a:lstStyle/>
          <a:p>
            <a:pPr>
              <a:lnSpc>
                <a:spcPct val="150000"/>
              </a:lnSpc>
            </a:pPr>
            <a:r>
              <a:rPr lang="pl-PL" dirty="0"/>
              <a:t>    W poniedziałek 24 września 2018 roku </a:t>
            </a:r>
            <a:r>
              <a:rPr lang="pl-PL" dirty="0" err="1"/>
              <a:t>podcza</a:t>
            </a:r>
            <a:r>
              <a:rPr lang="pl-PL" dirty="0"/>
              <a:t> </a:t>
            </a:r>
            <a:r>
              <a:rPr lang="pl-PL" dirty="0" err="1"/>
              <a:t>skonferencji</a:t>
            </a:r>
            <a:r>
              <a:rPr lang="pl-PL" dirty="0"/>
              <a:t> </a:t>
            </a:r>
            <a:r>
              <a:rPr lang="pl-PL" dirty="0" err="1"/>
              <a:t>Ignite</a:t>
            </a:r>
            <a:r>
              <a:rPr lang="pl-PL" dirty="0"/>
              <a:t> </a:t>
            </a:r>
            <a:r>
              <a:rPr lang="pl-PL" dirty="0" err="1"/>
              <a:t>conference</a:t>
            </a:r>
            <a:r>
              <a:rPr lang="pl-PL" dirty="0"/>
              <a:t> Microsoft zaprezentował nową wersją SQL Server 2019 </a:t>
            </a:r>
            <a:r>
              <a:rPr lang="en-US" dirty="0"/>
              <a:t>(</a:t>
            </a:r>
            <a:r>
              <a:rPr lang="en-US" dirty="0" err="1"/>
              <a:t>vNext</a:t>
            </a:r>
            <a:r>
              <a:rPr lang="en-US" dirty="0"/>
              <a:t>). CTP 2.0 version (Community Technology Preview</a:t>
            </a:r>
            <a:r>
              <a:rPr lang="pl-PL" dirty="0"/>
              <a:t>.</a:t>
            </a:r>
          </a:p>
          <a:p>
            <a:pPr>
              <a:lnSpc>
                <a:spcPct val="150000"/>
              </a:lnSpc>
            </a:pPr>
            <a:endParaRPr lang="pl-PL" dirty="0"/>
          </a:p>
          <a:p>
            <a:endParaRPr lang="pl-PL" dirty="0"/>
          </a:p>
        </p:txBody>
      </p:sp>
      <p:pic>
        <p:nvPicPr>
          <p:cNvPr id="4" name="Obraz 3"/>
          <p:cNvPicPr>
            <a:picLocks noChangeAspect="1"/>
          </p:cNvPicPr>
          <p:nvPr/>
        </p:nvPicPr>
        <p:blipFill>
          <a:blip r:embed="rId2"/>
          <a:stretch>
            <a:fillRect/>
          </a:stretch>
        </p:blipFill>
        <p:spPr>
          <a:xfrm>
            <a:off x="6838950" y="4708431"/>
            <a:ext cx="5353050" cy="1609725"/>
          </a:xfrm>
          <a:prstGeom prst="rect">
            <a:avLst/>
          </a:prstGeom>
        </p:spPr>
      </p:pic>
    </p:spTree>
    <p:extLst>
      <p:ext uri="{BB962C8B-B14F-4D97-AF65-F5344CB8AC3E}">
        <p14:creationId xmlns:p14="http://schemas.microsoft.com/office/powerpoint/2010/main" val="2412047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Modernize</a:t>
            </a:r>
            <a:r>
              <a:rPr lang="pl-PL" dirty="0"/>
              <a:t> on </a:t>
            </a:r>
            <a:r>
              <a:rPr lang="pl-PL" dirty="0" err="1"/>
              <a:t>premises</a:t>
            </a:r>
            <a:endParaRPr lang="pl-PL" dirty="0"/>
          </a:p>
        </p:txBody>
      </p:sp>
      <p:sp>
        <p:nvSpPr>
          <p:cNvPr id="3" name="Symbol zastępczy zawartości 2"/>
          <p:cNvSpPr>
            <a:spLocks noGrp="1"/>
          </p:cNvSpPr>
          <p:nvPr>
            <p:ph idx="1"/>
          </p:nvPr>
        </p:nvSpPr>
        <p:spPr/>
        <p:txBody>
          <a:bodyPr/>
          <a:lstStyle/>
          <a:p>
            <a:endParaRPr lang="pl-PL" dirty="0"/>
          </a:p>
        </p:txBody>
      </p:sp>
      <p:pic>
        <p:nvPicPr>
          <p:cNvPr id="4" name="Obraz 3"/>
          <p:cNvPicPr>
            <a:picLocks noChangeAspect="1"/>
          </p:cNvPicPr>
          <p:nvPr/>
        </p:nvPicPr>
        <p:blipFill>
          <a:blip r:embed="rId3"/>
          <a:stretch>
            <a:fillRect/>
          </a:stretch>
        </p:blipFill>
        <p:spPr>
          <a:xfrm>
            <a:off x="1019253" y="1771610"/>
            <a:ext cx="10691371" cy="4354685"/>
          </a:xfrm>
          <a:prstGeom prst="rect">
            <a:avLst/>
          </a:prstGeom>
        </p:spPr>
      </p:pic>
    </p:spTree>
    <p:extLst>
      <p:ext uri="{BB962C8B-B14F-4D97-AF65-F5344CB8AC3E}">
        <p14:creationId xmlns:p14="http://schemas.microsoft.com/office/powerpoint/2010/main" val="24295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Enables</a:t>
            </a:r>
            <a:r>
              <a:rPr lang="pl-PL" dirty="0"/>
              <a:t> </a:t>
            </a:r>
            <a:r>
              <a:rPr lang="pl-PL" dirty="0" err="1"/>
              <a:t>intelligence</a:t>
            </a:r>
            <a:r>
              <a:rPr lang="pl-PL" dirty="0"/>
              <a:t> </a:t>
            </a:r>
            <a:r>
              <a:rPr lang="pl-PL" dirty="0" err="1"/>
              <a:t>over</a:t>
            </a:r>
            <a:r>
              <a:rPr lang="pl-PL" dirty="0"/>
              <a:t> </a:t>
            </a:r>
            <a:r>
              <a:rPr lang="pl-PL" dirty="0" err="1"/>
              <a:t>all</a:t>
            </a:r>
            <a:r>
              <a:rPr lang="pl-PL" dirty="0"/>
              <a:t> </a:t>
            </a:r>
            <a:r>
              <a:rPr lang="pl-PL" dirty="0" err="1"/>
              <a:t>your</a:t>
            </a:r>
            <a:r>
              <a:rPr lang="pl-PL" dirty="0"/>
              <a:t> data</a:t>
            </a:r>
          </a:p>
        </p:txBody>
      </p:sp>
      <p:sp>
        <p:nvSpPr>
          <p:cNvPr id="3" name="Symbol zastępczy zawartości 2"/>
          <p:cNvSpPr>
            <a:spLocks noGrp="1"/>
          </p:cNvSpPr>
          <p:nvPr>
            <p:ph idx="1"/>
          </p:nvPr>
        </p:nvSpPr>
        <p:spPr/>
        <p:txBody>
          <a:bodyPr/>
          <a:lstStyle/>
          <a:p>
            <a:endParaRPr lang="pl-PL"/>
          </a:p>
        </p:txBody>
      </p:sp>
      <p:pic>
        <p:nvPicPr>
          <p:cNvPr id="4" name="Obraz 3"/>
          <p:cNvPicPr>
            <a:picLocks noChangeAspect="1"/>
          </p:cNvPicPr>
          <p:nvPr/>
        </p:nvPicPr>
        <p:blipFill>
          <a:blip r:embed="rId2"/>
          <a:stretch>
            <a:fillRect/>
          </a:stretch>
        </p:blipFill>
        <p:spPr>
          <a:xfrm>
            <a:off x="688376" y="2164800"/>
            <a:ext cx="10815247" cy="3640021"/>
          </a:xfrm>
          <a:prstGeom prst="rect">
            <a:avLst/>
          </a:prstGeom>
        </p:spPr>
      </p:pic>
    </p:spTree>
    <p:extLst>
      <p:ext uri="{BB962C8B-B14F-4D97-AF65-F5344CB8AC3E}">
        <p14:creationId xmlns:p14="http://schemas.microsoft.com/office/powerpoint/2010/main" val="316868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32328" y="268942"/>
            <a:ext cx="10510221" cy="984325"/>
          </a:xfrm>
        </p:spPr>
        <p:txBody>
          <a:bodyPr/>
          <a:lstStyle/>
          <a:p>
            <a:r>
              <a:rPr lang="pl-PL" dirty="0"/>
              <a:t>SQL Server 2019, big data </a:t>
            </a:r>
            <a:r>
              <a:rPr lang="pl-PL" dirty="0" err="1"/>
              <a:t>analitycs</a:t>
            </a:r>
            <a:r>
              <a:rPr lang="pl-PL" dirty="0"/>
              <a:t> and  AI</a:t>
            </a:r>
          </a:p>
        </p:txBody>
      </p:sp>
      <p:sp>
        <p:nvSpPr>
          <p:cNvPr id="3" name="Symbol zastępczy zawartości 2"/>
          <p:cNvSpPr>
            <a:spLocks noGrp="1"/>
          </p:cNvSpPr>
          <p:nvPr>
            <p:ph idx="1"/>
          </p:nvPr>
        </p:nvSpPr>
        <p:spPr/>
        <p:txBody>
          <a:bodyPr/>
          <a:lstStyle/>
          <a:p>
            <a:endParaRPr lang="pl-PL"/>
          </a:p>
        </p:txBody>
      </p:sp>
      <p:pic>
        <p:nvPicPr>
          <p:cNvPr id="4" name="Obraz 3"/>
          <p:cNvPicPr>
            <a:picLocks noChangeAspect="1"/>
          </p:cNvPicPr>
          <p:nvPr/>
        </p:nvPicPr>
        <p:blipFill>
          <a:blip r:embed="rId3"/>
          <a:stretch>
            <a:fillRect/>
          </a:stretch>
        </p:blipFill>
        <p:spPr>
          <a:xfrm>
            <a:off x="668442" y="1605985"/>
            <a:ext cx="11034410" cy="4650080"/>
          </a:xfrm>
          <a:prstGeom prst="rect">
            <a:avLst/>
          </a:prstGeom>
        </p:spPr>
      </p:pic>
      <p:pic>
        <p:nvPicPr>
          <p:cNvPr id="6" name="Obraz 5">
            <a:extLst>
              <a:ext uri="{FF2B5EF4-FFF2-40B4-BE49-F238E27FC236}">
                <a16:creationId xmlns="" xmlns:a16="http://schemas.microsoft.com/office/drawing/2014/main" id="{69F4A804-C8B8-4342-B671-3ADF9EDB9528}"/>
              </a:ext>
            </a:extLst>
          </p:cNvPr>
          <p:cNvPicPr>
            <a:picLocks noChangeAspect="1"/>
          </p:cNvPicPr>
          <p:nvPr/>
        </p:nvPicPr>
        <p:blipFill>
          <a:blip r:embed="rId4"/>
          <a:stretch>
            <a:fillRect/>
          </a:stretch>
        </p:blipFill>
        <p:spPr>
          <a:xfrm>
            <a:off x="4330715" y="1740275"/>
            <a:ext cx="7800975" cy="4381500"/>
          </a:xfrm>
          <a:prstGeom prst="rect">
            <a:avLst/>
          </a:prstGeom>
        </p:spPr>
      </p:pic>
      <p:pic>
        <p:nvPicPr>
          <p:cNvPr id="7" name="Obraz 6">
            <a:extLst>
              <a:ext uri="{FF2B5EF4-FFF2-40B4-BE49-F238E27FC236}">
                <a16:creationId xmlns="" xmlns:a16="http://schemas.microsoft.com/office/drawing/2014/main" id="{F3CE951E-BCDE-4481-ADEA-84681A9F8122}"/>
              </a:ext>
            </a:extLst>
          </p:cNvPr>
          <p:cNvPicPr>
            <a:picLocks noChangeAspect="1"/>
          </p:cNvPicPr>
          <p:nvPr/>
        </p:nvPicPr>
        <p:blipFill>
          <a:blip r:embed="rId3"/>
          <a:stretch>
            <a:fillRect/>
          </a:stretch>
        </p:blipFill>
        <p:spPr>
          <a:xfrm>
            <a:off x="668442" y="1605985"/>
            <a:ext cx="11034410" cy="4650080"/>
          </a:xfrm>
          <a:prstGeom prst="rect">
            <a:avLst/>
          </a:prstGeom>
        </p:spPr>
      </p:pic>
    </p:spTree>
    <p:extLst>
      <p:ext uri="{BB962C8B-B14F-4D97-AF65-F5344CB8AC3E}">
        <p14:creationId xmlns:p14="http://schemas.microsoft.com/office/powerpoint/2010/main" val="16144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Big Data </a:t>
            </a:r>
            <a:r>
              <a:rPr lang="pl-PL" dirty="0" err="1"/>
              <a:t>Clusters</a:t>
            </a:r>
            <a:endParaRPr lang="pl-PL" dirty="0"/>
          </a:p>
        </p:txBody>
      </p:sp>
      <p:sp>
        <p:nvSpPr>
          <p:cNvPr id="3" name="Symbol zastępczy zawartości 2"/>
          <p:cNvSpPr>
            <a:spLocks noGrp="1"/>
          </p:cNvSpPr>
          <p:nvPr>
            <p:ph idx="1"/>
          </p:nvPr>
        </p:nvSpPr>
        <p:spPr/>
        <p:txBody>
          <a:bodyPr/>
          <a:lstStyle/>
          <a:p>
            <a:r>
              <a:rPr lang="pl-PL" dirty="0"/>
              <a:t>Wdrożenie Big Data z kontenerami SQL i Spark Linux na </a:t>
            </a:r>
            <a:r>
              <a:rPr lang="pl-PL" dirty="0" err="1"/>
              <a:t>Kubernetes</a:t>
            </a:r>
            <a:endParaRPr lang="pl-PL" dirty="0"/>
          </a:p>
          <a:p>
            <a:r>
              <a:rPr lang="pl-PL" dirty="0"/>
              <a:t>Uzyskiwanie dostępu do danych z HDFS</a:t>
            </a:r>
          </a:p>
          <a:p>
            <a:r>
              <a:rPr lang="pl-PL" dirty="0"/>
              <a:t>Przeprowadzanie zaawansowanych analiz i uczenia maszynowego za pomocą Sparka</a:t>
            </a:r>
          </a:p>
          <a:p>
            <a:r>
              <a:rPr lang="pl-PL" dirty="0"/>
              <a:t>Używanie strumieniowania Spark do danych do pul danych SQL</a:t>
            </a:r>
          </a:p>
          <a:p>
            <a:r>
              <a:rPr lang="pl-PL" dirty="0"/>
              <a:t>Używanie </a:t>
            </a:r>
            <a:r>
              <a:rPr lang="pl-PL" dirty="0" err="1"/>
              <a:t>Azure</a:t>
            </a:r>
            <a:r>
              <a:rPr lang="pl-PL" dirty="0"/>
              <a:t> Data Studio, do uruchamiania Query </a:t>
            </a:r>
            <a:r>
              <a:rPr lang="pl-PL" dirty="0" err="1"/>
              <a:t>books</a:t>
            </a:r>
            <a:r>
              <a:rPr lang="pl-PL" dirty="0"/>
              <a:t>, które zapewniają obsługę notebooka</a:t>
            </a:r>
          </a:p>
        </p:txBody>
      </p:sp>
    </p:spTree>
    <p:extLst>
      <p:ext uri="{BB962C8B-B14F-4D97-AF65-F5344CB8AC3E}">
        <p14:creationId xmlns:p14="http://schemas.microsoft.com/office/powerpoint/2010/main" val="3544220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13805</TotalTime>
  <Words>1023</Words>
  <Application>Microsoft Office PowerPoint</Application>
  <PresentationFormat>Panoramiczny</PresentationFormat>
  <Paragraphs>166</Paragraphs>
  <Slides>27</Slides>
  <Notes>9</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27</vt:i4>
      </vt:variant>
    </vt:vector>
  </HeadingPairs>
  <TitlesOfParts>
    <vt:vector size="32" baseType="lpstr">
      <vt:lpstr>Arial</vt:lpstr>
      <vt:lpstr>Calibri</vt:lpstr>
      <vt:lpstr>Calibri Light</vt:lpstr>
      <vt:lpstr>Wingdings</vt:lpstr>
      <vt:lpstr>Retrospekcja</vt:lpstr>
      <vt:lpstr>Jakie możliwości daje nam nowa wersja SQL Server</vt:lpstr>
      <vt:lpstr>O mnie</vt:lpstr>
      <vt:lpstr>Agenda</vt:lpstr>
      <vt:lpstr>Materiały</vt:lpstr>
      <vt:lpstr>Wprowadzenie</vt:lpstr>
      <vt:lpstr>Modernize on premises</vt:lpstr>
      <vt:lpstr>Enables intelligence over all your data</vt:lpstr>
      <vt:lpstr>SQL Server 2019, big data analitycs and  AI</vt:lpstr>
      <vt:lpstr>Big Data Clusters</vt:lpstr>
      <vt:lpstr>Big Data Clusters</vt:lpstr>
      <vt:lpstr>sp_Configure Options</vt:lpstr>
      <vt:lpstr>SQL Server on Linux</vt:lpstr>
      <vt:lpstr>Rozszerzenie możliwości deweloperskich</vt:lpstr>
      <vt:lpstr>Wysoka dostępność</vt:lpstr>
      <vt:lpstr>Database Engine</vt:lpstr>
      <vt:lpstr>Database Engine</vt:lpstr>
      <vt:lpstr>Database Engine</vt:lpstr>
      <vt:lpstr>Database Engine – Intelligent query processing</vt:lpstr>
      <vt:lpstr>Intelligent query processing</vt:lpstr>
      <vt:lpstr>Intelligent query processing</vt:lpstr>
      <vt:lpstr>Database Engine</vt:lpstr>
      <vt:lpstr>Przykłady</vt:lpstr>
      <vt:lpstr>Batch mode on row store</vt:lpstr>
      <vt:lpstr>Nowości a sugestie uzytkowników</vt:lpstr>
      <vt:lpstr>Przykłady</vt:lpstr>
      <vt:lpstr>Ciekawe materiały</vt:lpstr>
      <vt:lpstr>Dziękuję za uwagę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Machine Learning Services</dc:title>
  <dc:creator>Tomek</dc:creator>
  <cp:lastModifiedBy>Tomasz Waloszek</cp:lastModifiedBy>
  <cp:revision>111</cp:revision>
  <dcterms:created xsi:type="dcterms:W3CDTF">2017-11-27T08:01:17Z</dcterms:created>
  <dcterms:modified xsi:type="dcterms:W3CDTF">2019-02-27T14:53:14Z</dcterms:modified>
</cp:coreProperties>
</file>