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7" r:id="rId3"/>
    <p:sldId id="264" r:id="rId4"/>
    <p:sldId id="269" r:id="rId5"/>
    <p:sldId id="267" r:id="rId6"/>
    <p:sldId id="268" r:id="rId7"/>
    <p:sldId id="270" r:id="rId8"/>
    <p:sldId id="271" r:id="rId9"/>
    <p:sldId id="272" r:id="rId10"/>
    <p:sldId id="273" r:id="rId11"/>
    <p:sldId id="275" r:id="rId12"/>
    <p:sldId id="277" r:id="rId13"/>
    <p:sldId id="276" r:id="rId14"/>
    <p:sldId id="266" r:id="rId15"/>
    <p:sldId id="265" r:id="rId16"/>
  </p:sldIdLst>
  <p:sldSz cx="864076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27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1716" y="108"/>
      </p:cViewPr>
      <p:guideLst>
        <p:guide orient="horz" pos="2041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8-26T22:26:59.798" v="16" actId="478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ldLayout">
        <pc:chgData name="Cathrine Wilhelmsen" userId="c6973458-3efe-4c06-aec0-db88ac9e247c" providerId="ADAL" clId="{3DD560E9-C4C8-43FF-BDE1-9148666DF594}" dt="2017-08-26T22:26:59.798" v="16" actId="478"/>
        <pc:sldMasterMkLst>
          <pc:docMk/>
          <pc:sldMasterMk cId="517766698" sldId="2147483648"/>
        </pc:sldMasterMkLst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880" y="2058615"/>
            <a:ext cx="8100536" cy="2339975"/>
          </a:xfrm>
        </p:spPr>
        <p:txBody>
          <a:bodyPr anchor="b">
            <a:noAutofit/>
          </a:bodyPr>
          <a:lstStyle>
            <a:lvl1pPr algn="l">
              <a:defRPr sz="45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130692" y="4640595"/>
            <a:ext cx="3240724" cy="1079500"/>
          </a:xfrm>
        </p:spPr>
        <p:txBody>
          <a:bodyPr anchor="t">
            <a:noAutofit/>
          </a:bodyPr>
          <a:lstStyle>
            <a:lvl1pPr algn="l">
              <a:defRPr lang="en-US" sz="3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0285" y="360364"/>
            <a:ext cx="8100194" cy="5759449"/>
          </a:xfrm>
        </p:spPr>
        <p:txBody>
          <a:bodyPr anchor="ctr"/>
          <a:lstStyle>
            <a:lvl1pPr algn="r">
              <a:defRPr sz="45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432020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864040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29605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106" y="360363"/>
            <a:ext cx="8100372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432020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864040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29605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791" y="1439863"/>
            <a:ext cx="4048481" cy="4679950"/>
          </a:xfrm>
        </p:spPr>
        <p:txBody>
          <a:bodyPr rIns="180000"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20978" y="1439863"/>
            <a:ext cx="4049501" cy="4679950"/>
          </a:xfrm>
        </p:spPr>
        <p:txBody>
          <a:bodyPr lIns="180000"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791" y="360363"/>
            <a:ext cx="8100372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06" y="1439813"/>
            <a:ext cx="8100372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90699" y="1153074"/>
            <a:ext cx="184731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432020" rtl="0" eaLnBrk="1" latinLnBrk="0" hangingPunct="1"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432020" rtl="0" eaLnBrk="1" latinLnBrk="0" hangingPunct="1">
        <a:spcBef>
          <a:spcPct val="20000"/>
        </a:spcBef>
        <a:buFont typeface="Wingdings" charset="2"/>
        <a:buNone/>
        <a:defRPr sz="2700" kern="1200">
          <a:solidFill>
            <a:schemeClr val="tx2"/>
          </a:solidFill>
          <a:latin typeface="+mn-lt"/>
          <a:ea typeface="+mn-ea"/>
          <a:cs typeface="+mn-cs"/>
        </a:defRPr>
      </a:lvl1pPr>
      <a:lvl2pPr marL="432020" indent="0" algn="l" defTabSz="432020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64040" indent="0" algn="l" defTabSz="432020" rtl="0" eaLnBrk="1" latinLnBrk="0" hangingPunct="1">
        <a:spcBef>
          <a:spcPct val="20000"/>
        </a:spcBef>
        <a:buFont typeface="Wingdings" charset="2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96059" indent="0" algn="l" defTabSz="432020" rtl="0" eaLnBrk="1" latinLnBrk="0" hangingPunct="1">
        <a:spcBef>
          <a:spcPct val="20000"/>
        </a:spcBef>
        <a:buFont typeface="Wingdings" charset="2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728079" indent="0" algn="l" defTabSz="432020" rtl="0" eaLnBrk="1" latinLnBrk="0" hangingPunct="1">
        <a:spcBef>
          <a:spcPct val="20000"/>
        </a:spcBef>
        <a:buFont typeface="Wingdings" charset="2"/>
        <a:buNone/>
        <a:defRPr sz="1500" kern="1200">
          <a:solidFill>
            <a:schemeClr val="tx2"/>
          </a:solidFill>
          <a:latin typeface="+mn-lt"/>
          <a:ea typeface="+mn-ea"/>
          <a:cs typeface="+mn-cs"/>
        </a:defRPr>
      </a:lvl5pPr>
      <a:lvl6pPr marL="2376109" indent="-216010" algn="l" defTabSz="432020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08128" indent="-216010" algn="l" defTabSz="432020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240148" indent="-216010" algn="l" defTabSz="432020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672167" indent="-216010" algn="l" defTabSz="432020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20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20" algn="l" defTabSz="432020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40" algn="l" defTabSz="432020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59" algn="l" defTabSz="432020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79" algn="l" defTabSz="432020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98" algn="l" defTabSz="432020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119" algn="l" defTabSz="432020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138" algn="l" defTabSz="432020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158" algn="l" defTabSz="432020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2722" userDrawn="1">
          <p15:clr>
            <a:srgbClr val="F26B43"/>
          </p15:clr>
        </p15:guide>
        <p15:guide id="3" pos="5273" userDrawn="1">
          <p15:clr>
            <a:srgbClr val="F26B43"/>
          </p15:clr>
        </p15:guide>
        <p15:guide id="4" pos="170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tomasz.waloszek@datacommunity.p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880" y="2842054"/>
            <a:ext cx="8100536" cy="1465920"/>
          </a:xfrm>
        </p:spPr>
        <p:txBody>
          <a:bodyPr/>
          <a:lstStyle/>
          <a:p>
            <a:r>
              <a:rPr lang="pl-PL" dirty="0" smtClean="0"/>
              <a:t>Best </a:t>
            </a:r>
            <a:r>
              <a:rPr lang="pl-PL" dirty="0" err="1" smtClean="0"/>
              <a:t>practise</a:t>
            </a:r>
            <a:r>
              <a:rPr lang="pl-PL" dirty="0" smtClean="0"/>
              <a:t> in SSIS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Tomasz Waloszek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/>
          <p:cNvSpPr>
            <a:spLocks noGrp="1"/>
          </p:cNvSpPr>
          <p:nvPr>
            <p:ph sz="half" idx="1"/>
          </p:nvPr>
        </p:nvSpPr>
        <p:spPr>
          <a:xfrm>
            <a:off x="4319271" y="933484"/>
            <a:ext cx="4048480" cy="242203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Full blocking asynchronous </a:t>
            </a:r>
            <a:r>
              <a:rPr lang="en-GB" dirty="0" smtClean="0">
                <a:solidFill>
                  <a:schemeClr val="tx1"/>
                </a:solidFill>
              </a:rPr>
              <a:t>transforms</a:t>
            </a:r>
            <a:r>
              <a:rPr lang="pl-PL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</a:rPr>
              <a:t>Aggregate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</a:rPr>
              <a:t>Fuzzy Grouping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</a:rPr>
              <a:t>Fuzzy Lookup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</a:rPr>
              <a:t>Row Sampling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</a:rPr>
              <a:t>Sort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</a:rPr>
              <a:t>Term Extraction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</a:rPr>
              <a:t>Script Task</a:t>
            </a:r>
          </a:p>
          <a:p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Symbol zastępczy zawartości 6"/>
          <p:cNvSpPr>
            <a:spLocks noGrp="1"/>
          </p:cNvSpPr>
          <p:nvPr>
            <p:ph sz="half" idx="2"/>
          </p:nvPr>
        </p:nvSpPr>
        <p:spPr>
          <a:xfrm>
            <a:off x="0" y="933484"/>
            <a:ext cx="4049501" cy="248382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Semi-blocking asynchronous </a:t>
            </a:r>
            <a:r>
              <a:rPr lang="en-GB" dirty="0" smtClean="0">
                <a:solidFill>
                  <a:schemeClr val="tx1"/>
                </a:solidFill>
              </a:rPr>
              <a:t>transforms</a:t>
            </a:r>
            <a:r>
              <a:rPr lang="pl-PL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</a:rPr>
              <a:t>Data Mining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</a:rPr>
              <a:t>Merge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</a:rPr>
              <a:t>Merge Join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</a:rPr>
              <a:t>Pivot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dirty="0" err="1">
                <a:solidFill>
                  <a:srgbClr val="000000"/>
                </a:solidFill>
              </a:rPr>
              <a:t>Unpivot</a:t>
            </a:r>
            <a:endParaRPr lang="en-GB" sz="1500" dirty="0">
              <a:solidFill>
                <a:srgbClr val="000000"/>
              </a:solidFill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</a:rPr>
              <a:t>Union All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</a:rPr>
              <a:t>Term Lookup</a:t>
            </a:r>
          </a:p>
        </p:txBody>
      </p:sp>
      <p:cxnSp>
        <p:nvCxnSpPr>
          <p:cNvPr id="8" name="Łącznik prosty 7"/>
          <p:cNvCxnSpPr/>
          <p:nvPr/>
        </p:nvCxnSpPr>
        <p:spPr>
          <a:xfrm>
            <a:off x="4319272" y="3170159"/>
            <a:ext cx="1352740" cy="12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ole tekstowe 8"/>
          <p:cNvSpPr txBox="1"/>
          <p:nvPr/>
        </p:nvSpPr>
        <p:spPr>
          <a:xfrm>
            <a:off x="2384964" y="3843633"/>
            <a:ext cx="494214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1350" b="1" dirty="0" err="1"/>
              <a:t>Script</a:t>
            </a:r>
            <a:r>
              <a:rPr lang="pl-PL" sz="1350" b="1" dirty="0"/>
              <a:t> </a:t>
            </a:r>
            <a:r>
              <a:rPr lang="pl-PL" sz="1350" b="1" dirty="0" err="1"/>
              <a:t>task</a:t>
            </a:r>
            <a:r>
              <a:rPr lang="pl-PL" sz="1350" b="1" dirty="0"/>
              <a:t>: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350" dirty="0"/>
              <a:t>nie zakłada blokady, gdy korzysta z danych nad którymi obecnie nie pracujemy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350" dirty="0"/>
              <a:t>blokują , gdy zbierają dane przed wysłaniem ich do miejsca docelowego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pl-PL" sz="1350" dirty="0"/>
              <a:t>Ustaw właściwość „</a:t>
            </a:r>
            <a:r>
              <a:rPr lang="pl-PL" sz="1350" dirty="0" err="1"/>
              <a:t>SynchronousInputID</a:t>
            </a:r>
            <a:r>
              <a:rPr lang="pl-PL" sz="1350" dirty="0"/>
              <a:t>” w kolumnach wyjściowych na „Brak”</a:t>
            </a:r>
          </a:p>
          <a:p>
            <a:endParaRPr lang="pl-PL" sz="1350" dirty="0"/>
          </a:p>
        </p:txBody>
      </p:sp>
    </p:spTree>
    <p:extLst>
      <p:ext uri="{BB962C8B-B14F-4D97-AF65-F5344CB8AC3E}">
        <p14:creationId xmlns:p14="http://schemas.microsoft.com/office/powerpoint/2010/main" val="414691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Buffer</a:t>
            </a:r>
            <a:r>
              <a:rPr lang="pl-PL" dirty="0" smtClean="0"/>
              <a:t> </a:t>
            </a:r>
            <a:r>
              <a:rPr lang="pl-PL" dirty="0" err="1" smtClean="0"/>
              <a:t>size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270106" y="1477109"/>
            <a:ext cx="8100372" cy="3788138"/>
          </a:xfrm>
        </p:spPr>
        <p:txBody>
          <a:bodyPr>
            <a:normAutofit/>
          </a:bodyPr>
          <a:lstStyle/>
          <a:p>
            <a:r>
              <a:rPr lang="pl-PL" sz="1800" dirty="0"/>
              <a:t>Ilość buforów zależy od: </a:t>
            </a:r>
          </a:p>
          <a:p>
            <a:pPr marL="860645" lvl="1" indent="-428625">
              <a:buFont typeface="Arial" panose="020B0604020202020204" pitchFamily="34" charset="0"/>
              <a:buChar char="•"/>
            </a:pPr>
            <a:r>
              <a:rPr lang="pl-PL" sz="1500" dirty="0"/>
              <a:t>Ilości wiersz mieszczących się w buforze</a:t>
            </a:r>
          </a:p>
          <a:p>
            <a:pPr marL="860645" lvl="1" indent="-428625">
              <a:buFont typeface="Arial" panose="020B0604020202020204" pitchFamily="34" charset="0"/>
              <a:buChar char="•"/>
            </a:pPr>
            <a:r>
              <a:rPr lang="pl-PL" sz="1500" smtClean="0"/>
              <a:t>Wielkości wiersza</a:t>
            </a:r>
            <a:endParaRPr lang="pl-PL" sz="1500" dirty="0"/>
          </a:p>
          <a:p>
            <a:r>
              <a:rPr lang="pl-PL" sz="1800" dirty="0"/>
              <a:t>Właściwości data </a:t>
            </a:r>
            <a:r>
              <a:rPr lang="pl-PL" sz="1800" dirty="0" err="1"/>
              <a:t>flow</a:t>
            </a:r>
            <a:r>
              <a:rPr lang="pl-PL" sz="1800" dirty="0"/>
              <a:t>: </a:t>
            </a:r>
          </a:p>
          <a:p>
            <a:pPr marL="860645" lvl="1" indent="-428625">
              <a:buFont typeface="Arial" panose="020B0604020202020204" pitchFamily="34" charset="0"/>
              <a:buChar char="•"/>
            </a:pPr>
            <a:r>
              <a:rPr lang="pl-PL" sz="1500" b="1" dirty="0" err="1"/>
              <a:t>DefaultBufferSize</a:t>
            </a:r>
            <a:r>
              <a:rPr lang="pl-PL" sz="1500" dirty="0"/>
              <a:t>: domyślny rozmiar bufora, ustawiony na </a:t>
            </a:r>
            <a:r>
              <a:rPr lang="pl-PL" sz="1500" b="1" dirty="0"/>
              <a:t>10 MB</a:t>
            </a:r>
            <a:r>
              <a:rPr lang="pl-PL" sz="1500" dirty="0"/>
              <a:t>.</a:t>
            </a:r>
          </a:p>
          <a:p>
            <a:pPr marL="860645" lvl="1" indent="-428625">
              <a:buFont typeface="Arial" panose="020B0604020202020204" pitchFamily="34" charset="0"/>
              <a:buChar char="•"/>
            </a:pPr>
            <a:r>
              <a:rPr lang="pl-PL" sz="1500" b="1" dirty="0" err="1"/>
              <a:t>DefaultBufferMaxRows</a:t>
            </a:r>
            <a:r>
              <a:rPr lang="pl-PL" sz="1500" dirty="0"/>
              <a:t>: domyślna liczba wierszy, ustawione na </a:t>
            </a:r>
            <a:r>
              <a:rPr lang="pl-PL" sz="1500" b="1" dirty="0"/>
              <a:t>10 000 </a:t>
            </a:r>
            <a:r>
              <a:rPr lang="pl-PL" sz="1500" dirty="0"/>
              <a:t>wierszy.</a:t>
            </a:r>
          </a:p>
          <a:p>
            <a:endParaRPr lang="pl-PL" sz="1500" dirty="0"/>
          </a:p>
          <a:p>
            <a:r>
              <a:rPr lang="pl-PL" sz="1500" dirty="0"/>
              <a:t>Nie zmienione od SSIS w wersji 2005!</a:t>
            </a:r>
          </a:p>
          <a:p>
            <a:endParaRPr lang="pl-PL" sz="15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269421" y="4326577"/>
            <a:ext cx="8101057" cy="1551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32"/>
              </a:spcBef>
            </a:pPr>
            <a:r>
              <a:rPr lang="pl-PL" dirty="0"/>
              <a:t>W wersji 2016 została wprowadzona właściwość:</a:t>
            </a:r>
            <a:r>
              <a:rPr lang="pl-PL" sz="1500" dirty="0"/>
              <a:t> </a:t>
            </a:r>
          </a:p>
          <a:p>
            <a:pPr marL="689195" lvl="1" indent="-257175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pl-PL" sz="1500" b="1" dirty="0" err="1"/>
              <a:t>AutoAdjustBufferSize</a:t>
            </a:r>
            <a:r>
              <a:rPr lang="pl-PL" sz="1500" b="1" dirty="0"/>
              <a:t> </a:t>
            </a:r>
            <a:r>
              <a:rPr lang="pl-PL" sz="1500" dirty="0"/>
              <a:t>– ustawiona na True automatycznie dostosuje rozmiar bufora, tak aby zawierał ilość rekordów zgodną z </a:t>
            </a:r>
            <a:r>
              <a:rPr lang="pl-PL" sz="1500" dirty="0" err="1"/>
              <a:t>DefaultBufferMaxRows</a:t>
            </a:r>
            <a:r>
              <a:rPr lang="pl-PL" sz="1500" dirty="0"/>
              <a:t/>
            </a:r>
            <a:br>
              <a:rPr lang="pl-PL" sz="1500" dirty="0"/>
            </a:br>
            <a:endParaRPr lang="pl-PL" sz="1500" dirty="0"/>
          </a:p>
          <a:p>
            <a:pPr marL="432020" lvl="1"/>
            <a:r>
              <a:rPr lang="pl-PL" sz="1500" b="1" dirty="0"/>
              <a:t>	Domyślnie ustawiona na </a:t>
            </a:r>
            <a:r>
              <a:rPr lang="pl-PL" sz="1500" b="1" dirty="0" err="1"/>
              <a:t>False</a:t>
            </a:r>
            <a:r>
              <a:rPr lang="pl-PL" sz="1500" b="1" dirty="0"/>
              <a:t>!</a:t>
            </a:r>
          </a:p>
          <a:p>
            <a:endParaRPr lang="pl-PL" sz="1350" dirty="0"/>
          </a:p>
        </p:txBody>
      </p:sp>
      <p:pic>
        <p:nvPicPr>
          <p:cNvPr id="8" name="Obraz 7"/>
          <p:cNvPicPr/>
          <p:nvPr/>
        </p:nvPicPr>
        <p:blipFill>
          <a:blip r:embed="rId2"/>
          <a:stretch/>
        </p:blipFill>
        <p:spPr>
          <a:xfrm rot="2493600">
            <a:off x="6989851" y="447583"/>
            <a:ext cx="1618993" cy="71058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81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7093" y="549657"/>
            <a:ext cx="8388460" cy="540025"/>
          </a:xfrm>
        </p:spPr>
        <p:txBody>
          <a:bodyPr/>
          <a:lstStyle/>
          <a:p>
            <a:r>
              <a:rPr lang="pl-PL" sz="3000" dirty="0" err="1"/>
              <a:t>BufferTempStoragePath</a:t>
            </a:r>
            <a:r>
              <a:rPr lang="pl-PL" sz="3000" dirty="0"/>
              <a:t>\ </a:t>
            </a:r>
            <a:r>
              <a:rPr lang="pl-PL" sz="3000" dirty="0" err="1"/>
              <a:t>BLOBTempStoragePath</a:t>
            </a:r>
            <a:endParaRPr lang="pl-PL" sz="3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70105" y="1439813"/>
            <a:ext cx="8235447" cy="4680000"/>
          </a:xfrm>
        </p:spPr>
        <p:txBody>
          <a:bodyPr>
            <a:normAutofit/>
          </a:bodyPr>
          <a:lstStyle/>
          <a:p>
            <a:r>
              <a:rPr lang="pl-PL" sz="2400" dirty="0" smtClean="0"/>
              <a:t>Jeśli zbraknie zasobu pamięci, przesyłane rekordy z wyjątkiem BLOB, zostaną zbuforowane do systemu plików przez SSIS. </a:t>
            </a:r>
          </a:p>
          <a:p>
            <a:endParaRPr lang="pl-PL" dirty="0" smtClean="0"/>
          </a:p>
          <a:p>
            <a:r>
              <a:rPr lang="pl-PL" sz="2400" dirty="0" smtClean="0"/>
              <a:t>Lokalizacja systemów plików ustawiana jest przez: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400" b="1" dirty="0" err="1" smtClean="0"/>
              <a:t>BufferTempStoragePath</a:t>
            </a:r>
            <a:r>
              <a:rPr lang="pl-PL" sz="2400" b="1" dirty="0" smtClean="0"/>
              <a:t> </a:t>
            </a:r>
            <a:r>
              <a:rPr lang="pl-PL" sz="2400" dirty="0" smtClean="0"/>
              <a:t>– </a:t>
            </a:r>
            <a:r>
              <a:rPr lang="pl-PL" sz="2000" dirty="0" smtClean="0"/>
              <a:t>dla danych przesyłanych</a:t>
            </a:r>
            <a:endParaRPr lang="pl-PL" sz="20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400" b="1" dirty="0" err="1" smtClean="0"/>
              <a:t>BLOBTempStoragePath</a:t>
            </a:r>
            <a:r>
              <a:rPr lang="pl-PL" sz="2400" dirty="0" smtClean="0"/>
              <a:t> – </a:t>
            </a:r>
            <a:r>
              <a:rPr lang="pl-PL" sz="2000" dirty="0" smtClean="0"/>
              <a:t>dla danych BLOB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000" dirty="0" smtClean="0"/>
          </a:p>
          <a:p>
            <a:pPr marL="774920" lvl="1" indent="-342900">
              <a:buFont typeface="Arial" panose="020B0604020202020204" pitchFamily="34" charset="0"/>
              <a:buChar char="•"/>
            </a:pPr>
            <a:r>
              <a:rPr lang="pl-PL" sz="2000" dirty="0"/>
              <a:t>Domyślnie </a:t>
            </a:r>
            <a:r>
              <a:rPr lang="pl-PL" sz="2000" dirty="0" smtClean="0"/>
              <a:t>puste, </a:t>
            </a:r>
            <a:r>
              <a:rPr lang="pl-PL" sz="2000" dirty="0"/>
              <a:t>w takim przypadku lokalizacja plików odpowiada zmiennej systemowej TEMP / TMP</a:t>
            </a:r>
          </a:p>
          <a:p>
            <a:pPr marL="774920" lvl="1" indent="-342900">
              <a:buFont typeface="Arial" panose="020B0604020202020204" pitchFamily="34" charset="0"/>
              <a:buChar char="•"/>
            </a:pPr>
            <a:r>
              <a:rPr lang="pl-PL" sz="2000" dirty="0" smtClean="0"/>
              <a:t>Zapisywane w dzienniku transakcji, po włączeniu zdarzenia </a:t>
            </a:r>
            <a:r>
              <a:rPr lang="pl-PL" sz="2000" b="1" dirty="0" err="1"/>
              <a:t>PipelineInitialization</a:t>
            </a:r>
            <a:r>
              <a:rPr lang="pl-PL" sz="2000" b="1" dirty="0"/>
              <a:t> </a:t>
            </a:r>
            <a:endParaRPr lang="pl-PL" sz="2000" b="1" dirty="0" smtClean="0"/>
          </a:p>
          <a:p>
            <a:pPr marL="889220" lvl="1" indent="-457200">
              <a:buFont typeface="Arial" panose="020B0604020202020204" pitchFamily="34" charset="0"/>
              <a:buChar char="•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17631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Flat File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70105" y="1359876"/>
            <a:ext cx="6326079" cy="4478215"/>
          </a:xfrm>
        </p:spPr>
        <p:txBody>
          <a:bodyPr>
            <a:normAutofit/>
          </a:bodyPr>
          <a:lstStyle/>
          <a:p>
            <a:r>
              <a:rPr lang="pl-PL" sz="2400" dirty="0"/>
              <a:t>Ustawienie właściwości </a:t>
            </a:r>
            <a:r>
              <a:rPr lang="pl-PL" sz="2400" b="1" dirty="0" err="1"/>
              <a:t>FastParse</a:t>
            </a:r>
            <a:r>
              <a:rPr lang="pl-PL" sz="2400" dirty="0"/>
              <a:t> dla kolumn o typie: </a:t>
            </a:r>
            <a:endParaRPr lang="pl-PL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 smtClean="0"/>
              <a:t>Opcja pozwalająca na bardzo szybkie ładowanie dużych plików płaskich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 smtClean="0"/>
              <a:t>Przyspiesza </a:t>
            </a:r>
            <a:r>
              <a:rPr lang="pl-PL" sz="2000" dirty="0" err="1" smtClean="0"/>
              <a:t>parswoanie</a:t>
            </a:r>
            <a:r>
              <a:rPr lang="pl-PL" sz="2000" dirty="0" smtClean="0"/>
              <a:t> typów: </a:t>
            </a:r>
          </a:p>
          <a:p>
            <a:pPr marL="889220" lvl="1" indent="-457200">
              <a:buFont typeface="Arial" panose="020B0604020202020204" pitchFamily="34" charset="0"/>
              <a:buChar char="•"/>
            </a:pPr>
            <a:r>
              <a:rPr lang="pl-PL" sz="1700" dirty="0" err="1" smtClean="0"/>
              <a:t>Integer</a:t>
            </a:r>
            <a:endParaRPr lang="pl-PL" sz="1700" dirty="0" smtClean="0"/>
          </a:p>
          <a:p>
            <a:pPr marL="889220" lvl="1" indent="-457200">
              <a:buFont typeface="Arial" panose="020B0604020202020204" pitchFamily="34" charset="0"/>
              <a:buChar char="•"/>
            </a:pPr>
            <a:r>
              <a:rPr lang="pl-PL" sz="1700" dirty="0" err="1" smtClean="0"/>
              <a:t>Date</a:t>
            </a:r>
            <a:r>
              <a:rPr lang="pl-PL" sz="1700" dirty="0" smtClean="0"/>
              <a:t> oraz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 smtClean="0"/>
              <a:t>Opcja ustawiona per kolumna w Advanced Editor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 smtClean="0"/>
              <a:t>Ustawienie Fast </a:t>
            </a:r>
            <a:r>
              <a:rPr lang="pl-PL" sz="2000" dirty="0" err="1" smtClean="0"/>
              <a:t>Parse</a:t>
            </a:r>
            <a:r>
              <a:rPr lang="pl-PL" sz="2000" dirty="0" smtClean="0"/>
              <a:t> dla dużych plików daje zysk od 7 do 20% 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994" y="1750646"/>
            <a:ext cx="2045769" cy="2370749"/>
          </a:xfrm>
          <a:prstGeom prst="rect">
            <a:avLst/>
          </a:prstGeom>
        </p:spPr>
      </p:pic>
      <p:pic>
        <p:nvPicPr>
          <p:cNvPr id="5" name="Obraz 4"/>
          <p:cNvPicPr/>
          <p:nvPr/>
        </p:nvPicPr>
        <p:blipFill>
          <a:blip r:embed="rId3"/>
          <a:stretch/>
        </p:blipFill>
        <p:spPr>
          <a:xfrm rot="2493600">
            <a:off x="6989850" y="447583"/>
            <a:ext cx="1618993" cy="71058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94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96597" y="2783337"/>
            <a:ext cx="4795985" cy="1078256"/>
          </a:xfrm>
        </p:spPr>
        <p:txBody>
          <a:bodyPr/>
          <a:lstStyle/>
          <a:p>
            <a:pPr algn="ctr"/>
            <a:r>
              <a:rPr lang="pl-PL" dirty="0" smtClean="0"/>
              <a:t>Pytania			 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97" y="1798465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3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4400" b="1" dirty="0"/>
              <a:t>Dziękuję za </a:t>
            </a:r>
            <a:r>
              <a:rPr lang="pl-PL" sz="4400" b="1" dirty="0" smtClean="0"/>
              <a:t>uwagę</a:t>
            </a:r>
            <a:endParaRPr lang="pl-PL" sz="4400" b="1" dirty="0"/>
          </a:p>
        </p:txBody>
      </p:sp>
      <p:sp>
        <p:nvSpPr>
          <p:cNvPr id="3" name="Podtytuł 2"/>
          <p:cNvSpPr txBox="1">
            <a:spLocks/>
          </p:cNvSpPr>
          <p:nvPr/>
        </p:nvSpPr>
        <p:spPr>
          <a:xfrm>
            <a:off x="270285" y="5188788"/>
            <a:ext cx="4995949" cy="1143000"/>
          </a:xfrm>
          <a:prstGeom prst="rect">
            <a:avLst/>
          </a:prstGeom>
        </p:spPr>
        <p:txBody>
          <a:bodyPr/>
          <a:lstStyle>
            <a:lvl1pPr marL="0" indent="0" algn="l" defTabSz="432020" rtl="0" eaLnBrk="1" latinLnBrk="0" hangingPunct="1">
              <a:spcBef>
                <a:spcPct val="20000"/>
              </a:spcBef>
              <a:buFont typeface="Wingdings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32020" indent="0" algn="l" defTabSz="432020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4040" indent="0" algn="l" defTabSz="432020" rtl="0" eaLnBrk="1" latinLnBrk="0" hangingPunct="1">
              <a:spcBef>
                <a:spcPct val="20000"/>
              </a:spcBef>
              <a:buFont typeface="Wingdings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96059" indent="0" algn="l" defTabSz="432020" rtl="0" eaLnBrk="1" latinLnBrk="0" hangingPunct="1">
              <a:spcBef>
                <a:spcPct val="20000"/>
              </a:spcBef>
              <a:buFont typeface="Wingdings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28079" indent="0" algn="l" defTabSz="432020" rtl="0" eaLnBrk="1" latinLnBrk="0" hangingPunct="1">
              <a:spcBef>
                <a:spcPct val="20000"/>
              </a:spcBef>
              <a:buFont typeface="Wingdings" charset="2"/>
              <a:buNone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376109" indent="-216010" algn="l" defTabSz="432020" rtl="0" eaLnBrk="1" latinLnBrk="0" hangingPunct="1">
              <a:spcBef>
                <a:spcPct val="20000"/>
              </a:spcBef>
              <a:buFont typeface="Arial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128" indent="-216010" algn="l" defTabSz="432020" rtl="0" eaLnBrk="1" latinLnBrk="0" hangingPunct="1">
              <a:spcBef>
                <a:spcPct val="20000"/>
              </a:spcBef>
              <a:buFont typeface="Arial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148" indent="-216010" algn="l" defTabSz="432020" rtl="0" eaLnBrk="1" latinLnBrk="0" hangingPunct="1">
              <a:spcBef>
                <a:spcPct val="20000"/>
              </a:spcBef>
              <a:buFont typeface="Arial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167" indent="-216010" algn="l" defTabSz="432020" rtl="0" eaLnBrk="1" latinLnBrk="0" hangingPunct="1">
              <a:spcBef>
                <a:spcPct val="20000"/>
              </a:spcBef>
              <a:buFont typeface="Arial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b="1" dirty="0" smtClean="0"/>
              <a:t>Tomasz Waloszek</a:t>
            </a:r>
          </a:p>
          <a:p>
            <a:r>
              <a:rPr lang="pl-PL" sz="1600" dirty="0" smtClean="0"/>
              <a:t>Tomasz.waloszek@DataCommunity.pl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41188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Tomasz Waloszek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8625" indent="-428625">
              <a:buFont typeface="Arial" panose="020B0604020202020204" pitchFamily="34" charset="0"/>
              <a:buChar char="•"/>
            </a:pPr>
            <a:r>
              <a:rPr lang="pl-PL" sz="1950" dirty="0"/>
              <a:t>Konsultant Business </a:t>
            </a:r>
            <a:r>
              <a:rPr lang="pl-PL" sz="1950" dirty="0" err="1"/>
              <a:t>Intelligence</a:t>
            </a:r>
            <a:endParaRPr lang="pl-PL" sz="1950" dirty="0"/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pl-PL" sz="1950" dirty="0"/>
              <a:t>Lider bydgosko-toruńskiej grupy Data Community Poland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pl-PL" sz="1950" dirty="0"/>
              <a:t>Członek zarządu Data Community Poland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1950" dirty="0"/>
              <a:t>MCP | MCSA | MCSE Data Management and Analytics</a:t>
            </a:r>
            <a:r>
              <a:rPr lang="pl-PL" sz="1950" dirty="0"/>
              <a:t/>
            </a:r>
            <a:br>
              <a:rPr lang="pl-PL" sz="1950" dirty="0"/>
            </a:br>
            <a:endParaRPr lang="pl-PL" sz="1950" dirty="0"/>
          </a:p>
          <a:p>
            <a:r>
              <a:rPr lang="pl-PL" sz="1800" dirty="0"/>
              <a:t>Kontakt: </a:t>
            </a:r>
          </a:p>
          <a:p>
            <a:pPr lvl="1"/>
            <a:r>
              <a:rPr lang="pl-PL" sz="1500" dirty="0">
                <a:hlinkClick r:id="rId2"/>
              </a:rPr>
              <a:t>tomasz.waloszek@datacommunity.pl</a:t>
            </a:r>
            <a:endParaRPr lang="pl-PL" sz="1500" dirty="0"/>
          </a:p>
          <a:p>
            <a:pPr lvl="1"/>
            <a:r>
              <a:rPr lang="pl-PL" sz="1500" dirty="0"/>
              <a:t>https://www.linkedin.com/in/tomaszwaloszek</a:t>
            </a:r>
          </a:p>
        </p:txBody>
      </p:sp>
      <p:pic>
        <p:nvPicPr>
          <p:cNvPr id="4" name="Obraz 3" descr="http://blogs.lse.ac.uk/careers/files/2015/07/LinkedInblog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8285" y="3209275"/>
            <a:ext cx="585814" cy="29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248" y="3502182"/>
            <a:ext cx="1473997" cy="145613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71" y="899012"/>
            <a:ext cx="1369282" cy="1369282"/>
          </a:xfrm>
          <a:prstGeom prst="rect">
            <a:avLst/>
          </a:prstGeom>
        </p:spPr>
      </p:pic>
      <p:pic>
        <p:nvPicPr>
          <p:cNvPr id="8" name="Obraz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1" y="4772944"/>
            <a:ext cx="2798057" cy="81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Obiekty tymczasowe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Optymalizacja </a:t>
            </a:r>
            <a:r>
              <a:rPr lang="pl-PL" dirty="0" err="1" smtClean="0"/>
              <a:t>DataFlow</a:t>
            </a:r>
            <a:endParaRPr lang="pl-PL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Network </a:t>
            </a:r>
            <a:r>
              <a:rPr lang="pl-PL" dirty="0" err="1" smtClean="0"/>
              <a:t>Tuning</a:t>
            </a:r>
            <a:endParaRPr lang="pl-PL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Klasyfikacja transformacji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Bufory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Pliki płaskie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4" name="Obraz 3"/>
          <p:cNvPicPr/>
          <p:nvPr/>
        </p:nvPicPr>
        <p:blipFill>
          <a:blip r:embed="rId2"/>
          <a:stretch/>
        </p:blipFill>
        <p:spPr>
          <a:xfrm>
            <a:off x="4607758" y="3241972"/>
            <a:ext cx="3762720" cy="2558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68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DelayValidation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70106" y="1889820"/>
            <a:ext cx="5531658" cy="3510161"/>
          </a:xfrm>
        </p:spPr>
        <p:txBody>
          <a:bodyPr/>
          <a:lstStyle/>
          <a:p>
            <a:r>
              <a:rPr lang="pl-PL" sz="2100" dirty="0"/>
              <a:t>Dwa typy walidacji pakietu: </a:t>
            </a:r>
          </a:p>
          <a:p>
            <a:pPr marL="428625" indent="-428625">
              <a:buFontTx/>
              <a:buChar char="-"/>
            </a:pPr>
            <a:r>
              <a:rPr lang="pl-PL" sz="2100" dirty="0"/>
              <a:t>Wczesna walidacja: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1500" dirty="0"/>
              <a:t>sprawdza poprawność pakietu i wszystkich jego składników przed rozpoczęciem wykonywania pakietu</a:t>
            </a:r>
          </a:p>
          <a:p>
            <a:pPr marL="428625" indent="-428625">
              <a:buFontTx/>
              <a:buChar char="-"/>
            </a:pPr>
            <a:r>
              <a:rPr lang="pl-PL" sz="2100" dirty="0"/>
              <a:t>Późna walidacja: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1500" dirty="0"/>
              <a:t>sprawdza poprawność komponentów pakietu po uruchomieniu</a:t>
            </a:r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196" y="2691280"/>
            <a:ext cx="2315617" cy="2708701"/>
          </a:xfrm>
          <a:prstGeom prst="rect">
            <a:avLst/>
          </a:prstGeom>
        </p:spPr>
      </p:pic>
      <p:pic>
        <p:nvPicPr>
          <p:cNvPr id="5" name="Obraz 4"/>
          <p:cNvPicPr/>
          <p:nvPr/>
        </p:nvPicPr>
        <p:blipFill>
          <a:blip r:embed="rId3"/>
          <a:stretch/>
        </p:blipFill>
        <p:spPr>
          <a:xfrm rot="2493600">
            <a:off x="6989850" y="447584"/>
            <a:ext cx="1618993" cy="71058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13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Data </a:t>
            </a:r>
            <a:r>
              <a:rPr lang="pl-PL" dirty="0" err="1" smtClean="0"/>
              <a:t>source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89784" y="1704460"/>
            <a:ext cx="8009301" cy="2398678"/>
          </a:xfrm>
        </p:spPr>
        <p:txBody>
          <a:bodyPr>
            <a:normAutofit/>
          </a:bodyPr>
          <a:lstStyle/>
          <a:p>
            <a:pPr marL="428625" indent="-428625">
              <a:buFont typeface="Arial" panose="020B0604020202020204" pitchFamily="34" charset="0"/>
              <a:buChar char="•"/>
            </a:pPr>
            <a:r>
              <a:rPr lang="pl-PL" sz="1500" dirty="0"/>
              <a:t>Używaj tylko kolumn które wykorzystujesz w zasilaniu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pl-PL" sz="1500" dirty="0" smtClean="0"/>
              <a:t>Używaj </a:t>
            </a:r>
            <a:r>
              <a:rPr lang="pl-PL" sz="1500" dirty="0" err="1" smtClean="0"/>
              <a:t>hint</a:t>
            </a:r>
            <a:r>
              <a:rPr lang="pl-PL" sz="1500" dirty="0" smtClean="0"/>
              <a:t> NOLOCK </a:t>
            </a:r>
            <a:r>
              <a:rPr lang="pl-PL" sz="1500" dirty="0"/>
              <a:t>w celu usunięcia blokad</a:t>
            </a:r>
          </a:p>
          <a:p>
            <a:pPr marL="860645" lvl="1" indent="-428625">
              <a:buFont typeface="Arial" panose="020B0604020202020204" pitchFamily="34" charset="0"/>
              <a:buChar char="•"/>
            </a:pPr>
            <a:r>
              <a:rPr lang="pl-PL" sz="1200" dirty="0"/>
              <a:t>Poprawia szybkość skanowania dużych tabel </a:t>
            </a:r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37543" y="4103137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sz="135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992108" y="4426665"/>
            <a:ext cx="6404648" cy="1408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900" dirty="0"/>
              <a:t>Jeśli wyciągniesz kolumny, które nie są wymagane w miejscu docelowym (lub dla których nie istnieje mapowanie), SSIS wyemituje takie ostrzeżenia:</a:t>
            </a:r>
          </a:p>
          <a:p>
            <a:pPr lvl="1"/>
            <a:r>
              <a:rPr lang="en-US" sz="900" i="1" dirty="0"/>
              <a:t>[</a:t>
            </a:r>
            <a:r>
              <a:rPr lang="en-US" sz="900" i="1" dirty="0" err="1"/>
              <a:t>SSIS.Pipeline</a:t>
            </a:r>
            <a:r>
              <a:rPr lang="en-US" sz="900" i="1" dirty="0"/>
              <a:t>] Warning: The output column "</a:t>
            </a:r>
            <a:r>
              <a:rPr lang="en-US" sz="900" i="1" dirty="0" err="1"/>
              <a:t>SalariedFlag</a:t>
            </a:r>
            <a:r>
              <a:rPr lang="en-US" sz="900" i="1" dirty="0"/>
              <a:t>" (64) on output "OLE DB Source Output" (11) </a:t>
            </a:r>
            <a:endParaRPr lang="pl-PL" sz="900" i="1" dirty="0"/>
          </a:p>
          <a:p>
            <a:pPr lvl="1"/>
            <a:r>
              <a:rPr lang="en-US" sz="900" i="1" dirty="0"/>
              <a:t>and component "OLE DB Source" (1) is not subsequently used in the Data Flow task. </a:t>
            </a:r>
            <a:endParaRPr lang="pl-PL" sz="900" i="1" dirty="0"/>
          </a:p>
          <a:p>
            <a:pPr lvl="1"/>
            <a:r>
              <a:rPr lang="en-US" sz="900" b="1" i="1" dirty="0"/>
              <a:t>Removing this unused output column can increase Data Flow task performance.</a:t>
            </a:r>
            <a:r>
              <a:rPr lang="en-US" sz="900" i="1" dirty="0"/>
              <a:t/>
            </a:r>
            <a:br>
              <a:rPr lang="en-US" sz="900" i="1" dirty="0"/>
            </a:br>
            <a:r>
              <a:rPr lang="en-US" sz="900" i="1" dirty="0"/>
              <a:t>[</a:t>
            </a:r>
            <a:r>
              <a:rPr lang="en-US" sz="900" i="1" dirty="0" err="1"/>
              <a:t>SSIS.Pipeline</a:t>
            </a:r>
            <a:r>
              <a:rPr lang="en-US" sz="900" i="1" dirty="0"/>
              <a:t>] Warning: The output column "</a:t>
            </a:r>
            <a:r>
              <a:rPr lang="en-US" sz="900" i="1" dirty="0" err="1"/>
              <a:t>CurrentFlag</a:t>
            </a:r>
            <a:r>
              <a:rPr lang="en-US" sz="900" i="1" dirty="0"/>
              <a:t>" (73) on output "OLE DB Source Output" (11) </a:t>
            </a:r>
            <a:endParaRPr lang="pl-PL" sz="900" i="1" dirty="0"/>
          </a:p>
          <a:p>
            <a:pPr lvl="1"/>
            <a:r>
              <a:rPr lang="en-US" sz="900" i="1" dirty="0"/>
              <a:t>and component "OLE DB Source" (1) is not subsequently used in the Data Flow task. </a:t>
            </a:r>
            <a:endParaRPr lang="pl-PL" sz="900" i="1" dirty="0"/>
          </a:p>
          <a:p>
            <a:pPr lvl="1"/>
            <a:r>
              <a:rPr lang="en-US" sz="900" b="1" i="1" dirty="0"/>
              <a:t>Removing this unused output column can increase Data Flow task performance.</a:t>
            </a:r>
            <a:endParaRPr lang="pl-PL" sz="900" b="1" i="1" dirty="0"/>
          </a:p>
          <a:p>
            <a:endParaRPr lang="pl-PL" sz="1350" dirty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44" y="2774615"/>
            <a:ext cx="6736866" cy="1285934"/>
          </a:xfrm>
          <a:prstGeom prst="rect">
            <a:avLst/>
          </a:prstGeom>
        </p:spPr>
      </p:pic>
      <p:cxnSp>
        <p:nvCxnSpPr>
          <p:cNvPr id="11" name="Łącznik prosty 10"/>
          <p:cNvCxnSpPr/>
          <p:nvPr/>
        </p:nvCxnSpPr>
        <p:spPr>
          <a:xfrm>
            <a:off x="952543" y="2792472"/>
            <a:ext cx="6736866" cy="128593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Łącznik prosty 12"/>
          <p:cNvCxnSpPr/>
          <p:nvPr/>
        </p:nvCxnSpPr>
        <p:spPr>
          <a:xfrm flipV="1">
            <a:off x="952543" y="2774615"/>
            <a:ext cx="6680888" cy="124334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6" name="Obraz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798" y="2871331"/>
            <a:ext cx="4079269" cy="1164485"/>
          </a:xfrm>
          <a:prstGeom prst="rect">
            <a:avLst/>
          </a:prstGeom>
        </p:spPr>
      </p:pic>
      <p:pic>
        <p:nvPicPr>
          <p:cNvPr id="10" name="Obraz 9"/>
          <p:cNvPicPr/>
          <p:nvPr/>
        </p:nvPicPr>
        <p:blipFill>
          <a:blip r:embed="rId4"/>
          <a:stretch/>
        </p:blipFill>
        <p:spPr>
          <a:xfrm rot="2493600">
            <a:off x="6988921" y="447583"/>
            <a:ext cx="1618993" cy="71058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177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OLEDB </a:t>
            </a:r>
            <a:r>
              <a:rPr lang="pl-PL" dirty="0" err="1"/>
              <a:t>Destination</a:t>
            </a:r>
            <a:r>
              <a:rPr lang="pl-PL" dirty="0"/>
              <a:t> </a:t>
            </a:r>
            <a:r>
              <a:rPr lang="pl-PL" dirty="0" err="1" smtClean="0"/>
              <a:t>Settings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70106" y="1889820"/>
            <a:ext cx="8100372" cy="351016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100" dirty="0"/>
              <a:t>Istnieje kilka ustawień OLEDB </a:t>
            </a:r>
            <a:r>
              <a:rPr lang="pl-PL" sz="2100" dirty="0" err="1"/>
              <a:t>destination</a:t>
            </a:r>
            <a:r>
              <a:rPr lang="pl-PL" sz="2100" dirty="0"/>
              <a:t>, które mogą wpłynąć na wydajność:</a:t>
            </a:r>
          </a:p>
          <a:p>
            <a:pPr marL="860645" lvl="1" indent="-428625">
              <a:buFont typeface="Arial" panose="020B0604020202020204" pitchFamily="34" charset="0"/>
              <a:buChar char="•"/>
            </a:pPr>
            <a:r>
              <a:rPr lang="pl-PL" sz="1500" dirty="0"/>
              <a:t>Data Access </a:t>
            </a:r>
            <a:r>
              <a:rPr lang="pl-PL" sz="1500" dirty="0" err="1"/>
              <a:t>Mode</a:t>
            </a:r>
            <a:endParaRPr lang="pl-PL" sz="1500" dirty="0"/>
          </a:p>
          <a:p>
            <a:pPr marL="860645" lvl="1" indent="-428625">
              <a:buFont typeface="Arial" panose="020B0604020202020204" pitchFamily="34" charset="0"/>
              <a:buChar char="•"/>
            </a:pPr>
            <a:r>
              <a:rPr lang="pl-PL" sz="1500" dirty="0" err="1"/>
              <a:t>Keep</a:t>
            </a:r>
            <a:r>
              <a:rPr lang="pl-PL" sz="1500" dirty="0"/>
              <a:t> Identity</a:t>
            </a:r>
          </a:p>
          <a:p>
            <a:pPr marL="860645" lvl="1" indent="-428625">
              <a:buFont typeface="Arial" panose="020B0604020202020204" pitchFamily="34" charset="0"/>
              <a:buChar char="•"/>
            </a:pPr>
            <a:r>
              <a:rPr lang="pl-PL" sz="1500" dirty="0" err="1"/>
              <a:t>Keep</a:t>
            </a:r>
            <a:r>
              <a:rPr lang="pl-PL" sz="1500" dirty="0"/>
              <a:t> </a:t>
            </a:r>
            <a:r>
              <a:rPr lang="pl-PL" sz="1500" dirty="0" err="1"/>
              <a:t>Nulls</a:t>
            </a:r>
            <a:endParaRPr lang="pl-PL" sz="1500" dirty="0"/>
          </a:p>
          <a:p>
            <a:pPr marL="860645" lvl="1" indent="-428625">
              <a:buFont typeface="Arial" panose="020B0604020202020204" pitchFamily="34" charset="0"/>
              <a:buChar char="•"/>
            </a:pPr>
            <a:r>
              <a:rPr lang="pl-PL" sz="1500" dirty="0"/>
              <a:t>Lock </a:t>
            </a:r>
            <a:r>
              <a:rPr lang="pl-PL" sz="1500" dirty="0" err="1"/>
              <a:t>Table</a:t>
            </a:r>
            <a:endParaRPr lang="pl-PL" sz="1500" dirty="0"/>
          </a:p>
          <a:p>
            <a:pPr marL="428625" indent="-428625"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428625" indent="-428625"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428625" indent="-428625"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pl-PL" sz="1800" dirty="0"/>
              <a:t>Nie używaj </a:t>
            </a:r>
            <a:r>
              <a:rPr lang="en-US" sz="1800" dirty="0"/>
              <a:t>OLE DB command transformation</a:t>
            </a:r>
            <a:endParaRPr lang="pl-PL" sz="18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462" y="2360352"/>
            <a:ext cx="2802172" cy="1948605"/>
          </a:xfrm>
          <a:prstGeom prst="rect">
            <a:avLst/>
          </a:prstGeom>
        </p:spPr>
      </p:pic>
      <p:pic>
        <p:nvPicPr>
          <p:cNvPr id="5" name="Obraz 4"/>
          <p:cNvPicPr/>
          <p:nvPr/>
        </p:nvPicPr>
        <p:blipFill>
          <a:blip r:embed="rId3"/>
          <a:stretch/>
        </p:blipFill>
        <p:spPr>
          <a:xfrm rot="2493600">
            <a:off x="6989849" y="443505"/>
            <a:ext cx="1618993" cy="71058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14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70791" y="360363"/>
            <a:ext cx="8100372" cy="720000"/>
          </a:xfrm>
        </p:spPr>
        <p:txBody>
          <a:bodyPr/>
          <a:lstStyle/>
          <a:p>
            <a:r>
              <a:rPr lang="pl-PL" dirty="0" smtClean="0"/>
              <a:t>Network </a:t>
            </a:r>
            <a:r>
              <a:rPr lang="pl-PL" dirty="0" err="1" smtClean="0"/>
              <a:t>Tuning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98224" y="1889857"/>
            <a:ext cx="4048480" cy="3510124"/>
          </a:xfrm>
        </p:spPr>
        <p:txBody>
          <a:bodyPr/>
          <a:lstStyle/>
          <a:p>
            <a:r>
              <a:rPr lang="pl-PL" dirty="0" smtClean="0"/>
              <a:t>Ustawienia karty sieciowej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>
          <a:xfrm>
            <a:off x="4034666" y="1889857"/>
            <a:ext cx="4335812" cy="3510124"/>
          </a:xfrm>
        </p:spPr>
        <p:txBody>
          <a:bodyPr/>
          <a:lstStyle/>
          <a:p>
            <a:r>
              <a:rPr lang="pl-PL" dirty="0" smtClean="0"/>
              <a:t>Zmiana </a:t>
            </a:r>
            <a:r>
              <a:rPr lang="pl-PL" dirty="0" err="1" smtClean="0"/>
              <a:t>Packet</a:t>
            </a:r>
            <a:r>
              <a:rPr lang="pl-PL" dirty="0" smtClean="0"/>
              <a:t> </a:t>
            </a:r>
            <a:r>
              <a:rPr lang="pl-PL" dirty="0" err="1" smtClean="0"/>
              <a:t>Size</a:t>
            </a:r>
            <a:r>
              <a:rPr lang="pl-PL" dirty="0" smtClean="0"/>
              <a:t> w Connection Manager</a:t>
            </a:r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3" y="2693335"/>
            <a:ext cx="2300456" cy="263072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920" y="2693335"/>
            <a:ext cx="2470930" cy="2493980"/>
          </a:xfrm>
          <a:prstGeom prst="rect">
            <a:avLst/>
          </a:prstGeom>
        </p:spPr>
      </p:pic>
      <p:pic>
        <p:nvPicPr>
          <p:cNvPr id="7" name="Obraz 6"/>
          <p:cNvPicPr/>
          <p:nvPr/>
        </p:nvPicPr>
        <p:blipFill>
          <a:blip r:embed="rId4"/>
          <a:stretch/>
        </p:blipFill>
        <p:spPr>
          <a:xfrm rot="2493600">
            <a:off x="6989850" y="447583"/>
            <a:ext cx="1618993" cy="71058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586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Rodzaje transformacji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270105" y="1889820"/>
            <a:ext cx="8101057" cy="3510161"/>
          </a:xfrm>
        </p:spPr>
        <p:txBody>
          <a:bodyPr>
            <a:normAutofit/>
          </a:bodyPr>
          <a:lstStyle/>
          <a:p>
            <a:r>
              <a:rPr lang="pl-PL" sz="2100" dirty="0">
                <a:solidFill>
                  <a:schemeClr val="tx1"/>
                </a:solidFill>
              </a:rPr>
              <a:t>Trzy tryby działania: </a:t>
            </a:r>
          </a:p>
          <a:p>
            <a:pPr marL="774920" lvl="1" indent="-342900"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000000"/>
                </a:solidFill>
              </a:rPr>
              <a:t>Non-blocking</a:t>
            </a:r>
          </a:p>
          <a:p>
            <a:pPr marL="774920" lvl="1" indent="-342900"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000000"/>
                </a:solidFill>
              </a:rPr>
              <a:t>Semi-blocking</a:t>
            </a:r>
          </a:p>
          <a:p>
            <a:pPr marL="774920" lvl="1" indent="-342900"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000000"/>
                </a:solidFill>
              </a:rPr>
              <a:t>Full blocking</a:t>
            </a:r>
          </a:p>
          <a:p>
            <a:endParaRPr lang="pl-PL" sz="2100" dirty="0" smtClean="0">
              <a:solidFill>
                <a:schemeClr val="tx1"/>
              </a:solidFill>
            </a:endParaRPr>
          </a:p>
          <a:p>
            <a:endParaRPr lang="pl-PL" sz="2100" dirty="0">
              <a:solidFill>
                <a:schemeClr val="tx1"/>
              </a:solidFill>
            </a:endParaRPr>
          </a:p>
          <a:p>
            <a:r>
              <a:rPr lang="pl-PL" sz="2100" dirty="0" smtClean="0">
                <a:solidFill>
                  <a:schemeClr val="tx1"/>
                </a:solidFill>
              </a:rPr>
              <a:t>Dwie kategorie transformacji</a:t>
            </a:r>
            <a:r>
              <a:rPr lang="pl-PL" sz="2100" dirty="0">
                <a:solidFill>
                  <a:schemeClr val="tx1"/>
                </a:solidFill>
              </a:rPr>
              <a:t>: </a:t>
            </a:r>
          </a:p>
          <a:p>
            <a:pPr marL="860645" lvl="1" indent="-428625">
              <a:buFont typeface="Arial" panose="020B0604020202020204" pitchFamily="34" charset="0"/>
              <a:buChar char="•"/>
            </a:pPr>
            <a:r>
              <a:rPr lang="pl-PL" sz="2100" dirty="0" smtClean="0">
                <a:solidFill>
                  <a:schemeClr val="tx1"/>
                </a:solidFill>
              </a:rPr>
              <a:t>Synchroniczna </a:t>
            </a:r>
            <a:r>
              <a:rPr lang="pl-PL" sz="2100" dirty="0">
                <a:solidFill>
                  <a:schemeClr val="tx1"/>
                </a:solidFill>
              </a:rPr>
              <a:t>– </a:t>
            </a:r>
            <a:r>
              <a:rPr lang="pl-PL" sz="2100" dirty="0" smtClean="0">
                <a:solidFill>
                  <a:schemeClr val="tx1"/>
                </a:solidFill>
              </a:rPr>
              <a:t>szybsza </a:t>
            </a:r>
            <a:r>
              <a:rPr lang="en-GB" sz="2100" dirty="0">
                <a:solidFill>
                  <a:schemeClr val="tx1"/>
                </a:solidFill>
              </a:rPr>
              <a:t>(streaming and row-based)</a:t>
            </a:r>
            <a:endParaRPr lang="pl-PL" sz="2100" dirty="0">
              <a:solidFill>
                <a:schemeClr val="tx1"/>
              </a:solidFill>
            </a:endParaRPr>
          </a:p>
          <a:p>
            <a:pPr marL="860645" lvl="1" indent="-428625">
              <a:buFont typeface="Arial" panose="020B0604020202020204" pitchFamily="34" charset="0"/>
              <a:buChar char="•"/>
            </a:pPr>
            <a:r>
              <a:rPr lang="pl-PL" sz="2100" dirty="0" smtClean="0">
                <a:solidFill>
                  <a:schemeClr val="tx1"/>
                </a:solidFill>
              </a:rPr>
              <a:t>Asynchroniczna </a:t>
            </a:r>
            <a:r>
              <a:rPr lang="pl-PL" sz="2100" dirty="0">
                <a:solidFill>
                  <a:schemeClr val="tx1"/>
                </a:solidFill>
              </a:rPr>
              <a:t>– </a:t>
            </a:r>
            <a:r>
              <a:rPr lang="pl-PL" sz="2100" dirty="0" smtClean="0">
                <a:solidFill>
                  <a:schemeClr val="tx1"/>
                </a:solidFill>
              </a:rPr>
              <a:t>wolna</a:t>
            </a:r>
            <a:endParaRPr lang="pl-PL" sz="2100" dirty="0">
              <a:solidFill>
                <a:schemeClr val="tx1"/>
              </a:solidFill>
            </a:endParaRPr>
          </a:p>
          <a:p>
            <a:pPr lvl="1"/>
            <a:endParaRPr lang="pl-PL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60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/>
          <p:cNvSpPr>
            <a:spLocks noGrp="1"/>
          </p:cNvSpPr>
          <p:nvPr>
            <p:ph sz="half" idx="1"/>
          </p:nvPr>
        </p:nvSpPr>
        <p:spPr>
          <a:xfrm>
            <a:off x="270791" y="976736"/>
            <a:ext cx="4048480" cy="328831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Non-blocking synchronous streaming </a:t>
            </a:r>
            <a:r>
              <a:rPr lang="en-GB" dirty="0" smtClean="0">
                <a:solidFill>
                  <a:schemeClr val="tx1"/>
                </a:solidFill>
              </a:rPr>
              <a:t>transforms</a:t>
            </a:r>
            <a:r>
              <a:rPr lang="pl-PL" dirty="0" smtClean="0">
                <a:solidFill>
                  <a:schemeClr val="tx1"/>
                </a:solidFill>
              </a:rPr>
              <a:t>: </a:t>
            </a:r>
          </a:p>
          <a:p>
            <a:endParaRPr lang="pl-PL" sz="600" dirty="0">
              <a:solidFill>
                <a:srgbClr val="000000"/>
              </a:solidFill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</a:rPr>
              <a:t>Audit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</a:rPr>
              <a:t>Cache Transform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</a:rPr>
              <a:t>Character Map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</a:rPr>
              <a:t>Conditional Split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</a:rPr>
              <a:t>Copy Column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</a:rPr>
              <a:t>Data Conversion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</a:rPr>
              <a:t>Derived Column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</a:rPr>
              <a:t>Multicast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</a:rPr>
              <a:t>Percent Sampling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</a:rPr>
              <a:t>Row Count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</a:rPr>
              <a:t>Lookup 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sz="half" idx="2"/>
          </p:nvPr>
        </p:nvSpPr>
        <p:spPr>
          <a:xfrm>
            <a:off x="4320977" y="976735"/>
            <a:ext cx="4049501" cy="271520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Non-blocking synchronous row </a:t>
            </a:r>
            <a:r>
              <a:rPr lang="en-GB" dirty="0" smtClean="0">
                <a:solidFill>
                  <a:schemeClr val="tx1"/>
                </a:solidFill>
              </a:rPr>
              <a:t>transforms</a:t>
            </a:r>
            <a:r>
              <a:rPr lang="pl-PL" dirty="0" smtClean="0">
                <a:solidFill>
                  <a:schemeClr val="tx1"/>
                </a:solidFill>
              </a:rPr>
              <a:t>:</a:t>
            </a:r>
          </a:p>
          <a:p>
            <a:endParaRPr lang="pl-PL" sz="600" dirty="0">
              <a:solidFill>
                <a:schemeClr val="tx1"/>
              </a:solidFill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</a:rPr>
              <a:t>DQS cleansing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</a:rPr>
              <a:t>Export Column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</a:rPr>
              <a:t>Import Column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</a:rPr>
              <a:t>OLEDB Command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</a:rPr>
              <a:t>Script Task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</a:rPr>
              <a:t>SCD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000000"/>
                </a:solidFill>
              </a:rPr>
              <a:t>Lookup</a:t>
            </a:r>
          </a:p>
        </p:txBody>
      </p:sp>
      <p:cxnSp>
        <p:nvCxnSpPr>
          <p:cNvPr id="16" name="Łącznik prosty 15"/>
          <p:cNvCxnSpPr/>
          <p:nvPr/>
        </p:nvCxnSpPr>
        <p:spPr>
          <a:xfrm flipH="1">
            <a:off x="414763" y="4265050"/>
            <a:ext cx="10287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/>
          <p:cNvCxnSpPr/>
          <p:nvPr/>
        </p:nvCxnSpPr>
        <p:spPr>
          <a:xfrm flipH="1">
            <a:off x="4680970" y="3357816"/>
            <a:ext cx="10287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/>
          <p:cNvSpPr txBox="1"/>
          <p:nvPr/>
        </p:nvSpPr>
        <p:spPr>
          <a:xfrm>
            <a:off x="64479" y="4702151"/>
            <a:ext cx="3352954" cy="7155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l-PL" sz="1350" dirty="0">
                <a:solidFill>
                  <a:srgbClr val="000000"/>
                </a:solidFill>
              </a:rPr>
              <a:t>Występuje gdy dla danych wyszukiwania używana jest opcja „Full Cache”</a:t>
            </a:r>
          </a:p>
          <a:p>
            <a:endParaRPr lang="pl-PL" sz="1350" dirty="0"/>
          </a:p>
        </p:txBody>
      </p:sp>
      <p:cxnSp>
        <p:nvCxnSpPr>
          <p:cNvPr id="23" name="Łącznik prosty ze strzałką 22"/>
          <p:cNvCxnSpPr/>
          <p:nvPr/>
        </p:nvCxnSpPr>
        <p:spPr>
          <a:xfrm>
            <a:off x="1443510" y="4265051"/>
            <a:ext cx="0" cy="437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ole tekstowe 23"/>
          <p:cNvSpPr txBox="1"/>
          <p:nvPr/>
        </p:nvSpPr>
        <p:spPr>
          <a:xfrm>
            <a:off x="4319271" y="4028547"/>
            <a:ext cx="3937079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pl-PL" sz="1350" dirty="0">
                <a:solidFill>
                  <a:srgbClr val="000000"/>
                </a:solidFill>
              </a:rPr>
              <a:t>Występuje gdy dla danych wyszukiwania używana jest opcja </a:t>
            </a:r>
            <a:r>
              <a:rPr lang="pl-PL" sz="1350" dirty="0"/>
              <a:t>„</a:t>
            </a:r>
            <a:r>
              <a:rPr lang="pl-PL" sz="1350" dirty="0" err="1"/>
              <a:t>Partial</a:t>
            </a:r>
            <a:r>
              <a:rPr lang="pl-PL" sz="1350" dirty="0"/>
              <a:t> Cache” lub „No Cache”</a:t>
            </a:r>
          </a:p>
          <a:p>
            <a:endParaRPr lang="pl-PL" sz="1350" dirty="0"/>
          </a:p>
        </p:txBody>
      </p:sp>
      <p:cxnSp>
        <p:nvCxnSpPr>
          <p:cNvPr id="26" name="Łącznik prosty ze strzałką 25"/>
          <p:cNvCxnSpPr/>
          <p:nvPr/>
        </p:nvCxnSpPr>
        <p:spPr>
          <a:xfrm>
            <a:off x="5709717" y="3357817"/>
            <a:ext cx="0" cy="65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18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  <p:bldP spid="24" grpId="0" animBg="1"/>
    </p:bld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19799</TotalTime>
  <Words>552</Words>
  <Application>Microsoft Office PowerPoint</Application>
  <PresentationFormat>Niestandardowy</PresentationFormat>
  <Paragraphs>131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Arial</vt:lpstr>
      <vt:lpstr>Segoe UI</vt:lpstr>
      <vt:lpstr>Wingdings</vt:lpstr>
      <vt:lpstr>SQLSatOslo 2016</vt:lpstr>
      <vt:lpstr>Best practise in SSIS</vt:lpstr>
      <vt:lpstr>Tomasz Waloszek</vt:lpstr>
      <vt:lpstr>Agenda</vt:lpstr>
      <vt:lpstr>DelayValidation</vt:lpstr>
      <vt:lpstr>Data source</vt:lpstr>
      <vt:lpstr>OLEDB Destination Settings</vt:lpstr>
      <vt:lpstr>Network Tuning</vt:lpstr>
      <vt:lpstr>Rodzaje transformacji</vt:lpstr>
      <vt:lpstr>Prezentacja programu PowerPoint</vt:lpstr>
      <vt:lpstr>Prezentacja programu PowerPoint</vt:lpstr>
      <vt:lpstr>Buffer size</vt:lpstr>
      <vt:lpstr>BufferTempStoragePath\ BLOBTempStoragePath</vt:lpstr>
      <vt:lpstr>Flat File</vt:lpstr>
      <vt:lpstr>Pytania    </vt:lpstr>
      <vt:lpstr>Dziękuję za uwagę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Tomasz Waloszek</cp:lastModifiedBy>
  <cp:revision>100</cp:revision>
  <dcterms:created xsi:type="dcterms:W3CDTF">2011-08-19T20:30:49Z</dcterms:created>
  <dcterms:modified xsi:type="dcterms:W3CDTF">2019-11-22T19:53:37Z</dcterms:modified>
</cp:coreProperties>
</file>