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2" r:id="rId6"/>
    <p:sldId id="268" r:id="rId7"/>
    <p:sldId id="269" r:id="rId8"/>
    <p:sldId id="271" r:id="rId9"/>
    <p:sldId id="270" r:id="rId10"/>
    <p:sldId id="272" r:id="rId11"/>
    <p:sldId id="264"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DM Sans" pitchFamily="2" charset="0"/>
      <p:regular r:id="rId17"/>
      <p:bold r:id="rId18"/>
      <p:italic r:id="rId19"/>
      <p:boldItalic r:id="rId20"/>
    </p:embeddedFont>
    <p:embeddedFont>
      <p:font typeface="DM Sans Bold" charset="0"/>
      <p:regular r:id="rId21"/>
    </p:embeddedFont>
    <p:embeddedFont>
      <p:font typeface="Moontim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29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49.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4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5" Type="http://schemas.openxmlformats.org/officeDocument/2006/relationships/image" Target="../media/image51.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sv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4.pn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3" Type="http://schemas.openxmlformats.org/officeDocument/2006/relationships/image" Target="../media/image16.svg"/><Relationship Id="rId21" Type="http://schemas.openxmlformats.org/officeDocument/2006/relationships/image" Target="../media/image36.pn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4.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9.png"/><Relationship Id="rId2" Type="http://schemas.openxmlformats.org/officeDocument/2006/relationships/image" Target="../media/image15.png"/><Relationship Id="rId16" Type="http://schemas.openxmlformats.org/officeDocument/2006/relationships/image" Target="../media/image39.sv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5" Type="http://schemas.openxmlformats.org/officeDocument/2006/relationships/image" Target="../media/image38.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svg"/><Relationship Id="rId14"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41.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4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0.svg"/><Relationship Id="rId5" Type="http://schemas.openxmlformats.org/officeDocument/2006/relationships/image" Target="../media/image18.svg"/><Relationship Id="rId15" Type="http://schemas.openxmlformats.org/officeDocument/2006/relationships/image" Target="../media/image43.png"/><Relationship Id="rId10" Type="http://schemas.openxmlformats.org/officeDocument/2006/relationships/image" Target="../media/image29.png"/><Relationship Id="rId4" Type="http://schemas.openxmlformats.org/officeDocument/2006/relationships/image" Target="../media/image17.png"/><Relationship Id="rId9" Type="http://schemas.openxmlformats.org/officeDocument/2006/relationships/image" Target="../media/image28.svg"/><Relationship Id="rId14" Type="http://schemas.openxmlformats.org/officeDocument/2006/relationships/image" Target="../media/image42.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45.pn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4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8.svg"/><Relationship Id="rId5" Type="http://schemas.openxmlformats.org/officeDocument/2006/relationships/image" Target="../media/image18.svg"/><Relationship Id="rId15" Type="http://schemas.openxmlformats.org/officeDocument/2006/relationships/image" Target="../media/image47.sv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sv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87967" y="3364696"/>
            <a:ext cx="7632254" cy="3736773"/>
          </a:xfrm>
          <a:prstGeom prst="rect">
            <a:avLst/>
          </a:prstGeom>
        </p:spPr>
        <p:txBody>
          <a:bodyPr lIns="0" tIns="0" rIns="0" bIns="0" rtlCol="0" anchor="t">
            <a:spAutoFit/>
          </a:bodyPr>
          <a:lstStyle/>
          <a:p>
            <a:pPr>
              <a:lnSpc>
                <a:spcPts val="14399"/>
              </a:lnSpc>
            </a:pPr>
            <a:r>
              <a:rPr lang="en-US" sz="14399" spc="-143" dirty="0">
                <a:solidFill>
                  <a:srgbClr val="000000"/>
                </a:solidFill>
                <a:latin typeface="DM Sans Bold"/>
              </a:rPr>
              <a:t>Team</a:t>
            </a:r>
          </a:p>
          <a:p>
            <a:pPr marL="0" lvl="0" indent="0">
              <a:lnSpc>
                <a:spcPts val="14399"/>
              </a:lnSpc>
            </a:pPr>
            <a:r>
              <a:rPr lang="en-US" sz="14399" spc="-143" dirty="0">
                <a:solidFill>
                  <a:srgbClr val="000000"/>
                </a:solidFill>
                <a:latin typeface="DM Sans Bold"/>
              </a:rPr>
              <a:t>Retro</a:t>
            </a:r>
          </a:p>
        </p:txBody>
      </p:sp>
      <p:sp>
        <p:nvSpPr>
          <p:cNvPr id="3" name="Freeform 3"/>
          <p:cNvSpPr/>
          <p:nvPr/>
        </p:nvSpPr>
        <p:spPr>
          <a:xfrm flipH="1">
            <a:off x="6677836" y="4872314"/>
            <a:ext cx="5449276" cy="3140765"/>
          </a:xfrm>
          <a:custGeom>
            <a:avLst/>
            <a:gdLst/>
            <a:ahLst/>
            <a:cxnLst/>
            <a:rect l="l" t="t" r="r" b="b"/>
            <a:pathLst>
              <a:path w="5449276" h="3140765">
                <a:moveTo>
                  <a:pt x="5449276" y="0"/>
                </a:moveTo>
                <a:lnTo>
                  <a:pt x="0" y="0"/>
                </a:lnTo>
                <a:lnTo>
                  <a:pt x="0" y="3140765"/>
                </a:lnTo>
                <a:lnTo>
                  <a:pt x="5449276" y="3140765"/>
                </a:lnTo>
                <a:lnTo>
                  <a:pt x="544927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395747" y="5037820"/>
            <a:ext cx="4013454" cy="1939970"/>
          </a:xfrm>
          <a:prstGeom prst="rect">
            <a:avLst/>
          </a:prstGeom>
        </p:spPr>
        <p:txBody>
          <a:bodyPr lIns="0" tIns="0" rIns="0" bIns="0" rtlCol="0" anchor="t">
            <a:spAutoFit/>
          </a:bodyPr>
          <a:lstStyle/>
          <a:p>
            <a:pPr marL="0" lvl="0" indent="0" algn="ctr">
              <a:lnSpc>
                <a:spcPts val="3919"/>
              </a:lnSpc>
              <a:spcBef>
                <a:spcPct val="0"/>
              </a:spcBef>
            </a:pPr>
            <a:r>
              <a:rPr lang="en-US" sz="2800" spc="-28">
                <a:solidFill>
                  <a:srgbClr val="FFFFFF"/>
                </a:solidFill>
                <a:latin typeface="DM Sans"/>
              </a:rPr>
              <a:t>Let's reflect on what went well and what did not go well to improve the way we work.</a:t>
            </a:r>
          </a:p>
        </p:txBody>
      </p:sp>
      <p:sp>
        <p:nvSpPr>
          <p:cNvPr id="5" name="TextBox 5"/>
          <p:cNvSpPr txBox="1"/>
          <p:nvPr/>
        </p:nvSpPr>
        <p:spPr>
          <a:xfrm>
            <a:off x="13326257" y="981075"/>
            <a:ext cx="3933043" cy="414922"/>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00000"/>
                </a:solidFill>
                <a:latin typeface="DM Sans"/>
              </a:rPr>
              <a:t>June 12,</a:t>
            </a:r>
            <a:r>
              <a:rPr lang="en-US" sz="2400" u="none" dirty="0">
                <a:solidFill>
                  <a:srgbClr val="000000"/>
                </a:solidFill>
                <a:latin typeface="DM Sans"/>
              </a:rPr>
              <a:t> 2023</a:t>
            </a:r>
          </a:p>
        </p:txBody>
      </p:sp>
      <p:sp>
        <p:nvSpPr>
          <p:cNvPr id="6" name="TextBox 6"/>
          <p:cNvSpPr txBox="1"/>
          <p:nvPr/>
        </p:nvSpPr>
        <p:spPr>
          <a:xfrm>
            <a:off x="1028700" y="981075"/>
            <a:ext cx="3933043" cy="414922"/>
          </a:xfrm>
          <a:prstGeom prst="rect">
            <a:avLst/>
          </a:prstGeom>
        </p:spPr>
        <p:txBody>
          <a:bodyPr lIns="0" tIns="0" rIns="0" bIns="0" rtlCol="0" anchor="t">
            <a:spAutoFit/>
          </a:bodyPr>
          <a:lstStyle/>
          <a:p>
            <a:pPr marL="0" lvl="0" indent="0">
              <a:lnSpc>
                <a:spcPts val="3359"/>
              </a:lnSpc>
              <a:spcBef>
                <a:spcPct val="0"/>
              </a:spcBef>
            </a:pPr>
            <a:r>
              <a:rPr lang="en-US" sz="2400" u="none" dirty="0" err="1">
                <a:solidFill>
                  <a:srgbClr val="000000"/>
                </a:solidFill>
                <a:latin typeface="DM Sans"/>
              </a:rPr>
              <a:t>DataCraft</a:t>
            </a:r>
            <a:r>
              <a:rPr lang="en-US" sz="2400" u="none" dirty="0">
                <a:solidFill>
                  <a:srgbClr val="000000"/>
                </a:solidFill>
                <a:latin typeface="DM Sans"/>
              </a:rPr>
              <a:t> 2</a:t>
            </a:r>
            <a:r>
              <a:rPr lang="en-US" sz="2400" dirty="0">
                <a:solidFill>
                  <a:srgbClr val="000000"/>
                </a:solidFill>
                <a:latin typeface="DM Sans"/>
              </a:rPr>
              <a:t>023</a:t>
            </a:r>
            <a:endParaRPr lang="en-US" sz="2400" u="none" dirty="0">
              <a:solidFill>
                <a:srgbClr val="000000"/>
              </a:solidFill>
              <a:latin typeface="DM Sans"/>
            </a:endParaRPr>
          </a:p>
        </p:txBody>
      </p:sp>
      <p:sp>
        <p:nvSpPr>
          <p:cNvPr id="7" name="Freeform 7"/>
          <p:cNvSpPr/>
          <p:nvPr/>
        </p:nvSpPr>
        <p:spPr>
          <a:xfrm>
            <a:off x="13231007" y="2533898"/>
            <a:ext cx="3743074" cy="9530974"/>
          </a:xfrm>
          <a:custGeom>
            <a:avLst/>
            <a:gdLst/>
            <a:ahLst/>
            <a:cxnLst/>
            <a:rect l="l" t="t" r="r" b="b"/>
            <a:pathLst>
              <a:path w="3743074" h="9530974">
                <a:moveTo>
                  <a:pt x="0" y="0"/>
                </a:moveTo>
                <a:lnTo>
                  <a:pt x="3743074" y="0"/>
                </a:lnTo>
                <a:lnTo>
                  <a:pt x="3743074" y="9530974"/>
                </a:lnTo>
                <a:lnTo>
                  <a:pt x="0" y="9530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1142" y="2489580"/>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7315200" y="2489579"/>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5" y="1361134"/>
            <a:ext cx="6214859" cy="341888"/>
          </a:xfrm>
          <a:prstGeom prst="rect">
            <a:avLst/>
          </a:prstGeom>
        </p:spPr>
        <p:txBody>
          <a:bodyPr wrap="square" lIns="0" tIns="0" rIns="0" bIns="0" rtlCol="0" anchor="t">
            <a:spAutoFit/>
          </a:bodyPr>
          <a:lstStyle/>
          <a:p>
            <a:pPr marL="0" lvl="0" indent="0">
              <a:lnSpc>
                <a:spcPts val="2940"/>
              </a:lnSpc>
              <a:spcBef>
                <a:spcPct val="0"/>
              </a:spcBef>
            </a:pPr>
            <a:r>
              <a:rPr lang="de-DE" sz="1800" b="0" i="0" u="none" strike="noStrike" baseline="0" dirty="0">
                <a:solidFill>
                  <a:srgbClr val="000000"/>
                </a:solidFill>
                <a:latin typeface="Arial" panose="020B0604020202020204" pitchFamily="34" charset="0"/>
              </a:rPr>
              <a:t>Einschränkung des Datenzugriffs für die Python-Analyse </a:t>
            </a:r>
            <a:endParaRPr lang="en-US" sz="2100" dirty="0">
              <a:solidFill>
                <a:srgbClr val="000000"/>
              </a:solidFill>
              <a:latin typeface="DM Sans"/>
            </a:endParaRP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endParaRPr lang="de-DE" dirty="0"/>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0" name="TextBox 30"/>
          <p:cNvSpPr txBox="1"/>
          <p:nvPr/>
        </p:nvSpPr>
        <p:spPr>
          <a:xfrm>
            <a:off x="7929718" y="908083"/>
            <a:ext cx="1095791" cy="1023762"/>
          </a:xfrm>
          <a:prstGeom prst="rect">
            <a:avLst/>
          </a:prstGeom>
        </p:spPr>
        <p:txBody>
          <a:bodyPr lIns="63500" tIns="63500" rIns="63500" bIns="63500" rtlCol="0" anchor="ctr"/>
          <a:lstStyle/>
          <a:p>
            <a:pPr algn="ctr">
              <a:lnSpc>
                <a:spcPts val="1320"/>
              </a:lnSpc>
            </a:pPr>
            <a:r>
              <a:rPr lang="en-US" sz="1100" dirty="0">
                <a:solidFill>
                  <a:srgbClr val="FFFFFF"/>
                </a:solidFill>
                <a:latin typeface="DM Sans"/>
              </a:rPr>
              <a:t>Copy a sticky note, then type in </a:t>
            </a:r>
            <a:r>
              <a:rPr lang="en-US" sz="1100" dirty="0" err="1">
                <a:solidFill>
                  <a:srgbClr val="FFFFFF"/>
                </a:solidFill>
                <a:latin typeface="DM Sans"/>
              </a:rPr>
              <a:t>ur</a:t>
            </a:r>
            <a:r>
              <a:rPr lang="en-US" sz="1100" dirty="0">
                <a:solidFill>
                  <a:srgbClr val="FFFFFF"/>
                </a:solidFill>
                <a:latin typeface="DM Sans"/>
              </a:rPr>
              <a:t> idea.</a:t>
            </a:r>
          </a:p>
        </p:txBody>
      </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699989" y="8230564"/>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10283964" y="6074633"/>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TextBox 38"/>
          <p:cNvSpPr txBox="1"/>
          <p:nvPr/>
        </p:nvSpPr>
        <p:spPr>
          <a:xfrm>
            <a:off x="10172514" y="731592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40" name="Freeform 40"/>
          <p:cNvSpPr/>
          <p:nvPr/>
        </p:nvSpPr>
        <p:spPr>
          <a:xfrm>
            <a:off x="7315200" y="5874163"/>
            <a:ext cx="951869" cy="619580"/>
          </a:xfrm>
          <a:custGeom>
            <a:avLst/>
            <a:gdLst/>
            <a:ahLst/>
            <a:cxnLst/>
            <a:rect l="l" t="t" r="r" b="b"/>
            <a:pathLst>
              <a:path w="951869" h="619580">
                <a:moveTo>
                  <a:pt x="0" y="0"/>
                </a:moveTo>
                <a:lnTo>
                  <a:pt x="951869" y="0"/>
                </a:lnTo>
                <a:lnTo>
                  <a:pt x="951869" y="619580"/>
                </a:lnTo>
                <a:lnTo>
                  <a:pt x="0" y="6195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1" name="Freeform 41"/>
          <p:cNvSpPr/>
          <p:nvPr/>
        </p:nvSpPr>
        <p:spPr>
          <a:xfrm>
            <a:off x="10371145" y="3561582"/>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endParaRPr lang="de-DE" dirty="0"/>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txBody>
          <a:bodyPr/>
          <a:lstStyle/>
          <a:p>
            <a:endParaRPr lang="de-DE" dirty="0"/>
          </a:p>
        </p:txBody>
      </p:sp>
      <p:pic>
        <p:nvPicPr>
          <p:cNvPr id="11" name="Grafik 10" descr="Ein Bild, das Text, Screenshot, Software, Schrift enthält.&#10;&#10;Automatisch generierte Beschreibung">
            <a:extLst>
              <a:ext uri="{FF2B5EF4-FFF2-40B4-BE49-F238E27FC236}">
                <a16:creationId xmlns:a16="http://schemas.microsoft.com/office/drawing/2014/main" id="{98F386BE-2F5E-0A90-4C0D-43F34AE00A1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8518" y="2005712"/>
            <a:ext cx="9635546" cy="5399229"/>
          </a:xfrm>
          <a:prstGeom prst="rect">
            <a:avLst/>
          </a:prstGeom>
        </p:spPr>
      </p:pic>
      <p:pic>
        <p:nvPicPr>
          <p:cNvPr id="13" name="Grafik 12" descr="Ein Bild, das Text, Screenshot, Display, Software enthält.&#10;&#10;Automatisch generierte Beschreibung">
            <a:extLst>
              <a:ext uri="{FF2B5EF4-FFF2-40B4-BE49-F238E27FC236}">
                <a16:creationId xmlns:a16="http://schemas.microsoft.com/office/drawing/2014/main" id="{EEC08298-781D-3033-A99D-EBF03E43845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41091" y="379119"/>
            <a:ext cx="9422934" cy="6494304"/>
          </a:xfrm>
          <a:prstGeom prst="rect">
            <a:avLst/>
          </a:prstGeom>
        </p:spPr>
      </p:pic>
      <p:pic>
        <p:nvPicPr>
          <p:cNvPr id="15" name="Grafik 14" descr="Ein Bild, das Screenshot, Text, Multimedia-Software enthält.&#10;&#10;Automatisch generierte Beschreibung">
            <a:extLst>
              <a:ext uri="{FF2B5EF4-FFF2-40B4-BE49-F238E27FC236}">
                <a16:creationId xmlns:a16="http://schemas.microsoft.com/office/drawing/2014/main" id="{C9CF549C-DC69-6F30-A368-0B2B7BADD8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91642" y="3695700"/>
            <a:ext cx="11046775" cy="7009478"/>
          </a:xfrm>
          <a:prstGeom prst="rect">
            <a:avLst/>
          </a:prstGeom>
        </p:spPr>
      </p:pic>
      <p:pic>
        <p:nvPicPr>
          <p:cNvPr id="17" name="Grafik 16" descr="Ein Bild, das Text, Screenshot, Display, Multimedia-Software enthält.&#10;&#10;Automatisch generierte Beschreibung">
            <a:extLst>
              <a:ext uri="{FF2B5EF4-FFF2-40B4-BE49-F238E27FC236}">
                <a16:creationId xmlns:a16="http://schemas.microsoft.com/office/drawing/2014/main" id="{A2A2C596-C807-AF5B-3ED3-B19874E6960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83429" y="4295131"/>
            <a:ext cx="8427446" cy="6248086"/>
          </a:xfrm>
          <a:prstGeom prst="rect">
            <a:avLst/>
          </a:prstGeom>
        </p:spPr>
      </p:pic>
    </p:spTree>
    <p:extLst>
      <p:ext uri="{BB962C8B-B14F-4D97-AF65-F5344CB8AC3E}">
        <p14:creationId xmlns:p14="http://schemas.microsoft.com/office/powerpoint/2010/main" val="41749169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70345" y="4460583"/>
            <a:ext cx="9147311" cy="1413460"/>
          </a:xfrm>
          <a:prstGeom prst="rect">
            <a:avLst/>
          </a:prstGeom>
        </p:spPr>
        <p:txBody>
          <a:bodyPr lIns="0" tIns="0" rIns="0" bIns="0" rtlCol="0" anchor="t">
            <a:spAutoFit/>
          </a:bodyPr>
          <a:lstStyle/>
          <a:p>
            <a:pPr marL="0" lvl="0" indent="0" algn="ctr">
              <a:lnSpc>
                <a:spcPts val="11040"/>
              </a:lnSpc>
            </a:pPr>
            <a:r>
              <a:rPr lang="en-US" sz="9600" spc="-96">
                <a:solidFill>
                  <a:srgbClr val="000000"/>
                </a:solidFill>
                <a:latin typeface="DM Sans Bold"/>
              </a:rPr>
              <a:t>We're done!</a:t>
            </a:r>
          </a:p>
        </p:txBody>
      </p:sp>
      <p:sp>
        <p:nvSpPr>
          <p:cNvPr id="3" name="TextBox 3"/>
          <p:cNvSpPr txBox="1"/>
          <p:nvPr/>
        </p:nvSpPr>
        <p:spPr>
          <a:xfrm>
            <a:off x="13326257" y="981075"/>
            <a:ext cx="3933043" cy="414922"/>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00000"/>
                </a:solidFill>
                <a:latin typeface="DM Sans"/>
              </a:rPr>
              <a:t>June 12,</a:t>
            </a:r>
            <a:r>
              <a:rPr lang="en-US" sz="2400" u="none" dirty="0">
                <a:solidFill>
                  <a:srgbClr val="000000"/>
                </a:solidFill>
                <a:latin typeface="DM Sans"/>
              </a:rPr>
              <a:t> 2023</a:t>
            </a:r>
          </a:p>
        </p:txBody>
      </p:sp>
      <p:sp>
        <p:nvSpPr>
          <p:cNvPr id="4" name="TextBox 4"/>
          <p:cNvSpPr txBox="1"/>
          <p:nvPr/>
        </p:nvSpPr>
        <p:spPr>
          <a:xfrm>
            <a:off x="1028700" y="981075"/>
            <a:ext cx="3933043" cy="414922"/>
          </a:xfrm>
          <a:prstGeom prst="rect">
            <a:avLst/>
          </a:prstGeom>
        </p:spPr>
        <p:txBody>
          <a:bodyPr lIns="0" tIns="0" rIns="0" bIns="0" rtlCol="0" anchor="t">
            <a:spAutoFit/>
          </a:bodyPr>
          <a:lstStyle/>
          <a:p>
            <a:pPr marL="0" lvl="0" indent="0">
              <a:lnSpc>
                <a:spcPts val="3359"/>
              </a:lnSpc>
              <a:spcBef>
                <a:spcPct val="0"/>
              </a:spcBef>
            </a:pPr>
            <a:r>
              <a:rPr lang="en-US" sz="2400" u="none" dirty="0" err="1">
                <a:solidFill>
                  <a:srgbClr val="000000"/>
                </a:solidFill>
                <a:latin typeface="DM Sans"/>
              </a:rPr>
              <a:t>DataCraft</a:t>
            </a:r>
            <a:r>
              <a:rPr lang="en-US" sz="2400" u="none" dirty="0">
                <a:solidFill>
                  <a:srgbClr val="000000"/>
                </a:solidFill>
                <a:latin typeface="DM Sans"/>
              </a:rPr>
              <a:t> 2</a:t>
            </a:r>
            <a:r>
              <a:rPr lang="en-US" sz="2400" dirty="0">
                <a:solidFill>
                  <a:srgbClr val="000000"/>
                </a:solidFill>
                <a:latin typeface="DM Sans"/>
              </a:rPr>
              <a:t>023</a:t>
            </a:r>
            <a:endParaRPr lang="en-US" sz="2400" u="none" dirty="0">
              <a:solidFill>
                <a:srgbClr val="000000"/>
              </a:solidFill>
              <a:latin typeface="DM Sans"/>
            </a:endParaRPr>
          </a:p>
        </p:txBody>
      </p:sp>
      <p:grpSp>
        <p:nvGrpSpPr>
          <p:cNvPr id="5" name="Group 5"/>
          <p:cNvGrpSpPr/>
          <p:nvPr/>
        </p:nvGrpSpPr>
        <p:grpSpPr>
          <a:xfrm>
            <a:off x="9791700" y="6080912"/>
            <a:ext cx="4894263" cy="2820875"/>
            <a:chOff x="0" y="0"/>
            <a:chExt cx="6525684" cy="3761167"/>
          </a:xfrm>
        </p:grpSpPr>
        <p:sp>
          <p:nvSpPr>
            <p:cNvPr id="6" name="Freeform 6"/>
            <p:cNvSpPr/>
            <p:nvPr/>
          </p:nvSpPr>
          <p:spPr>
            <a:xfrm>
              <a:off x="0" y="0"/>
              <a:ext cx="6525684" cy="3761167"/>
            </a:xfrm>
            <a:custGeom>
              <a:avLst/>
              <a:gdLst/>
              <a:ahLst/>
              <a:cxnLst/>
              <a:rect l="l" t="t" r="r" b="b"/>
              <a:pathLst>
                <a:path w="6525684" h="3761167">
                  <a:moveTo>
                    <a:pt x="0" y="0"/>
                  </a:moveTo>
                  <a:lnTo>
                    <a:pt x="6525684" y="0"/>
                  </a:lnTo>
                  <a:lnTo>
                    <a:pt x="6525684" y="3761167"/>
                  </a:lnTo>
                  <a:lnTo>
                    <a:pt x="0" y="37611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892469" y="534384"/>
              <a:ext cx="4740747" cy="2316874"/>
            </a:xfrm>
            <a:prstGeom prst="rect">
              <a:avLst/>
            </a:prstGeom>
          </p:spPr>
          <p:txBody>
            <a:bodyPr lIns="0" tIns="0" rIns="0" bIns="0" rtlCol="0" anchor="t">
              <a:spAutoFit/>
            </a:bodyPr>
            <a:lstStyle/>
            <a:p>
              <a:pPr algn="ctr">
                <a:lnSpc>
                  <a:spcPts val="3360"/>
                </a:lnSpc>
              </a:pPr>
              <a:r>
                <a:rPr lang="de-DE" sz="2800" dirty="0">
                  <a:solidFill>
                    <a:srgbClr val="FFFFFF"/>
                  </a:solidFill>
                  <a:latin typeface="DM Sans"/>
                </a:rPr>
                <a:t>Vielen Dank für Ihre Teilnahme. Ich wünsche Ihnen einen wunderbaren Tag.</a:t>
              </a:r>
              <a:endParaRPr lang="en-US" sz="2800" dirty="0">
                <a:solidFill>
                  <a:srgbClr val="FFFFFF"/>
                </a:solidFill>
                <a:latin typeface="DM Sans"/>
              </a:endParaRPr>
            </a:p>
          </p:txBody>
        </p:sp>
      </p:grpSp>
      <p:sp>
        <p:nvSpPr>
          <p:cNvPr id="8" name="Freeform 6">
            <a:extLst>
              <a:ext uri="{FF2B5EF4-FFF2-40B4-BE49-F238E27FC236}">
                <a16:creationId xmlns:a16="http://schemas.microsoft.com/office/drawing/2014/main" id="{C4FFB717-7E49-BED0-13CE-99C38E7D7B32}"/>
              </a:ext>
            </a:extLst>
          </p:cNvPr>
          <p:cNvSpPr/>
          <p:nvPr/>
        </p:nvSpPr>
        <p:spPr>
          <a:xfrm>
            <a:off x="0" y="4063460"/>
            <a:ext cx="2667000" cy="5242465"/>
          </a:xfrm>
          <a:custGeom>
            <a:avLst/>
            <a:gdLst/>
            <a:ahLst/>
            <a:cxnLst/>
            <a:rect l="l" t="t" r="r" b="b"/>
            <a:pathLst>
              <a:path w="1135871" h="3032665">
                <a:moveTo>
                  <a:pt x="0" y="0"/>
                </a:moveTo>
                <a:lnTo>
                  <a:pt x="1135871" y="0"/>
                </a:lnTo>
                <a:lnTo>
                  <a:pt x="1135871" y="3032665"/>
                </a:lnTo>
                <a:lnTo>
                  <a:pt x="0" y="30326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26257" y="981075"/>
            <a:ext cx="3933043" cy="405765"/>
          </a:xfrm>
          <a:prstGeom prst="rect">
            <a:avLst/>
          </a:prstGeom>
        </p:spPr>
        <p:txBody>
          <a:bodyPr lIns="0" tIns="0" rIns="0" bIns="0" rtlCol="0" anchor="t">
            <a:spAutoFit/>
          </a:bodyPr>
          <a:lstStyle/>
          <a:p>
            <a:pPr marL="0" lvl="0" indent="0" algn="r">
              <a:lnSpc>
                <a:spcPts val="3359"/>
              </a:lnSpc>
              <a:spcBef>
                <a:spcPct val="0"/>
              </a:spcBef>
            </a:pPr>
            <a:r>
              <a:rPr lang="en-US" sz="2400">
                <a:solidFill>
                  <a:srgbClr val="000000"/>
                </a:solidFill>
                <a:latin typeface="DM Sans"/>
              </a:rPr>
              <a:t>June 1,</a:t>
            </a:r>
            <a:r>
              <a:rPr lang="en-US" sz="2400" u="none">
                <a:solidFill>
                  <a:srgbClr val="000000"/>
                </a:solidFill>
                <a:latin typeface="DM Sans"/>
              </a:rPr>
              <a:t> 2025</a:t>
            </a:r>
          </a:p>
        </p:txBody>
      </p:sp>
      <p:sp>
        <p:nvSpPr>
          <p:cNvPr id="3" name="TextBox 3"/>
          <p:cNvSpPr txBox="1"/>
          <p:nvPr/>
        </p:nvSpPr>
        <p:spPr>
          <a:xfrm>
            <a:off x="1028700" y="981075"/>
            <a:ext cx="3933043" cy="405765"/>
          </a:xfrm>
          <a:prstGeom prst="rect">
            <a:avLst/>
          </a:prstGeom>
        </p:spPr>
        <p:txBody>
          <a:bodyPr lIns="0" tIns="0" rIns="0" bIns="0" rtlCol="0" anchor="t">
            <a:spAutoFit/>
          </a:bodyPr>
          <a:lstStyle/>
          <a:p>
            <a:pPr marL="0" lvl="0" indent="0">
              <a:lnSpc>
                <a:spcPts val="3359"/>
              </a:lnSpc>
              <a:spcBef>
                <a:spcPct val="0"/>
              </a:spcBef>
            </a:pPr>
            <a:r>
              <a:rPr lang="en-US" sz="2400">
                <a:solidFill>
                  <a:srgbClr val="000000"/>
                </a:solidFill>
                <a:latin typeface="DM Sans"/>
              </a:rPr>
              <a:t>MDM Compa</a:t>
            </a:r>
            <a:r>
              <a:rPr lang="en-US" sz="2400" u="none">
                <a:solidFill>
                  <a:srgbClr val="000000"/>
                </a:solidFill>
                <a:latin typeface="DM Sans"/>
              </a:rPr>
              <a:t>ny</a:t>
            </a:r>
          </a:p>
        </p:txBody>
      </p:sp>
      <p:grpSp>
        <p:nvGrpSpPr>
          <p:cNvPr id="4" name="Group 4"/>
          <p:cNvGrpSpPr/>
          <p:nvPr/>
        </p:nvGrpSpPr>
        <p:grpSpPr>
          <a:xfrm>
            <a:off x="9715770" y="1714500"/>
            <a:ext cx="8038830" cy="933911"/>
            <a:chOff x="0" y="-3951"/>
            <a:chExt cx="9851544" cy="1167604"/>
          </a:xfrm>
        </p:grpSpPr>
        <p:grpSp>
          <p:nvGrpSpPr>
            <p:cNvPr id="5" name="Group 5"/>
            <p:cNvGrpSpPr/>
            <p:nvPr/>
          </p:nvGrpSpPr>
          <p:grpSpPr>
            <a:xfrm>
              <a:off x="0" y="-3951"/>
              <a:ext cx="8751079" cy="1167604"/>
              <a:chOff x="0" y="-6476"/>
              <a:chExt cx="14344420" cy="1913890"/>
            </a:xfrm>
          </p:grpSpPr>
          <p:sp>
            <p:nvSpPr>
              <p:cNvPr id="6" name="Freeform 6"/>
              <p:cNvSpPr/>
              <p:nvPr/>
            </p:nvSpPr>
            <p:spPr>
              <a:xfrm>
                <a:off x="0" y="-6476"/>
                <a:ext cx="14344420"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id="7" name="TextBox 7"/>
            <p:cNvSpPr txBox="1"/>
            <p:nvPr/>
          </p:nvSpPr>
          <p:spPr>
            <a:xfrm>
              <a:off x="694976" y="158843"/>
              <a:ext cx="9156568" cy="669377"/>
            </a:xfrm>
            <a:prstGeom prst="rect">
              <a:avLst/>
            </a:prstGeom>
          </p:spPr>
          <p:txBody>
            <a:bodyPr wrap="square" lIns="0" tIns="0" rIns="0" bIns="0" rtlCol="0" anchor="t">
              <a:spAutoFit/>
            </a:bodyPr>
            <a:lstStyle/>
            <a:p>
              <a:pPr marL="0" lvl="0" indent="0" algn="l">
                <a:lnSpc>
                  <a:spcPts val="4480"/>
                </a:lnSpc>
                <a:spcBef>
                  <a:spcPct val="0"/>
                </a:spcBef>
              </a:pPr>
              <a:r>
                <a:rPr lang="en-US" sz="2800" u="none" dirty="0" err="1">
                  <a:solidFill>
                    <a:srgbClr val="000000"/>
                  </a:solidFill>
                  <a:latin typeface="DM Sans"/>
                </a:rPr>
                <a:t>Normalisieren</a:t>
              </a:r>
              <a:r>
                <a:rPr lang="en-US" sz="2800" u="none" dirty="0">
                  <a:solidFill>
                    <a:srgbClr val="000000"/>
                  </a:solidFill>
                  <a:latin typeface="DM Sans"/>
                </a:rPr>
                <a:t> des Excel-</a:t>
              </a:r>
              <a:r>
                <a:rPr lang="en-US" sz="2800" u="none" dirty="0" err="1">
                  <a:solidFill>
                    <a:srgbClr val="000000"/>
                  </a:solidFill>
                  <a:latin typeface="DM Sans"/>
                </a:rPr>
                <a:t>Tabellenblatts</a:t>
              </a:r>
              <a:endParaRPr lang="en-US" sz="2800" u="none" dirty="0">
                <a:solidFill>
                  <a:srgbClr val="000000"/>
                </a:solidFill>
                <a:latin typeface="DM Sans"/>
              </a:endParaRPr>
            </a:p>
          </p:txBody>
        </p:sp>
      </p:grpSp>
      <p:grpSp>
        <p:nvGrpSpPr>
          <p:cNvPr id="8" name="Group 8"/>
          <p:cNvGrpSpPr/>
          <p:nvPr/>
        </p:nvGrpSpPr>
        <p:grpSpPr>
          <a:xfrm>
            <a:off x="9715770" y="3979976"/>
            <a:ext cx="7140854" cy="875703"/>
            <a:chOff x="0" y="0"/>
            <a:chExt cx="8751079" cy="1167604"/>
          </a:xfrm>
        </p:grpSpPr>
        <p:grpSp>
          <p:nvGrpSpPr>
            <p:cNvPr id="9" name="Group 9"/>
            <p:cNvGrpSpPr/>
            <p:nvPr/>
          </p:nvGrpSpPr>
          <p:grpSpPr>
            <a:xfrm>
              <a:off x="0" y="0"/>
              <a:ext cx="8751079" cy="1167604"/>
              <a:chOff x="0" y="0"/>
              <a:chExt cx="14344420" cy="1913890"/>
            </a:xfrm>
          </p:grpSpPr>
          <p:sp>
            <p:nvSpPr>
              <p:cNvPr id="10" name="Freeform 10"/>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txBody>
              <a:bodyPr/>
              <a:lstStyle/>
              <a:p>
                <a:endParaRPr lang="de-DE" dirty="0"/>
              </a:p>
            </p:txBody>
          </p:sp>
        </p:grpSp>
        <p:sp>
          <p:nvSpPr>
            <p:cNvPr id="11" name="TextBox 11"/>
            <p:cNvSpPr txBox="1"/>
            <p:nvPr/>
          </p:nvSpPr>
          <p:spPr>
            <a:xfrm>
              <a:off x="682276" y="207676"/>
              <a:ext cx="6968337" cy="733449"/>
            </a:xfrm>
            <a:prstGeom prst="rect">
              <a:avLst/>
            </a:prstGeom>
          </p:spPr>
          <p:txBody>
            <a:bodyPr lIns="0" tIns="0" rIns="0" bIns="0" rtlCol="0" anchor="t">
              <a:spAutoFit/>
            </a:bodyPr>
            <a:lstStyle/>
            <a:p>
              <a:pPr marL="0" lvl="0" indent="0" algn="l">
                <a:lnSpc>
                  <a:spcPts val="4480"/>
                </a:lnSpc>
                <a:spcBef>
                  <a:spcPct val="0"/>
                </a:spcBef>
              </a:pPr>
              <a:r>
                <a:rPr lang="en-US" sz="3200" dirty="0">
                  <a:solidFill>
                    <a:srgbClr val="000000"/>
                  </a:solidFill>
                  <a:latin typeface="DM Sans"/>
                </a:rPr>
                <a:t>Rollen und </a:t>
              </a:r>
              <a:r>
                <a:rPr lang="en-US" sz="3200" dirty="0" err="1">
                  <a:solidFill>
                    <a:srgbClr val="000000"/>
                  </a:solidFill>
                  <a:latin typeface="DM Sans"/>
                </a:rPr>
                <a:t>Benutzer</a:t>
              </a:r>
              <a:r>
                <a:rPr lang="en-US" sz="3200" dirty="0">
                  <a:solidFill>
                    <a:srgbClr val="000000"/>
                  </a:solidFill>
                  <a:latin typeface="DM Sans"/>
                </a:rPr>
                <a:t> </a:t>
              </a:r>
              <a:r>
                <a:rPr lang="en-US" sz="3200" dirty="0" err="1">
                  <a:solidFill>
                    <a:srgbClr val="000000"/>
                  </a:solidFill>
                  <a:latin typeface="DM Sans"/>
                </a:rPr>
                <a:t>anlegen</a:t>
              </a:r>
              <a:endParaRPr lang="en-US" sz="3200" dirty="0">
                <a:solidFill>
                  <a:srgbClr val="000000"/>
                </a:solidFill>
                <a:latin typeface="DM Sans"/>
              </a:endParaRPr>
            </a:p>
          </p:txBody>
        </p:sp>
      </p:grpSp>
      <p:grpSp>
        <p:nvGrpSpPr>
          <p:cNvPr id="12" name="Group 12"/>
          <p:cNvGrpSpPr/>
          <p:nvPr/>
        </p:nvGrpSpPr>
        <p:grpSpPr>
          <a:xfrm>
            <a:off x="9715770" y="2848846"/>
            <a:ext cx="7140854" cy="875703"/>
            <a:chOff x="0" y="0"/>
            <a:chExt cx="8751079" cy="1167604"/>
          </a:xfrm>
        </p:grpSpPr>
        <p:grpSp>
          <p:nvGrpSpPr>
            <p:cNvPr id="13" name="Group 13"/>
            <p:cNvGrpSpPr/>
            <p:nvPr/>
          </p:nvGrpSpPr>
          <p:grpSpPr>
            <a:xfrm>
              <a:off x="0" y="0"/>
              <a:ext cx="8751079" cy="1167604"/>
              <a:chOff x="0" y="0"/>
              <a:chExt cx="14344420" cy="1913890"/>
            </a:xfrm>
          </p:grpSpPr>
          <p:sp>
            <p:nvSpPr>
              <p:cNvPr id="14" name="Freeform 14"/>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sp>
          <p:nvSpPr>
            <p:cNvPr id="15" name="TextBox 15"/>
            <p:cNvSpPr txBox="1"/>
            <p:nvPr/>
          </p:nvSpPr>
          <p:spPr>
            <a:xfrm>
              <a:off x="682276" y="203719"/>
              <a:ext cx="8068803" cy="733449"/>
            </a:xfrm>
            <a:prstGeom prst="rect">
              <a:avLst/>
            </a:prstGeom>
          </p:spPr>
          <p:txBody>
            <a:bodyPr lIns="0" tIns="0" rIns="0" bIns="0" rtlCol="0" anchor="t">
              <a:spAutoFit/>
            </a:bodyPr>
            <a:lstStyle/>
            <a:p>
              <a:pPr marL="0" lvl="0" indent="0" algn="l">
                <a:lnSpc>
                  <a:spcPts val="4480"/>
                </a:lnSpc>
                <a:spcBef>
                  <a:spcPct val="0"/>
                </a:spcBef>
              </a:pPr>
              <a:r>
                <a:rPr lang="en-US" sz="3200" u="none" dirty="0" err="1">
                  <a:solidFill>
                    <a:srgbClr val="000000"/>
                  </a:solidFill>
                  <a:latin typeface="DM Sans"/>
                </a:rPr>
                <a:t>Tabellen</a:t>
              </a:r>
              <a:r>
                <a:rPr lang="en-US" sz="3200" u="none" dirty="0">
                  <a:solidFill>
                    <a:srgbClr val="000000"/>
                  </a:solidFill>
                  <a:latin typeface="DM Sans"/>
                </a:rPr>
                <a:t> in Postgres </a:t>
              </a:r>
              <a:r>
                <a:rPr lang="en-US" sz="3200" u="none" dirty="0" err="1">
                  <a:solidFill>
                    <a:srgbClr val="000000"/>
                  </a:solidFill>
                  <a:latin typeface="DM Sans"/>
                </a:rPr>
                <a:t>importieren</a:t>
              </a:r>
              <a:endParaRPr lang="en-US" sz="3200" u="none" dirty="0">
                <a:solidFill>
                  <a:srgbClr val="000000"/>
                </a:solidFill>
                <a:latin typeface="DM Sans"/>
              </a:endParaRPr>
            </a:p>
          </p:txBody>
        </p:sp>
      </p:grpSp>
      <p:grpSp>
        <p:nvGrpSpPr>
          <p:cNvPr id="17" name="Group 17"/>
          <p:cNvGrpSpPr/>
          <p:nvPr/>
        </p:nvGrpSpPr>
        <p:grpSpPr>
          <a:xfrm>
            <a:off x="10014940" y="5066003"/>
            <a:ext cx="7140854" cy="1304274"/>
            <a:chOff x="0" y="0"/>
            <a:chExt cx="14344420" cy="1913890"/>
          </a:xfrm>
        </p:grpSpPr>
        <p:sp>
          <p:nvSpPr>
            <p:cNvPr id="18" name="Freeform 18"/>
            <p:cNvSpPr/>
            <p:nvPr/>
          </p:nvSpPr>
          <p:spPr>
            <a:xfrm>
              <a:off x="0" y="0"/>
              <a:ext cx="14344421" cy="1913890"/>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grpSp>
      <p:grpSp>
        <p:nvGrpSpPr>
          <p:cNvPr id="20" name="Group 20"/>
          <p:cNvGrpSpPr/>
          <p:nvPr/>
        </p:nvGrpSpPr>
        <p:grpSpPr>
          <a:xfrm>
            <a:off x="9144000" y="1717716"/>
            <a:ext cx="875703" cy="875703"/>
            <a:chOff x="0" y="0"/>
            <a:chExt cx="1913890" cy="1913890"/>
          </a:xfrm>
        </p:grpSpPr>
        <p:sp>
          <p:nvSpPr>
            <p:cNvPr id="21" name="Freeform 21"/>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2" name="TextBox 22"/>
          <p:cNvSpPr txBox="1"/>
          <p:nvPr/>
        </p:nvSpPr>
        <p:spPr>
          <a:xfrm>
            <a:off x="9379481" y="1924955"/>
            <a:ext cx="433316" cy="499325"/>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1</a:t>
            </a:r>
          </a:p>
        </p:txBody>
      </p:sp>
      <p:grpSp>
        <p:nvGrpSpPr>
          <p:cNvPr id="23" name="Group 23"/>
          <p:cNvGrpSpPr/>
          <p:nvPr/>
        </p:nvGrpSpPr>
        <p:grpSpPr>
          <a:xfrm>
            <a:off x="9144000" y="3979976"/>
            <a:ext cx="875703" cy="875703"/>
            <a:chOff x="0" y="0"/>
            <a:chExt cx="1913890" cy="1913890"/>
          </a:xfrm>
        </p:grpSpPr>
        <p:sp>
          <p:nvSpPr>
            <p:cNvPr id="24" name="Freeform 24"/>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5" name="TextBox 25"/>
          <p:cNvSpPr txBox="1"/>
          <p:nvPr/>
        </p:nvSpPr>
        <p:spPr>
          <a:xfrm>
            <a:off x="9369956" y="4223839"/>
            <a:ext cx="433316" cy="499325"/>
          </a:xfrm>
          <a:prstGeom prst="rect">
            <a:avLst/>
          </a:prstGeom>
        </p:spPr>
        <p:txBody>
          <a:bodyPr lIns="0" tIns="0" rIns="0" bIns="0" rtlCol="0" anchor="t">
            <a:spAutoFit/>
          </a:bodyPr>
          <a:lstStyle/>
          <a:p>
            <a:pPr algn="ctr">
              <a:lnSpc>
                <a:spcPts val="3960"/>
              </a:lnSpc>
            </a:pPr>
            <a:r>
              <a:rPr lang="en-US" sz="3600" dirty="0">
                <a:solidFill>
                  <a:srgbClr val="FFFFFF"/>
                </a:solidFill>
                <a:latin typeface="DM Sans Bold"/>
              </a:rPr>
              <a:t>3</a:t>
            </a:r>
          </a:p>
        </p:txBody>
      </p:sp>
      <p:grpSp>
        <p:nvGrpSpPr>
          <p:cNvPr id="26" name="Group 26"/>
          <p:cNvGrpSpPr/>
          <p:nvPr/>
        </p:nvGrpSpPr>
        <p:grpSpPr>
          <a:xfrm>
            <a:off x="9144000" y="2848846"/>
            <a:ext cx="875703" cy="875703"/>
            <a:chOff x="0" y="0"/>
            <a:chExt cx="1913890" cy="1913890"/>
          </a:xfrm>
        </p:grpSpPr>
        <p:sp>
          <p:nvSpPr>
            <p:cNvPr id="27" name="Freeform 27"/>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28" name="TextBox 28"/>
          <p:cNvSpPr txBox="1"/>
          <p:nvPr/>
        </p:nvSpPr>
        <p:spPr>
          <a:xfrm>
            <a:off x="9369956" y="3070372"/>
            <a:ext cx="433316" cy="499325"/>
          </a:xfrm>
          <a:prstGeom prst="rect">
            <a:avLst/>
          </a:prstGeom>
        </p:spPr>
        <p:txBody>
          <a:bodyPr lIns="0" tIns="0" rIns="0" bIns="0" rtlCol="0" anchor="t">
            <a:spAutoFit/>
          </a:bodyPr>
          <a:lstStyle/>
          <a:p>
            <a:pPr algn="ctr">
              <a:lnSpc>
                <a:spcPts val="3960"/>
              </a:lnSpc>
            </a:pPr>
            <a:r>
              <a:rPr lang="en-US" sz="3600">
                <a:solidFill>
                  <a:srgbClr val="FFFFFF"/>
                </a:solidFill>
                <a:latin typeface="DM Sans Bold"/>
              </a:rPr>
              <a:t>2</a:t>
            </a:r>
          </a:p>
        </p:txBody>
      </p:sp>
      <p:grpSp>
        <p:nvGrpSpPr>
          <p:cNvPr id="29" name="Group 29"/>
          <p:cNvGrpSpPr/>
          <p:nvPr/>
        </p:nvGrpSpPr>
        <p:grpSpPr>
          <a:xfrm>
            <a:off x="9162305" y="5287612"/>
            <a:ext cx="875703" cy="875703"/>
            <a:chOff x="0" y="0"/>
            <a:chExt cx="1913890" cy="1913890"/>
          </a:xfrm>
        </p:grpSpPr>
        <p:sp>
          <p:nvSpPr>
            <p:cNvPr id="30" name="Freeform 30"/>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sp>
      </p:grpSp>
      <p:sp>
        <p:nvSpPr>
          <p:cNvPr id="31" name="TextBox 31"/>
          <p:cNvSpPr txBox="1"/>
          <p:nvPr/>
        </p:nvSpPr>
        <p:spPr>
          <a:xfrm>
            <a:off x="9326283" y="5315791"/>
            <a:ext cx="433316" cy="499325"/>
          </a:xfrm>
          <a:prstGeom prst="rect">
            <a:avLst/>
          </a:prstGeom>
        </p:spPr>
        <p:txBody>
          <a:bodyPr lIns="0" tIns="0" rIns="0" bIns="0" rtlCol="0" anchor="t">
            <a:spAutoFit/>
          </a:bodyPr>
          <a:lstStyle/>
          <a:p>
            <a:pPr algn="ctr">
              <a:lnSpc>
                <a:spcPts val="3960"/>
              </a:lnSpc>
            </a:pPr>
            <a:r>
              <a:rPr lang="en-US" sz="3600" dirty="0">
                <a:solidFill>
                  <a:srgbClr val="FFFFFF"/>
                </a:solidFill>
                <a:latin typeface="DM Sans Bold"/>
              </a:rPr>
              <a:t>4</a:t>
            </a:r>
          </a:p>
        </p:txBody>
      </p:sp>
      <p:grpSp>
        <p:nvGrpSpPr>
          <p:cNvPr id="32" name="Group 32"/>
          <p:cNvGrpSpPr/>
          <p:nvPr/>
        </p:nvGrpSpPr>
        <p:grpSpPr>
          <a:xfrm>
            <a:off x="2175283" y="3413599"/>
            <a:ext cx="6756821" cy="6603358"/>
            <a:chOff x="0" y="0"/>
            <a:chExt cx="7988281" cy="5458553"/>
          </a:xfrm>
        </p:grpSpPr>
        <p:sp>
          <p:nvSpPr>
            <p:cNvPr id="33" name="Freeform 33"/>
            <p:cNvSpPr/>
            <p:nvPr/>
          </p:nvSpPr>
          <p:spPr>
            <a:xfrm>
              <a:off x="0" y="0"/>
              <a:ext cx="7988281" cy="4604155"/>
            </a:xfrm>
            <a:custGeom>
              <a:avLst/>
              <a:gdLst/>
              <a:ahLst/>
              <a:cxnLst/>
              <a:rect l="l" t="t" r="r" b="b"/>
              <a:pathLst>
                <a:path w="7988281" h="4604155">
                  <a:moveTo>
                    <a:pt x="0" y="0"/>
                  </a:moveTo>
                  <a:lnTo>
                    <a:pt x="7988281" y="0"/>
                  </a:lnTo>
                  <a:lnTo>
                    <a:pt x="7988281" y="4604155"/>
                  </a:lnTo>
                  <a:lnTo>
                    <a:pt x="0" y="46041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4" name="TextBox 34"/>
            <p:cNvSpPr txBox="1"/>
            <p:nvPr/>
          </p:nvSpPr>
          <p:spPr>
            <a:xfrm>
              <a:off x="1678177" y="490185"/>
              <a:ext cx="4631928" cy="4968368"/>
            </a:xfrm>
            <a:prstGeom prst="rect">
              <a:avLst/>
            </a:prstGeom>
          </p:spPr>
          <p:txBody>
            <a:bodyPr lIns="0" tIns="0" rIns="0" bIns="0" rtlCol="0" anchor="t">
              <a:spAutoFit/>
            </a:bodyPr>
            <a:lstStyle/>
            <a:p>
              <a:pPr>
                <a:lnSpc>
                  <a:spcPts val="7200"/>
                </a:lnSpc>
              </a:pPr>
              <a:r>
                <a:rPr lang="en-US" sz="7200" dirty="0">
                  <a:solidFill>
                    <a:srgbClr val="FFFFFF"/>
                  </a:solidFill>
                  <a:latin typeface="DM Sans"/>
                </a:rPr>
                <a:t>Praxis-</a:t>
              </a:r>
              <a:r>
                <a:rPr lang="en-US" sz="7200" dirty="0" err="1">
                  <a:solidFill>
                    <a:srgbClr val="FFFFFF"/>
                  </a:solidFill>
                  <a:latin typeface="DM Sans"/>
                </a:rPr>
                <a:t>Gruppenprojekt</a:t>
              </a:r>
              <a:r>
                <a:rPr lang="en-US" sz="7200" dirty="0">
                  <a:solidFill>
                    <a:srgbClr val="FFFFFF"/>
                  </a:solidFill>
                  <a:latin typeface="DM Sans"/>
                </a:rPr>
                <a:t> SQL</a:t>
              </a:r>
            </a:p>
          </p:txBody>
        </p:sp>
      </p:grpSp>
      <p:sp>
        <p:nvSpPr>
          <p:cNvPr id="35" name="Freeform 35"/>
          <p:cNvSpPr/>
          <p:nvPr/>
        </p:nvSpPr>
        <p:spPr>
          <a:xfrm>
            <a:off x="1028700" y="4657135"/>
            <a:ext cx="2328416" cy="6216646"/>
          </a:xfrm>
          <a:custGeom>
            <a:avLst/>
            <a:gdLst/>
            <a:ahLst/>
            <a:cxnLst/>
            <a:rect l="l" t="t" r="r" b="b"/>
            <a:pathLst>
              <a:path w="2328416" h="6216646">
                <a:moveTo>
                  <a:pt x="0" y="0"/>
                </a:moveTo>
                <a:lnTo>
                  <a:pt x="2328416" y="0"/>
                </a:lnTo>
                <a:lnTo>
                  <a:pt x="2328416" y="6216646"/>
                </a:lnTo>
                <a:lnTo>
                  <a:pt x="0" y="6216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36" name="Group 29">
            <a:extLst>
              <a:ext uri="{FF2B5EF4-FFF2-40B4-BE49-F238E27FC236}">
                <a16:creationId xmlns:a16="http://schemas.microsoft.com/office/drawing/2014/main" id="{7AED89E6-1E2B-A96C-3113-C9B933357A40}"/>
              </a:ext>
            </a:extLst>
          </p:cNvPr>
          <p:cNvGrpSpPr/>
          <p:nvPr/>
        </p:nvGrpSpPr>
        <p:grpSpPr>
          <a:xfrm>
            <a:off x="9108352" y="6587881"/>
            <a:ext cx="875703" cy="875703"/>
            <a:chOff x="0" y="0"/>
            <a:chExt cx="1913890" cy="1913890"/>
          </a:xfrm>
        </p:grpSpPr>
        <p:sp>
          <p:nvSpPr>
            <p:cNvPr id="37" name="Freeform 30">
              <a:extLst>
                <a:ext uri="{FF2B5EF4-FFF2-40B4-BE49-F238E27FC236}">
                  <a16:creationId xmlns:a16="http://schemas.microsoft.com/office/drawing/2014/main" id="{48BF76C8-2ED0-48AD-7C8B-32F999DD8B1C}"/>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txBody>
            <a:bodyPr/>
            <a:lstStyle/>
            <a:p>
              <a:endParaRPr lang="de-DE" dirty="0"/>
            </a:p>
          </p:txBody>
        </p:sp>
      </p:grpSp>
      <p:sp>
        <p:nvSpPr>
          <p:cNvPr id="40" name="Freeform 18">
            <a:extLst>
              <a:ext uri="{FF2B5EF4-FFF2-40B4-BE49-F238E27FC236}">
                <a16:creationId xmlns:a16="http://schemas.microsoft.com/office/drawing/2014/main" id="{3458BF48-59EC-876D-FD25-D4B2BD7AF040}"/>
              </a:ext>
            </a:extLst>
          </p:cNvPr>
          <p:cNvSpPr/>
          <p:nvPr/>
        </p:nvSpPr>
        <p:spPr>
          <a:xfrm>
            <a:off x="9984055" y="6542778"/>
            <a:ext cx="7140854" cy="875703"/>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sp>
        <p:nvSpPr>
          <p:cNvPr id="45" name="TextBox 31">
            <a:extLst>
              <a:ext uri="{FF2B5EF4-FFF2-40B4-BE49-F238E27FC236}">
                <a16:creationId xmlns:a16="http://schemas.microsoft.com/office/drawing/2014/main" id="{05894610-4609-EE4E-ADBD-BDB55BF38A77}"/>
              </a:ext>
            </a:extLst>
          </p:cNvPr>
          <p:cNvSpPr txBox="1"/>
          <p:nvPr/>
        </p:nvSpPr>
        <p:spPr>
          <a:xfrm>
            <a:off x="9349524" y="6845233"/>
            <a:ext cx="433316" cy="516616"/>
          </a:xfrm>
          <a:prstGeom prst="rect">
            <a:avLst/>
          </a:prstGeom>
        </p:spPr>
        <p:txBody>
          <a:bodyPr lIns="0" tIns="0" rIns="0" bIns="0" rtlCol="0" anchor="t">
            <a:spAutoFit/>
          </a:bodyPr>
          <a:lstStyle/>
          <a:p>
            <a:pPr algn="ctr">
              <a:lnSpc>
                <a:spcPts val="3960"/>
              </a:lnSpc>
            </a:pPr>
            <a:r>
              <a:rPr lang="en-US" sz="3600" dirty="0">
                <a:solidFill>
                  <a:srgbClr val="FFFFFF"/>
                </a:solidFill>
                <a:latin typeface="DM Sans Bold"/>
              </a:rPr>
              <a:t>5</a:t>
            </a:r>
          </a:p>
        </p:txBody>
      </p:sp>
      <p:sp>
        <p:nvSpPr>
          <p:cNvPr id="46" name="TextBox 19">
            <a:extLst>
              <a:ext uri="{FF2B5EF4-FFF2-40B4-BE49-F238E27FC236}">
                <a16:creationId xmlns:a16="http://schemas.microsoft.com/office/drawing/2014/main" id="{B10D7FB4-C2A0-174D-2B51-996CE688B2BC}"/>
              </a:ext>
            </a:extLst>
          </p:cNvPr>
          <p:cNvSpPr txBox="1"/>
          <p:nvPr/>
        </p:nvSpPr>
        <p:spPr>
          <a:xfrm>
            <a:off x="10201986" y="5187129"/>
            <a:ext cx="6953808" cy="1127168"/>
          </a:xfrm>
          <a:prstGeom prst="rect">
            <a:avLst/>
          </a:prstGeom>
        </p:spPr>
        <p:txBody>
          <a:bodyPr wrap="square" lIns="0" tIns="0" rIns="0" bIns="0" rtlCol="0" anchor="t">
            <a:spAutoFit/>
          </a:bodyPr>
          <a:lstStyle/>
          <a:p>
            <a:pPr marL="0" lvl="0" indent="0" algn="l">
              <a:lnSpc>
                <a:spcPts val="4480"/>
              </a:lnSpc>
              <a:spcBef>
                <a:spcPct val="0"/>
              </a:spcBef>
            </a:pPr>
            <a:r>
              <a:rPr lang="de-DE" sz="3200" u="none" dirty="0">
                <a:solidFill>
                  <a:srgbClr val="000000"/>
                </a:solidFill>
                <a:latin typeface="DM Sans"/>
              </a:rPr>
              <a:t>Ansichten für die Datensicherheit erstellen</a:t>
            </a:r>
            <a:endParaRPr lang="en-US" sz="3200" u="none" dirty="0">
              <a:solidFill>
                <a:srgbClr val="000000"/>
              </a:solidFill>
              <a:latin typeface="DM Sans"/>
            </a:endParaRPr>
          </a:p>
        </p:txBody>
      </p:sp>
      <p:sp>
        <p:nvSpPr>
          <p:cNvPr id="47" name="TextBox 19">
            <a:extLst>
              <a:ext uri="{FF2B5EF4-FFF2-40B4-BE49-F238E27FC236}">
                <a16:creationId xmlns:a16="http://schemas.microsoft.com/office/drawing/2014/main" id="{89EA39C2-38B6-FCB3-9E9F-C837B08B370F}"/>
              </a:ext>
            </a:extLst>
          </p:cNvPr>
          <p:cNvSpPr txBox="1"/>
          <p:nvPr/>
        </p:nvSpPr>
        <p:spPr>
          <a:xfrm>
            <a:off x="10204585" y="6715278"/>
            <a:ext cx="5866246" cy="550087"/>
          </a:xfrm>
          <a:prstGeom prst="rect">
            <a:avLst/>
          </a:prstGeom>
        </p:spPr>
        <p:txBody>
          <a:bodyPr lIns="0" tIns="0" rIns="0" bIns="0" rtlCol="0" anchor="t">
            <a:spAutoFit/>
          </a:bodyPr>
          <a:lstStyle/>
          <a:p>
            <a:pPr marL="0" lvl="0" indent="0" algn="l">
              <a:lnSpc>
                <a:spcPts val="4480"/>
              </a:lnSpc>
              <a:spcBef>
                <a:spcPct val="0"/>
              </a:spcBef>
            </a:pPr>
            <a:r>
              <a:rPr lang="en-US" sz="3200" u="none" dirty="0" err="1">
                <a:solidFill>
                  <a:srgbClr val="000000"/>
                </a:solidFill>
                <a:latin typeface="DM Sans"/>
              </a:rPr>
              <a:t>Einsatz</a:t>
            </a:r>
            <a:r>
              <a:rPr lang="en-US" sz="3200" u="none" dirty="0">
                <a:solidFill>
                  <a:srgbClr val="000000"/>
                </a:solidFill>
                <a:latin typeface="DM Sans"/>
              </a:rPr>
              <a:t> </a:t>
            </a:r>
            <a:r>
              <a:rPr lang="en-US" sz="3200" u="none" dirty="0" err="1">
                <a:solidFill>
                  <a:srgbClr val="000000"/>
                </a:solidFill>
                <a:latin typeface="DM Sans"/>
              </a:rPr>
              <a:t>eines</a:t>
            </a:r>
            <a:r>
              <a:rPr lang="en-US" sz="3200" u="none" dirty="0">
                <a:solidFill>
                  <a:srgbClr val="000000"/>
                </a:solidFill>
                <a:latin typeface="DM Sans"/>
              </a:rPr>
              <a:t> </a:t>
            </a:r>
            <a:r>
              <a:rPr lang="en-US" sz="3200" u="none" dirty="0" err="1">
                <a:solidFill>
                  <a:srgbClr val="000000"/>
                </a:solidFill>
                <a:latin typeface="DM Sans"/>
              </a:rPr>
              <a:t>Datenanalysten</a:t>
            </a:r>
            <a:endParaRPr lang="en-US" sz="3200" u="none" dirty="0">
              <a:solidFill>
                <a:srgbClr val="000000"/>
              </a:solidFill>
              <a:latin typeface="DM Sans"/>
            </a:endParaRPr>
          </a:p>
        </p:txBody>
      </p:sp>
      <p:grpSp>
        <p:nvGrpSpPr>
          <p:cNvPr id="53" name="Group 29">
            <a:extLst>
              <a:ext uri="{FF2B5EF4-FFF2-40B4-BE49-F238E27FC236}">
                <a16:creationId xmlns:a16="http://schemas.microsoft.com/office/drawing/2014/main" id="{2722E2FD-BBC9-F2D8-B3BD-FE8767BA5FF3}"/>
              </a:ext>
            </a:extLst>
          </p:cNvPr>
          <p:cNvGrpSpPr/>
          <p:nvPr/>
        </p:nvGrpSpPr>
        <p:grpSpPr>
          <a:xfrm>
            <a:off x="9108352" y="7619911"/>
            <a:ext cx="875703" cy="875703"/>
            <a:chOff x="0" y="0"/>
            <a:chExt cx="1913890" cy="1913890"/>
          </a:xfrm>
        </p:grpSpPr>
        <p:sp>
          <p:nvSpPr>
            <p:cNvPr id="54" name="Freeform 30">
              <a:extLst>
                <a:ext uri="{FF2B5EF4-FFF2-40B4-BE49-F238E27FC236}">
                  <a16:creationId xmlns:a16="http://schemas.microsoft.com/office/drawing/2014/main" id="{2AF2B37D-4A75-FE28-ACE5-A7DE09ECBD29}"/>
                </a:ext>
              </a:extLst>
            </p:cNvPr>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43C466"/>
            </a:solidFill>
          </p:spPr>
          <p:txBody>
            <a:bodyPr/>
            <a:lstStyle/>
            <a:p>
              <a:endParaRPr lang="de-DE" dirty="0"/>
            </a:p>
          </p:txBody>
        </p:sp>
      </p:grpSp>
      <p:sp>
        <p:nvSpPr>
          <p:cNvPr id="55" name="Freeform 18">
            <a:extLst>
              <a:ext uri="{FF2B5EF4-FFF2-40B4-BE49-F238E27FC236}">
                <a16:creationId xmlns:a16="http://schemas.microsoft.com/office/drawing/2014/main" id="{7F2F6908-B1C6-D470-9E2A-EA1DC7CB568E}"/>
              </a:ext>
            </a:extLst>
          </p:cNvPr>
          <p:cNvSpPr/>
          <p:nvPr/>
        </p:nvSpPr>
        <p:spPr>
          <a:xfrm>
            <a:off x="9984055" y="7619910"/>
            <a:ext cx="7140854" cy="875703"/>
          </a:xfrm>
          <a:custGeom>
            <a:avLst/>
            <a:gdLst/>
            <a:ahLst/>
            <a:cxnLst/>
            <a:rect l="l" t="t" r="r" b="b"/>
            <a:pathLst>
              <a:path w="14344421" h="1913890">
                <a:moveTo>
                  <a:pt x="14219960" y="1913890"/>
                </a:moveTo>
                <a:lnTo>
                  <a:pt x="124460" y="1913890"/>
                </a:lnTo>
                <a:cubicBezTo>
                  <a:pt x="55880" y="1913890"/>
                  <a:pt x="0" y="1858010"/>
                  <a:pt x="0" y="1789430"/>
                </a:cubicBezTo>
                <a:lnTo>
                  <a:pt x="0" y="124460"/>
                </a:lnTo>
                <a:cubicBezTo>
                  <a:pt x="0" y="55880"/>
                  <a:pt x="55880" y="0"/>
                  <a:pt x="124460" y="0"/>
                </a:cubicBezTo>
                <a:lnTo>
                  <a:pt x="14219960" y="0"/>
                </a:lnTo>
                <a:cubicBezTo>
                  <a:pt x="14288540" y="0"/>
                  <a:pt x="14344421" y="55880"/>
                  <a:pt x="14344421" y="124460"/>
                </a:cubicBezTo>
                <a:lnTo>
                  <a:pt x="14344421" y="1789430"/>
                </a:lnTo>
                <a:cubicBezTo>
                  <a:pt x="14344421" y="1858010"/>
                  <a:pt x="14288540" y="1913890"/>
                  <a:pt x="14219960" y="1913890"/>
                </a:cubicBezTo>
                <a:close/>
              </a:path>
            </a:pathLst>
          </a:custGeom>
          <a:solidFill>
            <a:srgbClr val="E8E8E8"/>
          </a:solidFill>
        </p:spPr>
      </p:sp>
      <p:sp>
        <p:nvSpPr>
          <p:cNvPr id="56" name="TextBox 31">
            <a:extLst>
              <a:ext uri="{FF2B5EF4-FFF2-40B4-BE49-F238E27FC236}">
                <a16:creationId xmlns:a16="http://schemas.microsoft.com/office/drawing/2014/main" id="{4A933C96-54B1-26CB-CB65-465947D870CD}"/>
              </a:ext>
            </a:extLst>
          </p:cNvPr>
          <p:cNvSpPr txBox="1"/>
          <p:nvPr/>
        </p:nvSpPr>
        <p:spPr>
          <a:xfrm>
            <a:off x="9326283" y="7838909"/>
            <a:ext cx="433316" cy="516616"/>
          </a:xfrm>
          <a:prstGeom prst="rect">
            <a:avLst/>
          </a:prstGeom>
        </p:spPr>
        <p:txBody>
          <a:bodyPr lIns="0" tIns="0" rIns="0" bIns="0" rtlCol="0" anchor="t">
            <a:spAutoFit/>
          </a:bodyPr>
          <a:lstStyle/>
          <a:p>
            <a:pPr algn="ctr">
              <a:lnSpc>
                <a:spcPts val="3960"/>
              </a:lnSpc>
            </a:pPr>
            <a:r>
              <a:rPr lang="en-US" sz="3600" dirty="0">
                <a:solidFill>
                  <a:srgbClr val="FFFFFF"/>
                </a:solidFill>
                <a:latin typeface="DM Sans Bold"/>
              </a:rPr>
              <a:t>6</a:t>
            </a:r>
          </a:p>
        </p:txBody>
      </p:sp>
      <p:sp>
        <p:nvSpPr>
          <p:cNvPr id="57" name="TextBox 19">
            <a:extLst>
              <a:ext uri="{FF2B5EF4-FFF2-40B4-BE49-F238E27FC236}">
                <a16:creationId xmlns:a16="http://schemas.microsoft.com/office/drawing/2014/main" id="{CAFFCAD8-9208-25A7-950B-7E01F4BC220B}"/>
              </a:ext>
            </a:extLst>
          </p:cNvPr>
          <p:cNvSpPr txBox="1"/>
          <p:nvPr/>
        </p:nvSpPr>
        <p:spPr>
          <a:xfrm>
            <a:off x="10167677" y="7761695"/>
            <a:ext cx="5866246" cy="550087"/>
          </a:xfrm>
          <a:prstGeom prst="rect">
            <a:avLst/>
          </a:prstGeom>
        </p:spPr>
        <p:txBody>
          <a:bodyPr lIns="0" tIns="0" rIns="0" bIns="0" rtlCol="0" anchor="t">
            <a:spAutoFit/>
          </a:bodyPr>
          <a:lstStyle/>
          <a:p>
            <a:pPr marL="0" lvl="0" indent="0" algn="l">
              <a:lnSpc>
                <a:spcPts val="4480"/>
              </a:lnSpc>
              <a:spcBef>
                <a:spcPct val="0"/>
              </a:spcBef>
            </a:pPr>
            <a:r>
              <a:rPr lang="en-US" sz="3200" u="none" dirty="0">
                <a:solidFill>
                  <a:srgbClr val="000000"/>
                </a:solidFill>
                <a:latin typeface="DM Sans"/>
              </a:rPr>
              <a:t>Python-</a:t>
            </a:r>
            <a:r>
              <a:rPr lang="en-US" sz="3200" u="none" dirty="0" err="1">
                <a:solidFill>
                  <a:srgbClr val="000000"/>
                </a:solidFill>
                <a:latin typeface="DM Sans"/>
              </a:rPr>
              <a:t>Analyse</a:t>
            </a:r>
            <a:endParaRPr lang="en-US" sz="3200" u="none" dirty="0">
              <a:solidFill>
                <a:srgbClr val="000000"/>
              </a:solidFill>
              <a:latin typeface="DM San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610677" y="2220150"/>
            <a:ext cx="5684951" cy="2046582"/>
            <a:chOff x="0" y="0"/>
            <a:chExt cx="7579935" cy="2728777"/>
          </a:xfrm>
        </p:grpSpPr>
        <p:sp>
          <p:nvSpPr>
            <p:cNvPr id="11" name="Freeform 11"/>
            <p:cNvSpPr/>
            <p:nvPr/>
          </p:nvSpPr>
          <p:spPr>
            <a:xfrm>
              <a:off x="0" y="0"/>
              <a:ext cx="7579935" cy="2728777"/>
            </a:xfrm>
            <a:custGeom>
              <a:avLst/>
              <a:gdLst/>
              <a:ahLst/>
              <a:cxnLst/>
              <a:rect l="l" t="t" r="r" b="b"/>
              <a:pathLst>
                <a:path w="7579935" h="2728777">
                  <a:moveTo>
                    <a:pt x="0" y="0"/>
                  </a:moveTo>
                  <a:lnTo>
                    <a:pt x="7579935" y="0"/>
                  </a:lnTo>
                  <a:lnTo>
                    <a:pt x="7579935" y="2728777"/>
                  </a:lnTo>
                  <a:lnTo>
                    <a:pt x="0" y="27287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84768" y="317273"/>
              <a:ext cx="5410398" cy="1047115"/>
            </a:xfrm>
            <a:prstGeom prst="rect">
              <a:avLst/>
            </a:prstGeom>
          </p:spPr>
          <p:txBody>
            <a:bodyPr lIns="0" tIns="0" rIns="0" bIns="0" rtlCol="0" anchor="t">
              <a:spAutoFit/>
            </a:bodyPr>
            <a:lstStyle/>
            <a:p>
              <a:pPr>
                <a:lnSpc>
                  <a:spcPts val="5880"/>
                </a:lnSpc>
              </a:pPr>
              <a:r>
                <a:rPr lang="en-US" sz="5600">
                  <a:solidFill>
                    <a:srgbClr val="FFFFFF"/>
                  </a:solidFill>
                  <a:latin typeface="DM Sans"/>
                </a:rPr>
                <a:t>Introduction</a:t>
              </a:r>
            </a:p>
          </p:txBody>
        </p:sp>
      </p:grpSp>
      <p:sp>
        <p:nvSpPr>
          <p:cNvPr id="15" name="TextBox 15"/>
          <p:cNvSpPr txBox="1"/>
          <p:nvPr/>
        </p:nvSpPr>
        <p:spPr>
          <a:xfrm>
            <a:off x="13326257" y="981075"/>
            <a:ext cx="3933043" cy="405765"/>
          </a:xfrm>
          <a:prstGeom prst="rect">
            <a:avLst/>
          </a:prstGeom>
        </p:spPr>
        <p:txBody>
          <a:bodyPr lIns="0" tIns="0" rIns="0" bIns="0" rtlCol="0" anchor="t">
            <a:spAutoFit/>
          </a:bodyPr>
          <a:lstStyle/>
          <a:p>
            <a:pPr algn="r">
              <a:lnSpc>
                <a:spcPts val="3359"/>
              </a:lnSpc>
            </a:pPr>
            <a:r>
              <a:rPr lang="en-US" sz="2400">
                <a:solidFill>
                  <a:srgbClr val="000000"/>
                </a:solidFill>
                <a:latin typeface="DM Sans"/>
              </a:rPr>
              <a:t>June 1,</a:t>
            </a:r>
            <a:r>
              <a:rPr lang="en-US" sz="2400" u="none">
                <a:solidFill>
                  <a:srgbClr val="000000"/>
                </a:solidFill>
                <a:latin typeface="DM Sans"/>
              </a:rPr>
              <a:t> 2025</a:t>
            </a:r>
          </a:p>
        </p:txBody>
      </p:sp>
      <p:sp>
        <p:nvSpPr>
          <p:cNvPr id="16" name="TextBox 16"/>
          <p:cNvSpPr txBox="1"/>
          <p:nvPr/>
        </p:nvSpPr>
        <p:spPr>
          <a:xfrm>
            <a:off x="1028700" y="981075"/>
            <a:ext cx="3933043" cy="405765"/>
          </a:xfrm>
          <a:prstGeom prst="rect">
            <a:avLst/>
          </a:prstGeom>
        </p:spPr>
        <p:txBody>
          <a:bodyPr lIns="0" tIns="0" rIns="0" bIns="0" rtlCol="0" anchor="t">
            <a:spAutoFit/>
          </a:bodyPr>
          <a:lstStyle/>
          <a:p>
            <a:pPr>
              <a:lnSpc>
                <a:spcPts val="3359"/>
              </a:lnSpc>
            </a:pPr>
            <a:r>
              <a:rPr lang="en-US" sz="2400">
                <a:solidFill>
                  <a:srgbClr val="000000"/>
                </a:solidFill>
                <a:latin typeface="DM Sans"/>
              </a:rPr>
              <a:t>MDM Compa</a:t>
            </a:r>
            <a:r>
              <a:rPr lang="en-US" sz="2400" u="none">
                <a:solidFill>
                  <a:srgbClr val="000000"/>
                </a:solidFill>
                <a:latin typeface="DM Sans"/>
              </a:rPr>
              <a:t>ny</a:t>
            </a:r>
          </a:p>
        </p:txBody>
      </p:sp>
      <p:sp>
        <p:nvSpPr>
          <p:cNvPr id="17" name="TextBox 17"/>
          <p:cNvSpPr txBox="1"/>
          <p:nvPr/>
        </p:nvSpPr>
        <p:spPr>
          <a:xfrm>
            <a:off x="1028700" y="4076700"/>
            <a:ext cx="7533323" cy="1789401"/>
          </a:xfrm>
          <a:prstGeom prst="rect">
            <a:avLst/>
          </a:prstGeom>
        </p:spPr>
        <p:txBody>
          <a:bodyPr wrap="square" lIns="0" tIns="0" rIns="0" bIns="0" rtlCol="0" anchor="t">
            <a:spAutoFit/>
          </a:bodyPr>
          <a:lstStyle/>
          <a:p>
            <a:pPr marL="0" lvl="0" indent="0" algn="l">
              <a:lnSpc>
                <a:spcPts val="4680"/>
              </a:lnSpc>
            </a:pPr>
            <a:r>
              <a:rPr lang="en-US" sz="3600" dirty="0">
                <a:solidFill>
                  <a:srgbClr val="000000"/>
                </a:solidFill>
                <a:latin typeface="DM Sans" pitchFamily="2" charset="0"/>
              </a:rPr>
              <a:t>Anca</a:t>
            </a:r>
            <a:r>
              <a:rPr lang="en-US" sz="3600" dirty="0">
                <a:solidFill>
                  <a:srgbClr val="000000"/>
                </a:solidFill>
                <a:latin typeface="DM Sans"/>
              </a:rPr>
              <a:t>, Constantin, Kacper und Viktor </a:t>
            </a:r>
            <a:r>
              <a:rPr lang="de-DE" sz="3600" u="none" dirty="0">
                <a:solidFill>
                  <a:srgbClr val="000000"/>
                </a:solidFill>
                <a:latin typeface="DM Sans"/>
              </a:rPr>
              <a:t>werden unsere Moderatoren für diese Sitzung sein.</a:t>
            </a:r>
            <a:endParaRPr lang="en-US" sz="3600" u="none" dirty="0">
              <a:solidFill>
                <a:srgbClr val="000000"/>
              </a:solidFill>
              <a:latin typeface="DM Sans"/>
            </a:endParaRPr>
          </a:p>
        </p:txBody>
      </p:sp>
      <p:sp>
        <p:nvSpPr>
          <p:cNvPr id="18" name="TextBox 18"/>
          <p:cNvSpPr txBox="1"/>
          <p:nvPr/>
        </p:nvSpPr>
        <p:spPr>
          <a:xfrm>
            <a:off x="1028700" y="6387611"/>
            <a:ext cx="6951346" cy="2295500"/>
          </a:xfrm>
          <a:prstGeom prst="rect">
            <a:avLst/>
          </a:prstGeom>
        </p:spPr>
        <p:txBody>
          <a:bodyPr lIns="0" tIns="0" rIns="0" bIns="0" rtlCol="0" anchor="t">
            <a:spAutoFit/>
          </a:bodyPr>
          <a:lstStyle/>
          <a:p>
            <a:pPr marL="0" lvl="0" indent="0" algn="l">
              <a:lnSpc>
                <a:spcPts val="3640"/>
              </a:lnSpc>
            </a:pPr>
            <a:r>
              <a:rPr lang="de-DE" sz="2800" dirty="0">
                <a:solidFill>
                  <a:srgbClr val="000000"/>
                </a:solidFill>
                <a:latin typeface="DM Sans"/>
              </a:rPr>
              <a:t>Das Ziel unserer Sitzung ist es, Chaos in Klarheit zu verwandeln. Als Moderatoren liegt unsere Aufgabe darin, die Sitzung im Auge zu behalten und sicherzustellen, dass jeder an der Diskussion teilnimmt.</a:t>
            </a:r>
            <a:endParaRPr lang="en-US" sz="2800" u="none" dirty="0">
              <a:solidFill>
                <a:srgbClr val="000000"/>
              </a:solidFill>
              <a:latin typeface="DM Sans"/>
            </a:endParaRPr>
          </a:p>
        </p:txBody>
      </p:sp>
      <p:pic>
        <p:nvPicPr>
          <p:cNvPr id="1032" name="Picture 8" descr="Profilfoto für Kacper Benner">
            <a:extLst>
              <a:ext uri="{FF2B5EF4-FFF2-40B4-BE49-F238E27FC236}">
                <a16:creationId xmlns:a16="http://schemas.microsoft.com/office/drawing/2014/main" id="{694F46AE-6C31-5BB0-2547-AB0A00910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193" y="901888"/>
            <a:ext cx="4038600" cy="40386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Profilfoto für Viktor Baal">
            <a:extLst>
              <a:ext uri="{FF2B5EF4-FFF2-40B4-BE49-F238E27FC236}">
                <a16:creationId xmlns:a16="http://schemas.microsoft.com/office/drawing/2014/main" id="{06E22C76-FF09-44AD-AE43-8E025C5365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4378" y="1638300"/>
            <a:ext cx="3822945" cy="382294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6" name="Picture 12" descr="Nu este disponibilă nicio descriere pentru fotografie.">
            <a:extLst>
              <a:ext uri="{FF2B5EF4-FFF2-40B4-BE49-F238E27FC236}">
                <a16:creationId xmlns:a16="http://schemas.microsoft.com/office/drawing/2014/main" id="{EFFA8A74-5DC6-C098-7AD7-0A7D7B5CC0A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288" t="4206" r="35754" b="42907"/>
          <a:stretch/>
        </p:blipFill>
        <p:spPr bwMode="auto">
          <a:xfrm>
            <a:off x="13292698" y="5143500"/>
            <a:ext cx="2633102" cy="478372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2" name="Grafik 31" descr="Ein Bild, das Person, Menschliches Gesicht, gepunktet, Kleidung enthält.&#10;&#10;Automatisch generierte Beschreibung">
            <a:extLst>
              <a:ext uri="{FF2B5EF4-FFF2-40B4-BE49-F238E27FC236}">
                <a16:creationId xmlns:a16="http://schemas.microsoft.com/office/drawing/2014/main" id="{A2EA1AC7-CF84-9069-F31E-FAB4355F10A9}"/>
              </a:ext>
            </a:extLst>
          </p:cNvPr>
          <p:cNvPicPr>
            <a:picLocks noChangeAspect="1"/>
          </p:cNvPicPr>
          <p:nvPr/>
        </p:nvPicPr>
        <p:blipFill rotWithShape="1">
          <a:blip r:embed="rId7">
            <a:extLst>
              <a:ext uri="{28A0092B-C50C-407E-A947-70E740481C1C}">
                <a14:useLocalDpi xmlns:a14="http://schemas.microsoft.com/office/drawing/2010/main" val="0"/>
              </a:ext>
            </a:extLst>
          </a:blip>
          <a:srcRect r="7764" b="25941"/>
          <a:stretch/>
        </p:blipFill>
        <p:spPr>
          <a:xfrm>
            <a:off x="8963025" y="5410588"/>
            <a:ext cx="3346693" cy="4876412"/>
          </a:xfrm>
          <a:prstGeom prst="ellipse">
            <a:avLst/>
          </a:prstGeom>
          <a:ln>
            <a:noFill/>
          </a:ln>
          <a:effectLst>
            <a:softEdge rad="11250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95345" y="3980594"/>
            <a:ext cx="4117987" cy="857175"/>
          </a:xfrm>
          <a:prstGeom prst="rect">
            <a:avLst/>
          </a:prstGeom>
        </p:spPr>
        <p:txBody>
          <a:bodyPr lIns="0" tIns="0" rIns="0" bIns="0" rtlCol="0" anchor="t">
            <a:spAutoFit/>
          </a:bodyPr>
          <a:lstStyle/>
          <a:p>
            <a:pPr marL="0" lvl="0" indent="0" algn="ctr">
              <a:lnSpc>
                <a:spcPts val="6534"/>
              </a:lnSpc>
            </a:pPr>
            <a:r>
              <a:rPr lang="en-US" sz="5940" spc="-59">
                <a:solidFill>
                  <a:srgbClr val="000000"/>
                </a:solidFill>
                <a:latin typeface="DM Sans Bold"/>
              </a:rPr>
              <a:t>Let's Start!</a:t>
            </a:r>
          </a:p>
        </p:txBody>
      </p:sp>
      <p:grpSp>
        <p:nvGrpSpPr>
          <p:cNvPr id="3" name="Group 3"/>
          <p:cNvGrpSpPr/>
          <p:nvPr/>
        </p:nvGrpSpPr>
        <p:grpSpPr>
          <a:xfrm>
            <a:off x="10688871" y="2753373"/>
            <a:ext cx="3644143" cy="1311892"/>
            <a:chOff x="0" y="0"/>
            <a:chExt cx="4858858" cy="1749189"/>
          </a:xfrm>
        </p:grpSpPr>
        <p:sp>
          <p:nvSpPr>
            <p:cNvPr id="4" name="Freeform 4"/>
            <p:cNvSpPr/>
            <p:nvPr/>
          </p:nvSpPr>
          <p:spPr>
            <a:xfrm flipH="1">
              <a:off x="0" y="0"/>
              <a:ext cx="4858858" cy="1749189"/>
            </a:xfrm>
            <a:custGeom>
              <a:avLst/>
              <a:gdLst/>
              <a:ahLst/>
              <a:cxnLst/>
              <a:rect l="l" t="t" r="r" b="b"/>
              <a:pathLst>
                <a:path w="4858858" h="1749189">
                  <a:moveTo>
                    <a:pt x="4858858" y="0"/>
                  </a:moveTo>
                  <a:lnTo>
                    <a:pt x="0" y="0"/>
                  </a:lnTo>
                  <a:lnTo>
                    <a:pt x="0" y="1749189"/>
                  </a:lnTo>
                  <a:lnTo>
                    <a:pt x="4858858" y="1749189"/>
                  </a:lnTo>
                  <a:lnTo>
                    <a:pt x="485885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633542" y="201128"/>
              <a:ext cx="3591773" cy="528843"/>
            </a:xfrm>
            <a:prstGeom prst="rect">
              <a:avLst/>
            </a:prstGeom>
          </p:spPr>
          <p:txBody>
            <a:bodyPr lIns="0" tIns="0" rIns="0" bIns="0" rtlCol="0" anchor="t">
              <a:spAutoFit/>
            </a:bodyPr>
            <a:lstStyle/>
            <a:p>
              <a:pPr marL="0" lvl="0" indent="0" algn="ctr">
                <a:lnSpc>
                  <a:spcPts val="3359"/>
                </a:lnSpc>
                <a:spcBef>
                  <a:spcPct val="0"/>
                </a:spcBef>
              </a:pPr>
              <a:r>
                <a:rPr lang="en-US" sz="2400" spc="-24">
                  <a:solidFill>
                    <a:srgbClr val="FFFFFF"/>
                  </a:solidFill>
                  <a:latin typeface="DM Sans Bold"/>
                </a:rPr>
                <a:t>Are you ready?</a:t>
              </a:r>
            </a:p>
          </p:txBody>
        </p:sp>
      </p:grpSp>
      <p:sp>
        <p:nvSpPr>
          <p:cNvPr id="6" name="Freeform 6"/>
          <p:cNvSpPr/>
          <p:nvPr/>
        </p:nvSpPr>
        <p:spPr>
          <a:xfrm>
            <a:off x="13413332" y="4065265"/>
            <a:ext cx="2663014" cy="6718614"/>
          </a:xfrm>
          <a:custGeom>
            <a:avLst/>
            <a:gdLst/>
            <a:ahLst/>
            <a:cxnLst/>
            <a:rect l="l" t="t" r="r" b="b"/>
            <a:pathLst>
              <a:path w="2663014" h="6718614">
                <a:moveTo>
                  <a:pt x="0" y="0"/>
                </a:moveTo>
                <a:lnTo>
                  <a:pt x="2663014" y="0"/>
                </a:lnTo>
                <a:lnTo>
                  <a:pt x="2663014" y="6718614"/>
                </a:lnTo>
                <a:lnTo>
                  <a:pt x="0" y="67186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3326257" y="981075"/>
            <a:ext cx="3933043" cy="414922"/>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00000"/>
                </a:solidFill>
                <a:latin typeface="DM Sans"/>
              </a:rPr>
              <a:t>June 12,</a:t>
            </a:r>
            <a:r>
              <a:rPr lang="en-US" sz="2400" u="none" dirty="0">
                <a:solidFill>
                  <a:srgbClr val="000000"/>
                </a:solidFill>
                <a:latin typeface="DM Sans"/>
              </a:rPr>
              <a:t> 2023</a:t>
            </a:r>
          </a:p>
        </p:txBody>
      </p:sp>
      <p:sp>
        <p:nvSpPr>
          <p:cNvPr id="8" name="TextBox 8"/>
          <p:cNvSpPr txBox="1"/>
          <p:nvPr/>
        </p:nvSpPr>
        <p:spPr>
          <a:xfrm>
            <a:off x="1028700" y="981075"/>
            <a:ext cx="3933043" cy="414922"/>
          </a:xfrm>
          <a:prstGeom prst="rect">
            <a:avLst/>
          </a:prstGeom>
        </p:spPr>
        <p:txBody>
          <a:bodyPr lIns="0" tIns="0" rIns="0" bIns="0" rtlCol="0" anchor="t">
            <a:spAutoFit/>
          </a:bodyPr>
          <a:lstStyle/>
          <a:p>
            <a:pPr marL="0" lvl="0" indent="0">
              <a:lnSpc>
                <a:spcPts val="3359"/>
              </a:lnSpc>
              <a:spcBef>
                <a:spcPct val="0"/>
              </a:spcBef>
            </a:pPr>
            <a:r>
              <a:rPr lang="en-US" sz="2400" u="none" dirty="0" err="1">
                <a:solidFill>
                  <a:srgbClr val="000000"/>
                </a:solidFill>
                <a:latin typeface="DM Sans"/>
              </a:rPr>
              <a:t>DataCraft</a:t>
            </a:r>
            <a:r>
              <a:rPr lang="en-US" sz="2400" u="none" dirty="0">
                <a:solidFill>
                  <a:srgbClr val="000000"/>
                </a:solidFill>
                <a:latin typeface="DM Sans"/>
              </a:rPr>
              <a:t> 2</a:t>
            </a:r>
            <a:r>
              <a:rPr lang="en-US" sz="2400" dirty="0">
                <a:solidFill>
                  <a:srgbClr val="000000"/>
                </a:solidFill>
                <a:latin typeface="DM Sans"/>
              </a:rPr>
              <a:t>023</a:t>
            </a:r>
            <a:endParaRPr lang="en-US" sz="2400" u="none" dirty="0">
              <a:solidFill>
                <a:srgbClr val="000000"/>
              </a:solidFill>
              <a:latin typeface="DM Sans"/>
            </a:endParaRPr>
          </a:p>
        </p:txBody>
      </p:sp>
      <p:sp>
        <p:nvSpPr>
          <p:cNvPr id="9" name="TextBox 9"/>
          <p:cNvSpPr txBox="1"/>
          <p:nvPr/>
        </p:nvSpPr>
        <p:spPr>
          <a:xfrm>
            <a:off x="2015749" y="2390090"/>
            <a:ext cx="7128251" cy="1281492"/>
          </a:xfrm>
          <a:prstGeom prst="rect">
            <a:avLst/>
          </a:prstGeom>
        </p:spPr>
        <p:txBody>
          <a:bodyPr lIns="0" tIns="0" rIns="0" bIns="0" rtlCol="0" anchor="t">
            <a:spAutoFit/>
          </a:bodyPr>
          <a:lstStyle/>
          <a:p>
            <a:pPr marL="0" lvl="0" indent="0">
              <a:lnSpc>
                <a:spcPts val="9600"/>
              </a:lnSpc>
            </a:pPr>
            <a:r>
              <a:rPr lang="en-US" sz="9600" spc="-96" dirty="0">
                <a:solidFill>
                  <a:srgbClr val="000000"/>
                </a:solidFill>
                <a:latin typeface="DM Sans Bold"/>
              </a:rPr>
              <a:t>Team CKAV</a:t>
            </a:r>
            <a:endParaRPr lang="en-US" sz="9600" u="none" spc="-96" dirty="0">
              <a:solidFill>
                <a:srgbClr val="000000"/>
              </a:solidFill>
              <a:latin typeface="DM Sans Bold"/>
            </a:endParaRPr>
          </a:p>
        </p:txBody>
      </p:sp>
      <p:sp>
        <p:nvSpPr>
          <p:cNvPr id="10" name="TextBox 10"/>
          <p:cNvSpPr txBox="1"/>
          <p:nvPr/>
        </p:nvSpPr>
        <p:spPr>
          <a:xfrm>
            <a:off x="2015749" y="4715780"/>
            <a:ext cx="7128250" cy="3467039"/>
          </a:xfrm>
          <a:prstGeom prst="rect">
            <a:avLst/>
          </a:prstGeom>
        </p:spPr>
        <p:txBody>
          <a:bodyPr wrap="square" lIns="0" tIns="0" rIns="0" bIns="0" rtlCol="0" anchor="t">
            <a:spAutoFit/>
          </a:bodyPr>
          <a:lstStyle/>
          <a:p>
            <a:pPr marL="0" lvl="0" indent="0">
              <a:lnSpc>
                <a:spcPts val="3359"/>
              </a:lnSpc>
            </a:pPr>
            <a:r>
              <a:rPr lang="de-DE" sz="2400" dirty="0">
                <a:solidFill>
                  <a:srgbClr val="000000"/>
                </a:solidFill>
                <a:latin typeface="DM Sans"/>
              </a:rPr>
              <a:t>Team-</a:t>
            </a:r>
            <a:r>
              <a:rPr lang="en-US" sz="2400" spc="-96" dirty="0">
                <a:solidFill>
                  <a:srgbClr val="000000"/>
                </a:solidFill>
                <a:latin typeface="DM Sans Bold"/>
              </a:rPr>
              <a:t> CKAV</a:t>
            </a:r>
            <a:r>
              <a:rPr lang="de-DE" sz="2400" dirty="0">
                <a:solidFill>
                  <a:srgbClr val="000000"/>
                </a:solidFill>
                <a:latin typeface="DM Sans"/>
              </a:rPr>
              <a:t> ermöglichen es uns, darüber nachzudenken, was gut gelaufen ist, was nicht gut gelaufen ist und woran wir basierend auf unserem kürzlich abgeschlossenen Projekt arbeiten können. Es ist eine Gelegenheit für uns, aus unseren Erfolgen und Misserfolgen zu lernen, mit dem Ziel, unsere Arbeitsweise in zukünftigen Projekten zu verbessern.</a:t>
            </a:r>
            <a:endParaRPr lang="en-US" sz="2400" dirty="0">
              <a:solidFill>
                <a:srgbClr val="000000"/>
              </a:solidFill>
              <a:latin typeface="DM San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526197"/>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6421178" y="2526197"/>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10" name="Group 10"/>
          <p:cNvGrpSpPr/>
          <p:nvPr/>
        </p:nvGrpSpPr>
        <p:grpSpPr>
          <a:xfrm>
            <a:off x="7629959" y="8951447"/>
            <a:ext cx="3028082" cy="894501"/>
            <a:chOff x="0" y="0"/>
            <a:chExt cx="4037443" cy="1192668"/>
          </a:xfrm>
        </p:grpSpPr>
        <p:grpSp>
          <p:nvGrpSpPr>
            <p:cNvPr id="11" name="Group 11"/>
            <p:cNvGrpSpPr/>
            <p:nvPr/>
          </p:nvGrpSpPr>
          <p:grpSpPr>
            <a:xfrm>
              <a:off x="0" y="0"/>
              <a:ext cx="4037443" cy="1192668"/>
              <a:chOff x="0" y="0"/>
              <a:chExt cx="2235599" cy="660400"/>
            </a:xfrm>
          </p:grpSpPr>
          <p:sp>
            <p:nvSpPr>
              <p:cNvPr id="12" name="Freeform 12"/>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13" name="TextBox 13"/>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didn't go well</a:t>
              </a:r>
            </a:p>
          </p:txBody>
        </p:sp>
      </p:grpSp>
      <p:grpSp>
        <p:nvGrpSpPr>
          <p:cNvPr id="14" name="Group 14"/>
          <p:cNvGrpSpPr/>
          <p:nvPr/>
        </p:nvGrpSpPr>
        <p:grpSpPr>
          <a:xfrm>
            <a:off x="12253078" y="2526197"/>
            <a:ext cx="5445645" cy="6872501"/>
            <a:chOff x="0" y="0"/>
            <a:chExt cx="1842107" cy="2324772"/>
          </a:xfrm>
        </p:grpSpPr>
        <p:sp>
          <p:nvSpPr>
            <p:cNvPr id="15" name="Freeform 15"/>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16" name="Group 16"/>
          <p:cNvGrpSpPr/>
          <p:nvPr/>
        </p:nvGrpSpPr>
        <p:grpSpPr>
          <a:xfrm>
            <a:off x="13461859" y="8951447"/>
            <a:ext cx="3028082" cy="894501"/>
            <a:chOff x="0" y="0"/>
            <a:chExt cx="4037443" cy="1192668"/>
          </a:xfrm>
        </p:grpSpPr>
        <p:grpSp>
          <p:nvGrpSpPr>
            <p:cNvPr id="17" name="Group 17"/>
            <p:cNvGrpSpPr/>
            <p:nvPr/>
          </p:nvGrpSpPr>
          <p:grpSpPr>
            <a:xfrm>
              <a:off x="0" y="0"/>
              <a:ext cx="4037443" cy="1192668"/>
              <a:chOff x="0" y="0"/>
              <a:chExt cx="2235599" cy="660400"/>
            </a:xfrm>
          </p:grpSpPr>
          <p:sp>
            <p:nvSpPr>
              <p:cNvPr id="18" name="Freeform 18"/>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19" name="TextBox 19"/>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Action Items</a:t>
              </a:r>
            </a:p>
          </p:txBody>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6" y="1361134"/>
            <a:ext cx="5003464" cy="362792"/>
          </a:xfrm>
          <a:prstGeom prst="rect">
            <a:avLst/>
          </a:prstGeom>
        </p:spPr>
        <p:txBody>
          <a:bodyPr wrap="square" lIns="0" tIns="0" rIns="0" bIns="0" rtlCol="0" anchor="t">
            <a:spAutoFit/>
          </a:bodyPr>
          <a:lstStyle/>
          <a:p>
            <a:pPr marL="0" lvl="0" indent="0">
              <a:lnSpc>
                <a:spcPts val="2940"/>
              </a:lnSpc>
              <a:spcBef>
                <a:spcPct val="0"/>
              </a:spcBef>
            </a:pPr>
            <a:r>
              <a:rPr lang="de-DE" sz="2400" b="0" i="0" dirty="0">
                <a:effectLst/>
                <a:latin typeface="Arial" panose="020B0604020202020204" pitchFamily="34" charset="0"/>
              </a:rPr>
              <a:t>Normalisierung der Excel-Tabelle: </a:t>
            </a:r>
            <a:endParaRPr lang="en-US" sz="2100" dirty="0">
              <a:solidFill>
                <a:srgbClr val="000000"/>
              </a:solidFill>
              <a:latin typeface="DM Sans"/>
            </a:endParaRP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b="0" i="0" dirty="0">
                  <a:effectLst/>
                  <a:latin typeface="Arial" panose="020B0604020202020204" pitchFamily="34" charset="0"/>
                </a:rPr>
                <a:t>Daten reduziert</a:t>
              </a:r>
            </a:p>
            <a:p>
              <a:endParaRPr lang="de-DE" b="0" i="0" dirty="0">
                <a:effectLst/>
                <a:latin typeface="Arial" panose="020B0604020202020204" pitchFamily="34" charset="0"/>
              </a:endParaRPr>
            </a:p>
            <a:p>
              <a:r>
                <a:rPr lang="de-DE" b="0" i="0" dirty="0">
                  <a:effectLst/>
                  <a:latin typeface="Arial" panose="020B0604020202020204" pitchFamily="34" charset="0"/>
                </a:rPr>
                <a:t>effizientere Speicherung</a:t>
              </a:r>
              <a:endParaRPr lang="de-DE" dirty="0"/>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0" name="TextBox 30"/>
          <p:cNvSpPr txBox="1"/>
          <p:nvPr/>
        </p:nvSpPr>
        <p:spPr>
          <a:xfrm>
            <a:off x="7929718" y="908083"/>
            <a:ext cx="1095791" cy="1023762"/>
          </a:xfrm>
          <a:prstGeom prst="rect">
            <a:avLst/>
          </a:prstGeom>
        </p:spPr>
        <p:txBody>
          <a:bodyPr lIns="63500" tIns="63500" rIns="63500" bIns="63500" rtlCol="0" anchor="ctr"/>
          <a:lstStyle/>
          <a:p>
            <a:pPr algn="ctr">
              <a:lnSpc>
                <a:spcPts val="1320"/>
              </a:lnSpc>
            </a:pPr>
            <a:r>
              <a:rPr lang="en-US" sz="1100" dirty="0">
                <a:solidFill>
                  <a:srgbClr val="FFFFFF"/>
                </a:solidFill>
                <a:latin typeface="DM Sans"/>
              </a:rPr>
              <a:t>Copy a sticky note, then type in </a:t>
            </a:r>
            <a:r>
              <a:rPr lang="en-US" sz="1100" dirty="0" err="1">
                <a:solidFill>
                  <a:srgbClr val="FFFFFF"/>
                </a:solidFill>
                <a:latin typeface="DM Sans"/>
              </a:rPr>
              <a:t>ur</a:t>
            </a:r>
            <a:r>
              <a:rPr lang="en-US" sz="1100" dirty="0">
                <a:solidFill>
                  <a:srgbClr val="FFFFFF"/>
                </a:solidFill>
                <a:latin typeface="DM Sans"/>
              </a:rPr>
              <a:t> idea.</a:t>
            </a:r>
          </a:p>
        </p:txBody>
      </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376076" y="7275271"/>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4411234" y="4404009"/>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4" name="Freeform 34"/>
          <p:cNvSpPr/>
          <p:nvPr/>
        </p:nvSpPr>
        <p:spPr>
          <a:xfrm>
            <a:off x="16360824" y="4670688"/>
            <a:ext cx="334086" cy="334086"/>
          </a:xfrm>
          <a:custGeom>
            <a:avLst/>
            <a:gdLst/>
            <a:ahLst/>
            <a:cxnLst/>
            <a:rect l="l" t="t" r="r" b="b"/>
            <a:pathLst>
              <a:path w="334086" h="334086">
                <a:moveTo>
                  <a:pt x="0" y="0"/>
                </a:moveTo>
                <a:lnTo>
                  <a:pt x="334086" y="0"/>
                </a:lnTo>
                <a:lnTo>
                  <a:pt x="334086" y="334087"/>
                </a:lnTo>
                <a:lnTo>
                  <a:pt x="0" y="3340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5" name="Freeform 35"/>
          <p:cNvSpPr/>
          <p:nvPr/>
        </p:nvSpPr>
        <p:spPr>
          <a:xfrm rot="691800">
            <a:off x="16390842" y="7674572"/>
            <a:ext cx="334086" cy="334086"/>
          </a:xfrm>
          <a:custGeom>
            <a:avLst/>
            <a:gdLst/>
            <a:ahLst/>
            <a:cxnLst/>
            <a:rect l="l" t="t" r="r" b="b"/>
            <a:pathLst>
              <a:path w="334086" h="334086">
                <a:moveTo>
                  <a:pt x="0" y="0"/>
                </a:moveTo>
                <a:lnTo>
                  <a:pt x="334086" y="0"/>
                </a:lnTo>
                <a:lnTo>
                  <a:pt x="334086" y="334087"/>
                </a:lnTo>
                <a:lnTo>
                  <a:pt x="0" y="3340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8" name="TextBox 38"/>
          <p:cNvSpPr txBox="1"/>
          <p:nvPr/>
        </p:nvSpPr>
        <p:spPr>
          <a:xfrm>
            <a:off x="4350959" y="618395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39" name="TextBox 39"/>
          <p:cNvSpPr txBox="1"/>
          <p:nvPr/>
        </p:nvSpPr>
        <p:spPr>
          <a:xfrm>
            <a:off x="15992991" y="6645344"/>
            <a:ext cx="1069752" cy="448732"/>
          </a:xfrm>
          <a:prstGeom prst="rect">
            <a:avLst/>
          </a:prstGeom>
        </p:spPr>
        <p:txBody>
          <a:bodyPr lIns="0" tIns="0" rIns="0" bIns="0" rtlCol="0" anchor="t">
            <a:spAutoFit/>
          </a:bodyPr>
          <a:lstStyle/>
          <a:p>
            <a:pPr marL="0" lvl="0" indent="0" algn="ctr">
              <a:lnSpc>
                <a:spcPts val="1583"/>
              </a:lnSpc>
            </a:pPr>
            <a:r>
              <a:rPr lang="en-US" sz="2638" dirty="0">
                <a:solidFill>
                  <a:srgbClr val="000000"/>
                </a:solidFill>
                <a:latin typeface="Moontime"/>
              </a:rPr>
              <a:t>this is great</a:t>
            </a:r>
          </a:p>
        </p:txBody>
      </p:sp>
      <p:sp>
        <p:nvSpPr>
          <p:cNvPr id="40" name="Freeform 40"/>
          <p:cNvSpPr/>
          <p:nvPr/>
        </p:nvSpPr>
        <p:spPr>
          <a:xfrm>
            <a:off x="7315200" y="5874163"/>
            <a:ext cx="951869" cy="619580"/>
          </a:xfrm>
          <a:custGeom>
            <a:avLst/>
            <a:gdLst/>
            <a:ahLst/>
            <a:cxnLst/>
            <a:rect l="l" t="t" r="r" b="b"/>
            <a:pathLst>
              <a:path w="951869" h="619580">
                <a:moveTo>
                  <a:pt x="0" y="0"/>
                </a:moveTo>
                <a:lnTo>
                  <a:pt x="951869" y="0"/>
                </a:lnTo>
                <a:lnTo>
                  <a:pt x="951869" y="619580"/>
                </a:lnTo>
                <a:lnTo>
                  <a:pt x="0" y="6195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1" name="Freeform 41"/>
          <p:cNvSpPr/>
          <p:nvPr/>
        </p:nvSpPr>
        <p:spPr>
          <a:xfrm>
            <a:off x="4498415" y="3298748"/>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2" name="Freeform 42"/>
          <p:cNvSpPr/>
          <p:nvPr/>
        </p:nvSpPr>
        <p:spPr>
          <a:xfrm>
            <a:off x="10320707" y="3620361"/>
            <a:ext cx="268220" cy="356331"/>
          </a:xfrm>
          <a:custGeom>
            <a:avLst/>
            <a:gdLst/>
            <a:ahLst/>
            <a:cxnLst/>
            <a:rect l="l" t="t" r="r" b="b"/>
            <a:pathLst>
              <a:path w="268220" h="356331">
                <a:moveTo>
                  <a:pt x="0" y="0"/>
                </a:moveTo>
                <a:lnTo>
                  <a:pt x="268220" y="0"/>
                </a:lnTo>
                <a:lnTo>
                  <a:pt x="268220" y="356331"/>
                </a:lnTo>
                <a:lnTo>
                  <a:pt x="0" y="35633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43" name="Freeform 43"/>
          <p:cNvSpPr/>
          <p:nvPr/>
        </p:nvSpPr>
        <p:spPr>
          <a:xfrm>
            <a:off x="15926970" y="3915554"/>
            <a:ext cx="1125941" cy="225188"/>
          </a:xfrm>
          <a:custGeom>
            <a:avLst/>
            <a:gdLst/>
            <a:ahLst/>
            <a:cxnLst/>
            <a:rect l="l" t="t" r="r" b="b"/>
            <a:pathLst>
              <a:path w="1125941" h="225188">
                <a:moveTo>
                  <a:pt x="0" y="0"/>
                </a:moveTo>
                <a:lnTo>
                  <a:pt x="1125941" y="0"/>
                </a:lnTo>
                <a:lnTo>
                  <a:pt x="1125941" y="225189"/>
                </a:lnTo>
                <a:lnTo>
                  <a:pt x="0" y="225189"/>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b="0" i="0" dirty="0">
                  <a:effectLst/>
                  <a:latin typeface="Arial" panose="020B0604020202020204" pitchFamily="34" charset="0"/>
                </a:rPr>
                <a:t>Abfrage</a:t>
              </a:r>
            </a:p>
            <a:p>
              <a:endParaRPr lang="de-DE" dirty="0">
                <a:latin typeface="Arial" panose="020B0604020202020204" pitchFamily="34" charset="0"/>
              </a:endParaRPr>
            </a:p>
            <a:p>
              <a:r>
                <a:rPr lang="de-DE" b="0" i="0" dirty="0">
                  <a:effectLst/>
                  <a:latin typeface="Arial" panose="020B0604020202020204" pitchFamily="34" charset="0"/>
                </a:rPr>
                <a:t>Verarbeitung der Daten</a:t>
              </a:r>
              <a:endParaRPr lang="de-DE" dirty="0"/>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txBody>
          <a:bodyPr/>
          <a:lstStyle/>
          <a:p>
            <a:r>
              <a:rPr lang="de-DE" dirty="0"/>
              <a:t>Datenverlust oder –</a:t>
            </a:r>
            <a:r>
              <a:rPr lang="de-DE" dirty="0" err="1"/>
              <a:t>duplikation</a:t>
            </a:r>
            <a:endParaRPr lang="de-DE" dirty="0"/>
          </a:p>
          <a:p>
            <a:endParaRPr lang="de-DE" dirty="0"/>
          </a:p>
          <a:p>
            <a:r>
              <a:rPr lang="de-DE" dirty="0"/>
              <a:t>Zusätzlicher Aufwand und Wartung:</a:t>
            </a:r>
          </a:p>
        </p:txBody>
      </p:sp>
      <p:pic>
        <p:nvPicPr>
          <p:cNvPr id="65" name="Grafik 64" descr="Ein Bild, das Text, Screenshot, Zahl, Schrift enthält.&#10;&#10;Automatisch generierte Beschreibung">
            <a:extLst>
              <a:ext uri="{FF2B5EF4-FFF2-40B4-BE49-F238E27FC236}">
                <a16:creationId xmlns:a16="http://schemas.microsoft.com/office/drawing/2014/main" id="{00574A56-3B35-4253-1AFE-542355C529E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670346" y="1127023"/>
            <a:ext cx="6588431" cy="4414471"/>
          </a:xfrm>
          <a:prstGeom prst="rect">
            <a:avLst/>
          </a:prstGeom>
        </p:spPr>
      </p:pic>
      <p:pic>
        <p:nvPicPr>
          <p:cNvPr id="67" name="Grafik 66" descr="Ein Bild, das Text, Screenshot, Zahl, Schrift enthält.&#10;&#10;Automatisch generierte Beschreibung">
            <a:extLst>
              <a:ext uri="{FF2B5EF4-FFF2-40B4-BE49-F238E27FC236}">
                <a16:creationId xmlns:a16="http://schemas.microsoft.com/office/drawing/2014/main" id="{699EED0E-E27C-EE53-6C7A-E9862A72316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926466" y="5923573"/>
            <a:ext cx="7912828" cy="286785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526197"/>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6421178" y="2526197"/>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10" name="Group 10"/>
          <p:cNvGrpSpPr/>
          <p:nvPr/>
        </p:nvGrpSpPr>
        <p:grpSpPr>
          <a:xfrm>
            <a:off x="7629959" y="8951447"/>
            <a:ext cx="3028082" cy="894501"/>
            <a:chOff x="0" y="0"/>
            <a:chExt cx="4037443" cy="1192668"/>
          </a:xfrm>
        </p:grpSpPr>
        <p:grpSp>
          <p:nvGrpSpPr>
            <p:cNvPr id="11" name="Group 11"/>
            <p:cNvGrpSpPr/>
            <p:nvPr/>
          </p:nvGrpSpPr>
          <p:grpSpPr>
            <a:xfrm>
              <a:off x="0" y="0"/>
              <a:ext cx="4037443" cy="1192668"/>
              <a:chOff x="0" y="0"/>
              <a:chExt cx="2235599" cy="660400"/>
            </a:xfrm>
          </p:grpSpPr>
          <p:sp>
            <p:nvSpPr>
              <p:cNvPr id="12" name="Freeform 12"/>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13" name="TextBox 13"/>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didn't go well</a:t>
              </a:r>
            </a:p>
          </p:txBody>
        </p:sp>
      </p:grpSp>
      <p:grpSp>
        <p:nvGrpSpPr>
          <p:cNvPr id="14" name="Group 14"/>
          <p:cNvGrpSpPr/>
          <p:nvPr/>
        </p:nvGrpSpPr>
        <p:grpSpPr>
          <a:xfrm>
            <a:off x="12253078" y="2526197"/>
            <a:ext cx="5445645" cy="6872501"/>
            <a:chOff x="0" y="0"/>
            <a:chExt cx="1842107" cy="2324772"/>
          </a:xfrm>
        </p:grpSpPr>
        <p:sp>
          <p:nvSpPr>
            <p:cNvPr id="15" name="Freeform 15"/>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16" name="Group 16"/>
          <p:cNvGrpSpPr/>
          <p:nvPr/>
        </p:nvGrpSpPr>
        <p:grpSpPr>
          <a:xfrm>
            <a:off x="13461859" y="8951447"/>
            <a:ext cx="3028082" cy="894501"/>
            <a:chOff x="0" y="0"/>
            <a:chExt cx="4037443" cy="1192668"/>
          </a:xfrm>
        </p:grpSpPr>
        <p:grpSp>
          <p:nvGrpSpPr>
            <p:cNvPr id="17" name="Group 17"/>
            <p:cNvGrpSpPr/>
            <p:nvPr/>
          </p:nvGrpSpPr>
          <p:grpSpPr>
            <a:xfrm>
              <a:off x="0" y="0"/>
              <a:ext cx="4037443" cy="1192668"/>
              <a:chOff x="0" y="0"/>
              <a:chExt cx="2235599" cy="660400"/>
            </a:xfrm>
          </p:grpSpPr>
          <p:sp>
            <p:nvSpPr>
              <p:cNvPr id="18" name="Freeform 18"/>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19" name="TextBox 19"/>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Action Items</a:t>
              </a:r>
            </a:p>
          </p:txBody>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6" y="1361134"/>
            <a:ext cx="4408037" cy="355867"/>
          </a:xfrm>
          <a:prstGeom prst="rect">
            <a:avLst/>
          </a:prstGeom>
        </p:spPr>
        <p:txBody>
          <a:bodyPr lIns="0" tIns="0" rIns="0" bIns="0" rtlCol="0" anchor="t">
            <a:spAutoFit/>
          </a:bodyPr>
          <a:lstStyle/>
          <a:p>
            <a:pPr marL="0" lvl="0" indent="0">
              <a:lnSpc>
                <a:spcPts val="2940"/>
              </a:lnSpc>
              <a:spcBef>
                <a:spcPct val="0"/>
              </a:spcBef>
            </a:pPr>
            <a:r>
              <a:rPr lang="en-US" sz="2100" dirty="0" err="1">
                <a:solidFill>
                  <a:srgbClr val="000000"/>
                </a:solidFill>
                <a:latin typeface="DM Sans"/>
              </a:rPr>
              <a:t>Tabellen</a:t>
            </a:r>
            <a:r>
              <a:rPr lang="en-US" sz="2100" dirty="0">
                <a:solidFill>
                  <a:srgbClr val="000000"/>
                </a:solidFill>
                <a:latin typeface="DM Sans"/>
              </a:rPr>
              <a:t> in Postgres</a:t>
            </a: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376076" y="7275271"/>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4411234" y="4404009"/>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4" name="Freeform 34"/>
          <p:cNvSpPr/>
          <p:nvPr/>
        </p:nvSpPr>
        <p:spPr>
          <a:xfrm>
            <a:off x="16360824" y="4670688"/>
            <a:ext cx="334086" cy="334086"/>
          </a:xfrm>
          <a:custGeom>
            <a:avLst/>
            <a:gdLst/>
            <a:ahLst/>
            <a:cxnLst/>
            <a:rect l="l" t="t" r="r" b="b"/>
            <a:pathLst>
              <a:path w="334086" h="334086">
                <a:moveTo>
                  <a:pt x="0" y="0"/>
                </a:moveTo>
                <a:lnTo>
                  <a:pt x="334086" y="0"/>
                </a:lnTo>
                <a:lnTo>
                  <a:pt x="334086" y="334087"/>
                </a:lnTo>
                <a:lnTo>
                  <a:pt x="0" y="33408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5" name="Freeform 35"/>
          <p:cNvSpPr/>
          <p:nvPr/>
        </p:nvSpPr>
        <p:spPr>
          <a:xfrm rot="691800">
            <a:off x="16390842" y="7674572"/>
            <a:ext cx="334086" cy="334086"/>
          </a:xfrm>
          <a:custGeom>
            <a:avLst/>
            <a:gdLst/>
            <a:ahLst/>
            <a:cxnLst/>
            <a:rect l="l" t="t" r="r" b="b"/>
            <a:pathLst>
              <a:path w="334086" h="334086">
                <a:moveTo>
                  <a:pt x="0" y="0"/>
                </a:moveTo>
                <a:lnTo>
                  <a:pt x="334086" y="0"/>
                </a:lnTo>
                <a:lnTo>
                  <a:pt x="334086" y="334087"/>
                </a:lnTo>
                <a:lnTo>
                  <a:pt x="0" y="3340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8" name="TextBox 38"/>
          <p:cNvSpPr txBox="1"/>
          <p:nvPr/>
        </p:nvSpPr>
        <p:spPr>
          <a:xfrm>
            <a:off x="4350959" y="618395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39" name="TextBox 39"/>
          <p:cNvSpPr txBox="1"/>
          <p:nvPr/>
        </p:nvSpPr>
        <p:spPr>
          <a:xfrm>
            <a:off x="15992991" y="6645344"/>
            <a:ext cx="1069752" cy="448732"/>
          </a:xfrm>
          <a:prstGeom prst="rect">
            <a:avLst/>
          </a:prstGeom>
        </p:spPr>
        <p:txBody>
          <a:bodyPr lIns="0" tIns="0" rIns="0" bIns="0" rtlCol="0" anchor="t">
            <a:spAutoFit/>
          </a:bodyPr>
          <a:lstStyle/>
          <a:p>
            <a:pPr marL="0" lvl="0" indent="0" algn="ctr">
              <a:lnSpc>
                <a:spcPts val="1583"/>
              </a:lnSpc>
            </a:pPr>
            <a:r>
              <a:rPr lang="en-US" sz="2638" dirty="0">
                <a:solidFill>
                  <a:srgbClr val="000000"/>
                </a:solidFill>
                <a:latin typeface="Moontime"/>
              </a:rPr>
              <a:t>this is great</a:t>
            </a:r>
          </a:p>
        </p:txBody>
      </p:sp>
      <p:sp>
        <p:nvSpPr>
          <p:cNvPr id="40" name="Freeform 40"/>
          <p:cNvSpPr/>
          <p:nvPr/>
        </p:nvSpPr>
        <p:spPr>
          <a:xfrm>
            <a:off x="9978882" y="6560470"/>
            <a:ext cx="951869" cy="619580"/>
          </a:xfrm>
          <a:custGeom>
            <a:avLst/>
            <a:gdLst/>
            <a:ahLst/>
            <a:cxnLst/>
            <a:rect l="l" t="t" r="r" b="b"/>
            <a:pathLst>
              <a:path w="951869" h="619580">
                <a:moveTo>
                  <a:pt x="0" y="0"/>
                </a:moveTo>
                <a:lnTo>
                  <a:pt x="951869" y="0"/>
                </a:lnTo>
                <a:lnTo>
                  <a:pt x="951869" y="619580"/>
                </a:lnTo>
                <a:lnTo>
                  <a:pt x="0" y="61958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1" name="Freeform 41"/>
          <p:cNvSpPr/>
          <p:nvPr/>
        </p:nvSpPr>
        <p:spPr>
          <a:xfrm>
            <a:off x="4498415" y="3298748"/>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2" name="Freeform 42"/>
          <p:cNvSpPr/>
          <p:nvPr/>
        </p:nvSpPr>
        <p:spPr>
          <a:xfrm>
            <a:off x="10320707" y="3620361"/>
            <a:ext cx="268220" cy="356331"/>
          </a:xfrm>
          <a:custGeom>
            <a:avLst/>
            <a:gdLst/>
            <a:ahLst/>
            <a:cxnLst/>
            <a:rect l="l" t="t" r="r" b="b"/>
            <a:pathLst>
              <a:path w="268220" h="356331">
                <a:moveTo>
                  <a:pt x="0" y="0"/>
                </a:moveTo>
                <a:lnTo>
                  <a:pt x="268220" y="0"/>
                </a:lnTo>
                <a:lnTo>
                  <a:pt x="268220" y="356331"/>
                </a:lnTo>
                <a:lnTo>
                  <a:pt x="0" y="35633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43" name="Freeform 43"/>
          <p:cNvSpPr/>
          <p:nvPr/>
        </p:nvSpPr>
        <p:spPr>
          <a:xfrm>
            <a:off x="15926970" y="3915554"/>
            <a:ext cx="1125941" cy="225188"/>
          </a:xfrm>
          <a:custGeom>
            <a:avLst/>
            <a:gdLst/>
            <a:ahLst/>
            <a:cxnLst/>
            <a:rect l="l" t="t" r="r" b="b"/>
            <a:pathLst>
              <a:path w="1125941" h="225188">
                <a:moveTo>
                  <a:pt x="0" y="0"/>
                </a:moveTo>
                <a:lnTo>
                  <a:pt x="1125941" y="0"/>
                </a:lnTo>
                <a:lnTo>
                  <a:pt x="1125941" y="225189"/>
                </a:lnTo>
                <a:lnTo>
                  <a:pt x="0" y="225189"/>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txBody>
          <a:bodyPr/>
          <a:lstStyle/>
          <a:p>
            <a:r>
              <a:rPr lang="de-DE" dirty="0"/>
              <a:t> es gab Duplikaten, Fehler über Fehler beim Erstellen der Tabellen</a:t>
            </a:r>
          </a:p>
        </p:txBody>
      </p:sp>
      <p:sp>
        <p:nvSpPr>
          <p:cNvPr id="61" name="Freeform 29">
            <a:extLst>
              <a:ext uri="{FF2B5EF4-FFF2-40B4-BE49-F238E27FC236}">
                <a16:creationId xmlns:a16="http://schemas.microsoft.com/office/drawing/2014/main" id="{2D3DE7FE-BC98-C1F3-D121-5C920F7B3A3D}"/>
              </a:ext>
            </a:extLst>
          </p:cNvPr>
          <p:cNvSpPr/>
          <p:nvPr/>
        </p:nvSpPr>
        <p:spPr>
          <a:xfrm>
            <a:off x="6773995" y="5521549"/>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sp>
      <p:sp>
        <p:nvSpPr>
          <p:cNvPr id="46" name="Freeform 26">
            <a:extLst>
              <a:ext uri="{FF2B5EF4-FFF2-40B4-BE49-F238E27FC236}">
                <a16:creationId xmlns:a16="http://schemas.microsoft.com/office/drawing/2014/main" id="{11394723-96D2-C8CA-667F-93D927AC78E0}"/>
              </a:ext>
            </a:extLst>
          </p:cNvPr>
          <p:cNvSpPr/>
          <p:nvPr/>
        </p:nvSpPr>
        <p:spPr>
          <a:xfrm>
            <a:off x="737676" y="2846627"/>
            <a:ext cx="2890983" cy="2133600"/>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pic>
        <p:nvPicPr>
          <p:cNvPr id="50" name="Grafik 49" descr="Ein Bild, das Text, Screenshot, Schrift, Zahl enthält.&#10;&#10;Automatisch generierte Beschreibung">
            <a:extLst>
              <a:ext uri="{FF2B5EF4-FFF2-40B4-BE49-F238E27FC236}">
                <a16:creationId xmlns:a16="http://schemas.microsoft.com/office/drawing/2014/main" id="{E3C9140C-B225-0039-F52E-B75D10156A8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96761" y="2629852"/>
            <a:ext cx="3757121" cy="2362200"/>
          </a:xfrm>
          <a:prstGeom prst="rect">
            <a:avLst/>
          </a:prstGeom>
        </p:spPr>
      </p:pic>
      <p:pic>
        <p:nvPicPr>
          <p:cNvPr id="52" name="Grafik 51" descr="Ein Bild, das Text, Screenshot, Schrift, Reihe enthält.&#10;&#10;Automatisch generierte Beschreibung">
            <a:extLst>
              <a:ext uri="{FF2B5EF4-FFF2-40B4-BE49-F238E27FC236}">
                <a16:creationId xmlns:a16="http://schemas.microsoft.com/office/drawing/2014/main" id="{D1B0A0F0-A9ED-6F73-4C9F-D10A6AF96B64}"/>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18744" y="5359507"/>
            <a:ext cx="5109900" cy="1506457"/>
          </a:xfrm>
          <a:prstGeom prst="rect">
            <a:avLst/>
          </a:prstGeom>
        </p:spPr>
      </p:pic>
      <p:sp>
        <p:nvSpPr>
          <p:cNvPr id="53" name="Freeform 7">
            <a:extLst>
              <a:ext uri="{FF2B5EF4-FFF2-40B4-BE49-F238E27FC236}">
                <a16:creationId xmlns:a16="http://schemas.microsoft.com/office/drawing/2014/main" id="{57180BCC-E3DE-1F57-3197-4A9E9392F4D4}"/>
              </a:ext>
            </a:extLst>
          </p:cNvPr>
          <p:cNvSpPr/>
          <p:nvPr/>
        </p:nvSpPr>
        <p:spPr>
          <a:xfrm>
            <a:off x="13346070" y="3655079"/>
            <a:ext cx="1410005" cy="4105724"/>
          </a:xfrm>
          <a:custGeom>
            <a:avLst/>
            <a:gdLst/>
            <a:ahLst/>
            <a:cxnLst/>
            <a:rect l="l" t="t" r="r" b="b"/>
            <a:pathLst>
              <a:path w="1191010" h="3032665">
                <a:moveTo>
                  <a:pt x="0" y="0"/>
                </a:moveTo>
                <a:lnTo>
                  <a:pt x="1191010" y="0"/>
                </a:lnTo>
                <a:lnTo>
                  <a:pt x="1191010" y="3032666"/>
                </a:lnTo>
                <a:lnTo>
                  <a:pt x="0" y="303266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extLst>
      <p:ext uri="{BB962C8B-B14F-4D97-AF65-F5344CB8AC3E}">
        <p14:creationId xmlns:p14="http://schemas.microsoft.com/office/powerpoint/2010/main" val="2234815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9136" y="2526197"/>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6421178" y="2526197"/>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6" y="1361134"/>
            <a:ext cx="4408037" cy="355867"/>
          </a:xfrm>
          <a:prstGeom prst="rect">
            <a:avLst/>
          </a:prstGeom>
        </p:spPr>
        <p:txBody>
          <a:bodyPr lIns="0" tIns="0" rIns="0" bIns="0" rtlCol="0" anchor="t">
            <a:spAutoFit/>
          </a:bodyPr>
          <a:lstStyle/>
          <a:p>
            <a:pPr marL="0" lvl="0" indent="0">
              <a:lnSpc>
                <a:spcPts val="2940"/>
              </a:lnSpc>
              <a:spcBef>
                <a:spcPct val="0"/>
              </a:spcBef>
            </a:pPr>
            <a:r>
              <a:rPr lang="en-US" sz="2100" dirty="0">
                <a:solidFill>
                  <a:srgbClr val="000000"/>
                </a:solidFill>
                <a:latin typeface="DM Sans"/>
              </a:rPr>
              <a:t>Rollen und </a:t>
            </a:r>
            <a:r>
              <a:rPr lang="en-US" sz="2100" dirty="0" err="1">
                <a:solidFill>
                  <a:srgbClr val="000000"/>
                </a:solidFill>
                <a:latin typeface="DM Sans"/>
              </a:rPr>
              <a:t>Benutzer</a:t>
            </a:r>
            <a:r>
              <a:rPr lang="en-US" sz="2100" dirty="0">
                <a:solidFill>
                  <a:srgbClr val="000000"/>
                </a:solidFill>
                <a:latin typeface="DM Sans"/>
              </a:rPr>
              <a:t> </a:t>
            </a:r>
            <a:r>
              <a:rPr lang="en-US" sz="2100" dirty="0" err="1">
                <a:solidFill>
                  <a:srgbClr val="000000"/>
                </a:solidFill>
                <a:latin typeface="DM Sans"/>
              </a:rPr>
              <a:t>anlegen</a:t>
            </a:r>
            <a:endParaRPr lang="en-US" sz="2100" dirty="0">
              <a:solidFill>
                <a:srgbClr val="000000"/>
              </a:solidFill>
              <a:latin typeface="DM Sans"/>
            </a:endParaRP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361676" y="7770772"/>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4411234" y="4404009"/>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TextBox 38"/>
          <p:cNvSpPr txBox="1"/>
          <p:nvPr/>
        </p:nvSpPr>
        <p:spPr>
          <a:xfrm>
            <a:off x="4350959" y="618395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39" name="TextBox 39"/>
          <p:cNvSpPr txBox="1"/>
          <p:nvPr/>
        </p:nvSpPr>
        <p:spPr>
          <a:xfrm>
            <a:off x="4666124" y="7893478"/>
            <a:ext cx="1593898" cy="255326"/>
          </a:xfrm>
          <a:prstGeom prst="rect">
            <a:avLst/>
          </a:prstGeom>
        </p:spPr>
        <p:txBody>
          <a:bodyPr wrap="square" lIns="0" tIns="0" rIns="0" bIns="0" rtlCol="0" anchor="t">
            <a:spAutoFit/>
          </a:bodyPr>
          <a:lstStyle/>
          <a:p>
            <a:pPr marL="0" lvl="0" indent="0" algn="ctr">
              <a:lnSpc>
                <a:spcPts val="1583"/>
              </a:lnSpc>
            </a:pPr>
            <a:r>
              <a:rPr lang="en-US" sz="2638" dirty="0">
                <a:solidFill>
                  <a:srgbClr val="000000"/>
                </a:solidFill>
                <a:latin typeface="Moontime"/>
              </a:rPr>
              <a:t>this is great</a:t>
            </a:r>
          </a:p>
        </p:txBody>
      </p:sp>
      <p:sp>
        <p:nvSpPr>
          <p:cNvPr id="40" name="Freeform 40"/>
          <p:cNvSpPr/>
          <p:nvPr/>
        </p:nvSpPr>
        <p:spPr>
          <a:xfrm>
            <a:off x="9978882" y="6560470"/>
            <a:ext cx="951869" cy="619580"/>
          </a:xfrm>
          <a:custGeom>
            <a:avLst/>
            <a:gdLst/>
            <a:ahLst/>
            <a:cxnLst/>
            <a:rect l="l" t="t" r="r" b="b"/>
            <a:pathLst>
              <a:path w="951869" h="619580">
                <a:moveTo>
                  <a:pt x="0" y="0"/>
                </a:moveTo>
                <a:lnTo>
                  <a:pt x="951869" y="0"/>
                </a:lnTo>
                <a:lnTo>
                  <a:pt x="951869" y="619580"/>
                </a:lnTo>
                <a:lnTo>
                  <a:pt x="0" y="6195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1" name="Freeform 41"/>
          <p:cNvSpPr/>
          <p:nvPr/>
        </p:nvSpPr>
        <p:spPr>
          <a:xfrm>
            <a:off x="2670995" y="7866865"/>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2" name="Freeform 42"/>
          <p:cNvSpPr/>
          <p:nvPr/>
        </p:nvSpPr>
        <p:spPr>
          <a:xfrm>
            <a:off x="10320707" y="3620361"/>
            <a:ext cx="268220" cy="356331"/>
          </a:xfrm>
          <a:custGeom>
            <a:avLst/>
            <a:gdLst/>
            <a:ahLst/>
            <a:cxnLst/>
            <a:rect l="l" t="t" r="r" b="b"/>
            <a:pathLst>
              <a:path w="268220" h="356331">
                <a:moveTo>
                  <a:pt x="0" y="0"/>
                </a:moveTo>
                <a:lnTo>
                  <a:pt x="268220" y="0"/>
                </a:lnTo>
                <a:lnTo>
                  <a:pt x="268220" y="356331"/>
                </a:lnTo>
                <a:lnTo>
                  <a:pt x="0" y="35633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sp>
      <p:sp>
        <p:nvSpPr>
          <p:cNvPr id="61" name="Freeform 29">
            <a:extLst>
              <a:ext uri="{FF2B5EF4-FFF2-40B4-BE49-F238E27FC236}">
                <a16:creationId xmlns:a16="http://schemas.microsoft.com/office/drawing/2014/main" id="{2D3DE7FE-BC98-C1F3-D121-5C920F7B3A3D}"/>
              </a:ext>
            </a:extLst>
          </p:cNvPr>
          <p:cNvSpPr/>
          <p:nvPr/>
        </p:nvSpPr>
        <p:spPr>
          <a:xfrm>
            <a:off x="6773995" y="5521549"/>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sp>
      <p:pic>
        <p:nvPicPr>
          <p:cNvPr id="37" name="Grafik 36" descr="Ein Bild, das Text, Screenshot, Schrift, Zahl enthält.&#10;&#10;Automatisch generierte Beschreibung">
            <a:extLst>
              <a:ext uri="{FF2B5EF4-FFF2-40B4-BE49-F238E27FC236}">
                <a16:creationId xmlns:a16="http://schemas.microsoft.com/office/drawing/2014/main" id="{E04E464F-B051-4C72-1047-9F6E2533FC9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3895" y="2620010"/>
            <a:ext cx="10962606" cy="4874937"/>
          </a:xfrm>
          <a:prstGeom prst="rect">
            <a:avLst/>
          </a:prstGeom>
        </p:spPr>
      </p:pic>
      <p:sp>
        <p:nvSpPr>
          <p:cNvPr id="44" name="Freeform 3">
            <a:extLst>
              <a:ext uri="{FF2B5EF4-FFF2-40B4-BE49-F238E27FC236}">
                <a16:creationId xmlns:a16="http://schemas.microsoft.com/office/drawing/2014/main" id="{50F623F5-36CC-9FD8-6169-243274E1F655}"/>
              </a:ext>
            </a:extLst>
          </p:cNvPr>
          <p:cNvSpPr/>
          <p:nvPr/>
        </p:nvSpPr>
        <p:spPr>
          <a:xfrm>
            <a:off x="12783157" y="2825987"/>
            <a:ext cx="2966469" cy="5226629"/>
          </a:xfrm>
          <a:custGeom>
            <a:avLst/>
            <a:gdLst/>
            <a:ahLst/>
            <a:cxnLst/>
            <a:rect l="l" t="t" r="r" b="b"/>
            <a:pathLst>
              <a:path w="1863711" h="3032665">
                <a:moveTo>
                  <a:pt x="0" y="0"/>
                </a:moveTo>
                <a:lnTo>
                  <a:pt x="1863711" y="0"/>
                </a:lnTo>
                <a:lnTo>
                  <a:pt x="1863711" y="3032665"/>
                </a:lnTo>
                <a:lnTo>
                  <a:pt x="0" y="3032665"/>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extLst>
      <p:ext uri="{BB962C8B-B14F-4D97-AF65-F5344CB8AC3E}">
        <p14:creationId xmlns:p14="http://schemas.microsoft.com/office/powerpoint/2010/main" val="1470103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8735" y="2412144"/>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6421178" y="2526197"/>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6" y="1361134"/>
            <a:ext cx="5445645" cy="355867"/>
          </a:xfrm>
          <a:prstGeom prst="rect">
            <a:avLst/>
          </a:prstGeom>
        </p:spPr>
        <p:txBody>
          <a:bodyPr wrap="square" lIns="0" tIns="0" rIns="0" bIns="0" rtlCol="0" anchor="t">
            <a:spAutoFit/>
          </a:bodyPr>
          <a:lstStyle/>
          <a:p>
            <a:pPr marL="0" lvl="0" indent="0">
              <a:lnSpc>
                <a:spcPts val="2940"/>
              </a:lnSpc>
              <a:spcBef>
                <a:spcPct val="0"/>
              </a:spcBef>
            </a:pPr>
            <a:r>
              <a:rPr lang="de-DE" sz="2100" dirty="0">
                <a:solidFill>
                  <a:srgbClr val="000000"/>
                </a:solidFill>
                <a:latin typeface="DM Sans"/>
              </a:rPr>
              <a:t>Ansichten für die Datensicherheit erstellen</a:t>
            </a:r>
            <a:endParaRPr lang="en-US" sz="2100" dirty="0">
              <a:solidFill>
                <a:srgbClr val="000000"/>
              </a:solidFill>
              <a:latin typeface="DM Sans"/>
            </a:endParaRP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361676" y="7770772"/>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4411234" y="4404009"/>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TextBox 38"/>
          <p:cNvSpPr txBox="1"/>
          <p:nvPr/>
        </p:nvSpPr>
        <p:spPr>
          <a:xfrm>
            <a:off x="4350959" y="618395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39" name="TextBox 39"/>
          <p:cNvSpPr txBox="1"/>
          <p:nvPr/>
        </p:nvSpPr>
        <p:spPr>
          <a:xfrm>
            <a:off x="4666124" y="7893478"/>
            <a:ext cx="1593898" cy="255326"/>
          </a:xfrm>
          <a:prstGeom prst="rect">
            <a:avLst/>
          </a:prstGeom>
        </p:spPr>
        <p:txBody>
          <a:bodyPr wrap="square" lIns="0" tIns="0" rIns="0" bIns="0" rtlCol="0" anchor="t">
            <a:spAutoFit/>
          </a:bodyPr>
          <a:lstStyle/>
          <a:p>
            <a:pPr marL="0" lvl="0" indent="0" algn="ctr">
              <a:lnSpc>
                <a:spcPts val="1583"/>
              </a:lnSpc>
            </a:pPr>
            <a:r>
              <a:rPr lang="en-US" sz="2638" dirty="0">
                <a:solidFill>
                  <a:srgbClr val="000000"/>
                </a:solidFill>
                <a:latin typeface="Moontime"/>
              </a:rPr>
              <a:t>this is great</a:t>
            </a:r>
          </a:p>
        </p:txBody>
      </p:sp>
      <p:sp>
        <p:nvSpPr>
          <p:cNvPr id="41" name="Freeform 41"/>
          <p:cNvSpPr/>
          <p:nvPr/>
        </p:nvSpPr>
        <p:spPr>
          <a:xfrm>
            <a:off x="2670995" y="7866865"/>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2" name="Freeform 42"/>
          <p:cNvSpPr/>
          <p:nvPr/>
        </p:nvSpPr>
        <p:spPr>
          <a:xfrm>
            <a:off x="10320707" y="3620361"/>
            <a:ext cx="268220" cy="356331"/>
          </a:xfrm>
          <a:custGeom>
            <a:avLst/>
            <a:gdLst/>
            <a:ahLst/>
            <a:cxnLst/>
            <a:rect l="l" t="t" r="r" b="b"/>
            <a:pathLst>
              <a:path w="268220" h="356331">
                <a:moveTo>
                  <a:pt x="0" y="0"/>
                </a:moveTo>
                <a:lnTo>
                  <a:pt x="268220" y="0"/>
                </a:lnTo>
                <a:lnTo>
                  <a:pt x="268220" y="356331"/>
                </a:lnTo>
                <a:lnTo>
                  <a:pt x="0" y="3563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r>
                <a:rPr lang="de-DE" dirty="0"/>
                <a:t>H</a:t>
              </a:r>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sp>
      <p:pic>
        <p:nvPicPr>
          <p:cNvPr id="11" name="Grafik 10" descr="Ein Bild, das Text, Schrift, Screenshot enthält.&#10;&#10;Automatisch generierte Beschreibung">
            <a:extLst>
              <a:ext uri="{FF2B5EF4-FFF2-40B4-BE49-F238E27FC236}">
                <a16:creationId xmlns:a16="http://schemas.microsoft.com/office/drawing/2014/main" id="{C5C7B61F-0EBC-7FE9-509E-09F3198E470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5986" y="2704006"/>
            <a:ext cx="12150383" cy="3895229"/>
          </a:xfrm>
          <a:prstGeom prst="rect">
            <a:avLst/>
          </a:prstGeom>
        </p:spPr>
      </p:pic>
      <p:sp>
        <p:nvSpPr>
          <p:cNvPr id="12" name="Freeform 2">
            <a:extLst>
              <a:ext uri="{FF2B5EF4-FFF2-40B4-BE49-F238E27FC236}">
                <a16:creationId xmlns:a16="http://schemas.microsoft.com/office/drawing/2014/main" id="{1320A27E-B153-C4A9-600D-02911B3BE1C7}"/>
              </a:ext>
            </a:extLst>
          </p:cNvPr>
          <p:cNvSpPr/>
          <p:nvPr/>
        </p:nvSpPr>
        <p:spPr>
          <a:xfrm>
            <a:off x="14015110" y="3001310"/>
            <a:ext cx="2596490" cy="4571592"/>
          </a:xfrm>
          <a:custGeom>
            <a:avLst/>
            <a:gdLst/>
            <a:ahLst/>
            <a:cxnLst/>
            <a:rect l="l" t="t" r="r" b="b"/>
            <a:pathLst>
              <a:path w="1543902" h="3032665">
                <a:moveTo>
                  <a:pt x="0" y="0"/>
                </a:moveTo>
                <a:lnTo>
                  <a:pt x="1543902" y="0"/>
                </a:lnTo>
                <a:lnTo>
                  <a:pt x="1543902" y="3032666"/>
                </a:lnTo>
                <a:lnTo>
                  <a:pt x="0" y="303266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pic>
        <p:nvPicPr>
          <p:cNvPr id="14" name="Grafik 13" descr="Ein Bild, das Text, Software, Zahl, Computersymbol enthält.&#10;&#10;Automatisch generierte Beschreibung">
            <a:extLst>
              <a:ext uri="{FF2B5EF4-FFF2-40B4-BE49-F238E27FC236}">
                <a16:creationId xmlns:a16="http://schemas.microsoft.com/office/drawing/2014/main" id="{6AC60DDB-DB3C-8458-B167-2400C659B72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97994" y="4923561"/>
            <a:ext cx="11863690" cy="4305173"/>
          </a:xfrm>
          <a:prstGeom prst="rect">
            <a:avLst/>
          </a:prstGeom>
        </p:spPr>
      </p:pic>
    </p:spTree>
    <p:extLst>
      <p:ext uri="{BB962C8B-B14F-4D97-AF65-F5344CB8AC3E}">
        <p14:creationId xmlns:p14="http://schemas.microsoft.com/office/powerpoint/2010/main" val="2563728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1142" y="2489580"/>
            <a:ext cx="5445645" cy="6872501"/>
            <a:chOff x="0" y="0"/>
            <a:chExt cx="1842107" cy="2324772"/>
          </a:xfrm>
        </p:grpSpPr>
        <p:sp>
          <p:nvSpPr>
            <p:cNvPr id="3" name="Freeform 3"/>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grpSp>
        <p:nvGrpSpPr>
          <p:cNvPr id="4" name="Group 4"/>
          <p:cNvGrpSpPr/>
          <p:nvPr/>
        </p:nvGrpSpPr>
        <p:grpSpPr>
          <a:xfrm>
            <a:off x="1429061" y="8951447"/>
            <a:ext cx="3028082" cy="894501"/>
            <a:chOff x="0" y="0"/>
            <a:chExt cx="4037443" cy="1192668"/>
          </a:xfrm>
        </p:grpSpPr>
        <p:grpSp>
          <p:nvGrpSpPr>
            <p:cNvPr id="5" name="Group 5"/>
            <p:cNvGrpSpPr/>
            <p:nvPr/>
          </p:nvGrpSpPr>
          <p:grpSpPr>
            <a:xfrm>
              <a:off x="0" y="0"/>
              <a:ext cx="4037443" cy="1192668"/>
              <a:chOff x="0" y="0"/>
              <a:chExt cx="2235599" cy="660400"/>
            </a:xfrm>
          </p:grpSpPr>
          <p:sp>
            <p:nvSpPr>
              <p:cNvPr id="6" name="Freeform 6"/>
              <p:cNvSpPr/>
              <p:nvPr/>
            </p:nvSpPr>
            <p:spPr>
              <a:xfrm>
                <a:off x="0" y="0"/>
                <a:ext cx="2235599" cy="660400"/>
              </a:xfrm>
              <a:custGeom>
                <a:avLst/>
                <a:gdLst/>
                <a:ahLst/>
                <a:cxnLst/>
                <a:rect l="l" t="t" r="r" b="b"/>
                <a:pathLst>
                  <a:path w="2235599" h="660400">
                    <a:moveTo>
                      <a:pt x="2111139" y="660400"/>
                    </a:moveTo>
                    <a:lnTo>
                      <a:pt x="124460" y="660400"/>
                    </a:lnTo>
                    <a:cubicBezTo>
                      <a:pt x="55880" y="660400"/>
                      <a:pt x="0" y="604520"/>
                      <a:pt x="0" y="535940"/>
                    </a:cubicBezTo>
                    <a:lnTo>
                      <a:pt x="0" y="124460"/>
                    </a:lnTo>
                    <a:cubicBezTo>
                      <a:pt x="0" y="55880"/>
                      <a:pt x="55880" y="0"/>
                      <a:pt x="124460" y="0"/>
                    </a:cubicBezTo>
                    <a:lnTo>
                      <a:pt x="2111139" y="0"/>
                    </a:lnTo>
                    <a:cubicBezTo>
                      <a:pt x="2179719" y="0"/>
                      <a:pt x="2235599" y="55880"/>
                      <a:pt x="2235599" y="124460"/>
                    </a:cubicBezTo>
                    <a:lnTo>
                      <a:pt x="2235599" y="535940"/>
                    </a:lnTo>
                    <a:cubicBezTo>
                      <a:pt x="2235599" y="604520"/>
                      <a:pt x="2179719" y="660400"/>
                      <a:pt x="2111139" y="660400"/>
                    </a:cubicBezTo>
                    <a:close/>
                  </a:path>
                </a:pathLst>
              </a:custGeom>
              <a:solidFill>
                <a:srgbClr val="43C466"/>
              </a:solidFill>
            </p:spPr>
          </p:sp>
        </p:grpSp>
        <p:sp>
          <p:nvSpPr>
            <p:cNvPr id="7" name="TextBox 7"/>
            <p:cNvSpPr txBox="1"/>
            <p:nvPr/>
          </p:nvSpPr>
          <p:spPr>
            <a:xfrm>
              <a:off x="308219" y="411549"/>
              <a:ext cx="3421006" cy="398145"/>
            </a:xfrm>
            <a:prstGeom prst="rect">
              <a:avLst/>
            </a:prstGeom>
          </p:spPr>
          <p:txBody>
            <a:bodyPr lIns="0" tIns="0" rIns="0" bIns="0" rtlCol="0" anchor="t">
              <a:spAutoFit/>
            </a:bodyPr>
            <a:lstStyle/>
            <a:p>
              <a:pPr algn="ctr">
                <a:lnSpc>
                  <a:spcPts val="2100"/>
                </a:lnSpc>
              </a:pPr>
              <a:r>
                <a:rPr lang="en-US" sz="2100">
                  <a:solidFill>
                    <a:srgbClr val="FFFFFF"/>
                  </a:solidFill>
                  <a:latin typeface="DM Sans"/>
                </a:rPr>
                <a:t>What went well</a:t>
              </a:r>
            </a:p>
          </p:txBody>
        </p:sp>
      </p:grpSp>
      <p:grpSp>
        <p:nvGrpSpPr>
          <p:cNvPr id="8" name="Group 8"/>
          <p:cNvGrpSpPr/>
          <p:nvPr/>
        </p:nvGrpSpPr>
        <p:grpSpPr>
          <a:xfrm>
            <a:off x="7315200" y="2489579"/>
            <a:ext cx="5445645" cy="6872501"/>
            <a:chOff x="0" y="0"/>
            <a:chExt cx="1842107" cy="2324772"/>
          </a:xfrm>
        </p:grpSpPr>
        <p:sp>
          <p:nvSpPr>
            <p:cNvPr id="9" name="Freeform 9"/>
            <p:cNvSpPr/>
            <p:nvPr/>
          </p:nvSpPr>
          <p:spPr>
            <a:xfrm>
              <a:off x="0" y="0"/>
              <a:ext cx="1842107" cy="2324772"/>
            </a:xfrm>
            <a:custGeom>
              <a:avLst/>
              <a:gdLst/>
              <a:ahLst/>
              <a:cxnLst/>
              <a:rect l="l" t="t" r="r" b="b"/>
              <a:pathLst>
                <a:path w="1842107" h="2324772">
                  <a:moveTo>
                    <a:pt x="1717647" y="2324772"/>
                  </a:moveTo>
                  <a:lnTo>
                    <a:pt x="124460" y="2324772"/>
                  </a:lnTo>
                  <a:cubicBezTo>
                    <a:pt x="55880" y="2324772"/>
                    <a:pt x="0" y="2268892"/>
                    <a:pt x="0" y="2200312"/>
                  </a:cubicBezTo>
                  <a:lnTo>
                    <a:pt x="0" y="124460"/>
                  </a:lnTo>
                  <a:cubicBezTo>
                    <a:pt x="0" y="55880"/>
                    <a:pt x="55880" y="0"/>
                    <a:pt x="124460" y="0"/>
                  </a:cubicBezTo>
                  <a:lnTo>
                    <a:pt x="1717647" y="0"/>
                  </a:lnTo>
                  <a:cubicBezTo>
                    <a:pt x="1786227" y="0"/>
                    <a:pt x="1842107" y="55880"/>
                    <a:pt x="1842107" y="124460"/>
                  </a:cubicBezTo>
                  <a:lnTo>
                    <a:pt x="1842107" y="2200312"/>
                  </a:lnTo>
                  <a:cubicBezTo>
                    <a:pt x="1842107" y="2268892"/>
                    <a:pt x="1786227" y="2324772"/>
                    <a:pt x="1717647" y="2324772"/>
                  </a:cubicBezTo>
                  <a:close/>
                </a:path>
              </a:pathLst>
            </a:custGeom>
            <a:solidFill>
              <a:srgbClr val="E8E8E8"/>
            </a:solidFill>
          </p:spPr>
        </p:sp>
      </p:grpSp>
      <p:sp>
        <p:nvSpPr>
          <p:cNvPr id="20" name="TextBox 20"/>
          <p:cNvSpPr txBox="1"/>
          <p:nvPr/>
        </p:nvSpPr>
        <p:spPr>
          <a:xfrm>
            <a:off x="559136" y="354505"/>
            <a:ext cx="4288072" cy="960456"/>
          </a:xfrm>
          <a:prstGeom prst="rect">
            <a:avLst/>
          </a:prstGeom>
        </p:spPr>
        <p:txBody>
          <a:bodyPr lIns="0" tIns="0" rIns="0" bIns="0" rtlCol="0" anchor="t">
            <a:spAutoFit/>
          </a:bodyPr>
          <a:lstStyle/>
          <a:p>
            <a:pPr marL="0" lvl="0" indent="0">
              <a:lnSpc>
                <a:spcPts val="7699"/>
              </a:lnSpc>
              <a:spcBef>
                <a:spcPct val="0"/>
              </a:spcBef>
            </a:pPr>
            <a:r>
              <a:rPr lang="en-US" sz="5499" spc="-54" dirty="0">
                <a:solidFill>
                  <a:srgbClr val="000000"/>
                </a:solidFill>
                <a:latin typeface="DM Sans Bold"/>
              </a:rPr>
              <a:t>Team </a:t>
            </a:r>
            <a:r>
              <a:rPr lang="en-US" sz="6000" spc="-96" dirty="0">
                <a:solidFill>
                  <a:srgbClr val="000000"/>
                </a:solidFill>
                <a:latin typeface="DM Sans Bold"/>
              </a:rPr>
              <a:t>CKAV</a:t>
            </a:r>
            <a:endParaRPr lang="en-US" sz="5499" spc="-54" dirty="0">
              <a:solidFill>
                <a:srgbClr val="000000"/>
              </a:solidFill>
              <a:latin typeface="DM Sans Bold"/>
            </a:endParaRPr>
          </a:p>
        </p:txBody>
      </p:sp>
      <p:sp>
        <p:nvSpPr>
          <p:cNvPr id="21" name="TextBox 21"/>
          <p:cNvSpPr txBox="1"/>
          <p:nvPr/>
        </p:nvSpPr>
        <p:spPr>
          <a:xfrm>
            <a:off x="559135" y="1361134"/>
            <a:ext cx="6214859" cy="341888"/>
          </a:xfrm>
          <a:prstGeom prst="rect">
            <a:avLst/>
          </a:prstGeom>
        </p:spPr>
        <p:txBody>
          <a:bodyPr wrap="square" lIns="0" tIns="0" rIns="0" bIns="0" rtlCol="0" anchor="t">
            <a:spAutoFit/>
          </a:bodyPr>
          <a:lstStyle/>
          <a:p>
            <a:pPr marL="0" lvl="0" indent="0">
              <a:lnSpc>
                <a:spcPts val="2940"/>
              </a:lnSpc>
              <a:spcBef>
                <a:spcPct val="0"/>
              </a:spcBef>
            </a:pPr>
            <a:r>
              <a:rPr lang="de-DE" sz="1800" b="0" i="0" u="none" strike="noStrike" baseline="0" dirty="0">
                <a:solidFill>
                  <a:srgbClr val="000000"/>
                </a:solidFill>
                <a:latin typeface="Arial" panose="020B0604020202020204" pitchFamily="34" charset="0"/>
              </a:rPr>
              <a:t>Einschränkung des Datenzugriffs für die Python-Analyse </a:t>
            </a:r>
            <a:endParaRPr lang="en-US" sz="2100" dirty="0">
              <a:solidFill>
                <a:srgbClr val="000000"/>
              </a:solidFill>
              <a:latin typeface="DM Sans"/>
            </a:endParaRPr>
          </a:p>
        </p:txBody>
      </p:sp>
      <p:grpSp>
        <p:nvGrpSpPr>
          <p:cNvPr id="25" name="Group 25"/>
          <p:cNvGrpSpPr/>
          <p:nvPr/>
        </p:nvGrpSpPr>
        <p:grpSpPr>
          <a:xfrm>
            <a:off x="842817" y="2781300"/>
            <a:ext cx="2890983" cy="2133600"/>
            <a:chOff x="0" y="0"/>
            <a:chExt cx="3187259" cy="2867411"/>
          </a:xfrm>
        </p:grpSpPr>
        <p:sp>
          <p:nvSpPr>
            <p:cNvPr id="26" name="Freeform 26"/>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endParaRPr lang="de-DE" dirty="0"/>
            </a:p>
          </p:txBody>
        </p:sp>
        <p:sp>
          <p:nvSpPr>
            <p:cNvPr id="27" name="TextBox 27"/>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30" name="TextBox 30"/>
          <p:cNvSpPr txBox="1"/>
          <p:nvPr/>
        </p:nvSpPr>
        <p:spPr>
          <a:xfrm>
            <a:off x="7929718" y="908083"/>
            <a:ext cx="1095791" cy="1023762"/>
          </a:xfrm>
          <a:prstGeom prst="rect">
            <a:avLst/>
          </a:prstGeom>
        </p:spPr>
        <p:txBody>
          <a:bodyPr lIns="63500" tIns="63500" rIns="63500" bIns="63500" rtlCol="0" anchor="ctr"/>
          <a:lstStyle/>
          <a:p>
            <a:pPr algn="ctr">
              <a:lnSpc>
                <a:spcPts val="1320"/>
              </a:lnSpc>
            </a:pPr>
            <a:r>
              <a:rPr lang="en-US" sz="1100" dirty="0">
                <a:solidFill>
                  <a:srgbClr val="FFFFFF"/>
                </a:solidFill>
                <a:latin typeface="DM Sans"/>
              </a:rPr>
              <a:t>Copy a sticky note, then type in </a:t>
            </a:r>
            <a:r>
              <a:rPr lang="en-US" sz="1100" dirty="0" err="1">
                <a:solidFill>
                  <a:srgbClr val="FFFFFF"/>
                </a:solidFill>
                <a:latin typeface="DM Sans"/>
              </a:rPr>
              <a:t>ur</a:t>
            </a:r>
            <a:r>
              <a:rPr lang="en-US" sz="1100" dirty="0">
                <a:solidFill>
                  <a:srgbClr val="FFFFFF"/>
                </a:solidFill>
                <a:latin typeface="DM Sans"/>
              </a:rPr>
              <a:t> idea.</a:t>
            </a:r>
          </a:p>
        </p:txBody>
      </p:sp>
      <p:sp>
        <p:nvSpPr>
          <p:cNvPr id="31" name="Freeform 31"/>
          <p:cNvSpPr/>
          <p:nvPr/>
        </p:nvSpPr>
        <p:spPr>
          <a:xfrm>
            <a:off x="10201863" y="4781540"/>
            <a:ext cx="446467" cy="446467"/>
          </a:xfrm>
          <a:custGeom>
            <a:avLst/>
            <a:gdLst/>
            <a:ahLst/>
            <a:cxnLst/>
            <a:rect l="l" t="t" r="r" b="b"/>
            <a:pathLst>
              <a:path w="446467" h="446467">
                <a:moveTo>
                  <a:pt x="0" y="0"/>
                </a:moveTo>
                <a:lnTo>
                  <a:pt x="446466" y="0"/>
                </a:lnTo>
                <a:lnTo>
                  <a:pt x="446466" y="446467"/>
                </a:lnTo>
                <a:lnTo>
                  <a:pt x="0" y="4464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rot="-671145">
            <a:off x="4699989" y="8230564"/>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rot="381015">
            <a:off x="10283964" y="6074633"/>
            <a:ext cx="446467" cy="446467"/>
          </a:xfrm>
          <a:custGeom>
            <a:avLst/>
            <a:gdLst/>
            <a:ahLst/>
            <a:cxnLst/>
            <a:rect l="l" t="t" r="r" b="b"/>
            <a:pathLst>
              <a:path w="446467" h="446467">
                <a:moveTo>
                  <a:pt x="0" y="0"/>
                </a:moveTo>
                <a:lnTo>
                  <a:pt x="446467" y="0"/>
                </a:lnTo>
                <a:lnTo>
                  <a:pt x="446467" y="446467"/>
                </a:lnTo>
                <a:lnTo>
                  <a:pt x="0" y="4464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8" name="TextBox 38"/>
          <p:cNvSpPr txBox="1"/>
          <p:nvPr/>
        </p:nvSpPr>
        <p:spPr>
          <a:xfrm>
            <a:off x="10172514" y="7315923"/>
            <a:ext cx="630330" cy="353553"/>
          </a:xfrm>
          <a:prstGeom prst="rect">
            <a:avLst/>
          </a:prstGeom>
        </p:spPr>
        <p:txBody>
          <a:bodyPr lIns="0" tIns="0" rIns="0" bIns="0" rtlCol="0" anchor="t">
            <a:spAutoFit/>
          </a:bodyPr>
          <a:lstStyle/>
          <a:p>
            <a:pPr marL="0" lvl="0" indent="0" algn="ctr">
              <a:lnSpc>
                <a:spcPts val="2258"/>
              </a:lnSpc>
            </a:pPr>
            <a:r>
              <a:rPr lang="en-US" sz="3764" dirty="0">
                <a:solidFill>
                  <a:srgbClr val="43C466"/>
                </a:solidFill>
                <a:latin typeface="Moontime"/>
              </a:rPr>
              <a:t>yes!</a:t>
            </a:r>
          </a:p>
        </p:txBody>
      </p:sp>
      <p:sp>
        <p:nvSpPr>
          <p:cNvPr id="40" name="Freeform 40"/>
          <p:cNvSpPr/>
          <p:nvPr/>
        </p:nvSpPr>
        <p:spPr>
          <a:xfrm>
            <a:off x="7315200" y="5874163"/>
            <a:ext cx="951869" cy="619580"/>
          </a:xfrm>
          <a:custGeom>
            <a:avLst/>
            <a:gdLst/>
            <a:ahLst/>
            <a:cxnLst/>
            <a:rect l="l" t="t" r="r" b="b"/>
            <a:pathLst>
              <a:path w="951869" h="619580">
                <a:moveTo>
                  <a:pt x="0" y="0"/>
                </a:moveTo>
                <a:lnTo>
                  <a:pt x="951869" y="0"/>
                </a:lnTo>
                <a:lnTo>
                  <a:pt x="951869" y="619580"/>
                </a:lnTo>
                <a:lnTo>
                  <a:pt x="0" y="6195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1" name="Freeform 41"/>
          <p:cNvSpPr/>
          <p:nvPr/>
        </p:nvSpPr>
        <p:spPr>
          <a:xfrm>
            <a:off x="10371145" y="3561582"/>
            <a:ext cx="272107" cy="356331"/>
          </a:xfrm>
          <a:custGeom>
            <a:avLst/>
            <a:gdLst/>
            <a:ahLst/>
            <a:cxnLst/>
            <a:rect l="l" t="t" r="r" b="b"/>
            <a:pathLst>
              <a:path w="272107" h="356331">
                <a:moveTo>
                  <a:pt x="0" y="0"/>
                </a:moveTo>
                <a:lnTo>
                  <a:pt x="272107" y="0"/>
                </a:lnTo>
                <a:lnTo>
                  <a:pt x="272107" y="356331"/>
                </a:lnTo>
                <a:lnTo>
                  <a:pt x="0" y="3563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55" name="Group 25">
            <a:extLst>
              <a:ext uri="{FF2B5EF4-FFF2-40B4-BE49-F238E27FC236}">
                <a16:creationId xmlns:a16="http://schemas.microsoft.com/office/drawing/2014/main" id="{4DEB524E-B49F-169F-A734-03500AC8665E}"/>
              </a:ext>
            </a:extLst>
          </p:cNvPr>
          <p:cNvGrpSpPr/>
          <p:nvPr/>
        </p:nvGrpSpPr>
        <p:grpSpPr>
          <a:xfrm>
            <a:off x="871814" y="5439302"/>
            <a:ext cx="2890983" cy="2133600"/>
            <a:chOff x="0" y="0"/>
            <a:chExt cx="3187259" cy="2867411"/>
          </a:xfrm>
        </p:grpSpPr>
        <p:sp>
          <p:nvSpPr>
            <p:cNvPr id="56" name="Freeform 26">
              <a:extLst>
                <a:ext uri="{FF2B5EF4-FFF2-40B4-BE49-F238E27FC236}">
                  <a16:creationId xmlns:a16="http://schemas.microsoft.com/office/drawing/2014/main" id="{B3DC8A54-64D6-A264-96D8-A6E882C7CAAC}"/>
                </a:ext>
              </a:extLst>
            </p:cNvPr>
            <p:cNvSpPr/>
            <p:nvPr/>
          </p:nvSpPr>
          <p:spPr>
            <a:xfrm>
              <a:off x="0" y="0"/>
              <a:ext cx="3187259" cy="2867411"/>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D7F8DB"/>
            </a:solidFill>
          </p:spPr>
          <p:txBody>
            <a:bodyPr/>
            <a:lstStyle/>
            <a:p>
              <a:endParaRPr lang="de-DE" dirty="0"/>
            </a:p>
          </p:txBody>
        </p:sp>
        <p:sp>
          <p:nvSpPr>
            <p:cNvPr id="57" name="TextBox 27">
              <a:extLst>
                <a:ext uri="{FF2B5EF4-FFF2-40B4-BE49-F238E27FC236}">
                  <a16:creationId xmlns:a16="http://schemas.microsoft.com/office/drawing/2014/main" id="{DC4DD720-39F1-4333-85B8-23EDBDD25231}"/>
                </a:ext>
              </a:extLst>
            </p:cNvPr>
            <p:cNvSpPr txBox="1"/>
            <p:nvPr/>
          </p:nvSpPr>
          <p:spPr>
            <a:xfrm>
              <a:off x="152400" y="244475"/>
              <a:ext cx="2946400" cy="2752725"/>
            </a:xfrm>
            <a:prstGeom prst="rect">
              <a:avLst/>
            </a:prstGeom>
          </p:spPr>
          <p:txBody>
            <a:bodyPr lIns="63500" tIns="63500" rIns="63500" bIns="63500" rtlCol="0" anchor="ctr"/>
            <a:lstStyle/>
            <a:p>
              <a:pPr algn="ctr">
                <a:lnSpc>
                  <a:spcPts val="1320"/>
                </a:lnSpc>
              </a:pPr>
              <a:r>
                <a:rPr lang="en-US" sz="1100" dirty="0">
                  <a:solidFill>
                    <a:srgbClr val="000000"/>
                  </a:solidFill>
                  <a:latin typeface="DM Sans"/>
                </a:rPr>
                <a:t>.</a:t>
              </a:r>
            </a:p>
          </p:txBody>
        </p:sp>
      </p:grpSp>
      <p:sp>
        <p:nvSpPr>
          <p:cNvPr id="59" name="Freeform 29">
            <a:extLst>
              <a:ext uri="{FF2B5EF4-FFF2-40B4-BE49-F238E27FC236}">
                <a16:creationId xmlns:a16="http://schemas.microsoft.com/office/drawing/2014/main" id="{E4CC719C-6B21-071F-B325-E811CD0A5473}"/>
              </a:ext>
            </a:extLst>
          </p:cNvPr>
          <p:cNvSpPr/>
          <p:nvPr/>
        </p:nvSpPr>
        <p:spPr>
          <a:xfrm>
            <a:off x="6773995" y="2920927"/>
            <a:ext cx="2655844" cy="1993973"/>
          </a:xfrm>
          <a:custGeom>
            <a:avLst/>
            <a:gdLst/>
            <a:ahLst/>
            <a:cxnLst/>
            <a:rect l="l" t="t" r="r" b="b"/>
            <a:pathLst>
              <a:path w="3187259" h="2867411">
                <a:moveTo>
                  <a:pt x="3187259" y="25400"/>
                </a:moveTo>
                <a:cubicBezTo>
                  <a:pt x="3187259" y="11372"/>
                  <a:pt x="3175893" y="0"/>
                  <a:pt x="3161859" y="0"/>
                </a:cubicBezTo>
                <a:lnTo>
                  <a:pt x="25400" y="0"/>
                </a:lnTo>
                <a:cubicBezTo>
                  <a:pt x="11372" y="0"/>
                  <a:pt x="0" y="11372"/>
                  <a:pt x="0" y="25400"/>
                </a:cubicBezTo>
                <a:lnTo>
                  <a:pt x="0" y="2842011"/>
                </a:lnTo>
                <a:cubicBezTo>
                  <a:pt x="0" y="2856045"/>
                  <a:pt x="11372" y="2867411"/>
                  <a:pt x="25400" y="2867411"/>
                </a:cubicBezTo>
                <a:lnTo>
                  <a:pt x="3161859" y="2867411"/>
                </a:lnTo>
                <a:cubicBezTo>
                  <a:pt x="3175893" y="2867411"/>
                  <a:pt x="3187259" y="2856045"/>
                  <a:pt x="3187259" y="2842011"/>
                </a:cubicBezTo>
                <a:lnTo>
                  <a:pt x="3187259" y="25400"/>
                </a:lnTo>
                <a:close/>
              </a:path>
            </a:pathLst>
          </a:custGeom>
          <a:solidFill>
            <a:srgbClr val="43C466"/>
          </a:solidFill>
        </p:spPr>
        <p:txBody>
          <a:bodyPr/>
          <a:lstStyle/>
          <a:p>
            <a:endParaRPr lang="de-DE" dirty="0"/>
          </a:p>
        </p:txBody>
      </p:sp>
      <p:pic>
        <p:nvPicPr>
          <p:cNvPr id="23" name="Grafik 22" descr="Ein Bild, das Text, Screenshot, Software, Multimedia-Software enthält.&#10;&#10;Automatisch generierte Beschreibung">
            <a:extLst>
              <a:ext uri="{FF2B5EF4-FFF2-40B4-BE49-F238E27FC236}">
                <a16:creationId xmlns:a16="http://schemas.microsoft.com/office/drawing/2014/main" id="{43C428D0-1F11-E5D0-A387-1CC0EE21940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7478" y="2618403"/>
            <a:ext cx="9099994" cy="6059649"/>
          </a:xfrm>
          <a:prstGeom prst="rect">
            <a:avLst/>
          </a:prstGeom>
        </p:spPr>
      </p:pic>
      <p:pic>
        <p:nvPicPr>
          <p:cNvPr id="28" name="Grafik 27" descr="Ein Bild, das Text, Screenshot, Diagramm, Reihe enthält.&#10;&#10;Automatisch generierte Beschreibung">
            <a:extLst>
              <a:ext uri="{FF2B5EF4-FFF2-40B4-BE49-F238E27FC236}">
                <a16:creationId xmlns:a16="http://schemas.microsoft.com/office/drawing/2014/main" id="{D8CE4895-80FC-BCC1-0BCC-D63A91D2A0F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676865" y="1691453"/>
            <a:ext cx="7628281" cy="4313294"/>
          </a:xfrm>
          <a:prstGeom prst="rect">
            <a:avLst/>
          </a:prstGeom>
        </p:spPr>
      </p:pic>
      <p:sp>
        <p:nvSpPr>
          <p:cNvPr id="29" name="Freeform 4">
            <a:extLst>
              <a:ext uri="{FF2B5EF4-FFF2-40B4-BE49-F238E27FC236}">
                <a16:creationId xmlns:a16="http://schemas.microsoft.com/office/drawing/2014/main" id="{01212969-CC85-9BEA-CB50-0F17F9A23C1A}"/>
              </a:ext>
            </a:extLst>
          </p:cNvPr>
          <p:cNvSpPr/>
          <p:nvPr/>
        </p:nvSpPr>
        <p:spPr>
          <a:xfrm>
            <a:off x="14143483" y="6813283"/>
            <a:ext cx="1389512" cy="3032665"/>
          </a:xfrm>
          <a:custGeom>
            <a:avLst/>
            <a:gdLst/>
            <a:ahLst/>
            <a:cxnLst/>
            <a:rect l="l" t="t" r="r" b="b"/>
            <a:pathLst>
              <a:path w="1389512" h="3032665">
                <a:moveTo>
                  <a:pt x="0" y="0"/>
                </a:moveTo>
                <a:lnTo>
                  <a:pt x="1389513" y="0"/>
                </a:lnTo>
                <a:lnTo>
                  <a:pt x="1389513" y="3032666"/>
                </a:lnTo>
                <a:lnTo>
                  <a:pt x="0" y="303266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Tree>
    <p:extLst>
      <p:ext uri="{BB962C8B-B14F-4D97-AF65-F5344CB8AC3E}">
        <p14:creationId xmlns:p14="http://schemas.microsoft.com/office/powerpoint/2010/main" val="20327416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389</Words>
  <Application>Microsoft Office PowerPoint</Application>
  <PresentationFormat>Benutzerdefiniert</PresentationFormat>
  <Paragraphs>99</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Moontime</vt:lpstr>
      <vt:lpstr>DM Sans Bold</vt:lpstr>
      <vt:lpstr>DM Sans</vt:lpstr>
      <vt:lpstr>Arial</vt:lpstr>
      <vt:lpstr>Calibri</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Brainstorm Presentation</dc:title>
  <dc:creator>User</dc:creator>
  <cp:lastModifiedBy>Anca Elena Baciu</cp:lastModifiedBy>
  <cp:revision>2</cp:revision>
  <dcterms:created xsi:type="dcterms:W3CDTF">2006-08-16T00:00:00Z</dcterms:created>
  <dcterms:modified xsi:type="dcterms:W3CDTF">2023-06-12T20:19:57Z</dcterms:modified>
  <dc:identifier>DAFlou-mPqY</dc:identifier>
</cp:coreProperties>
</file>