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handoutMasterIdLst>
    <p:handoutMasterId r:id="rId20"/>
  </p:handoutMasterIdLst>
  <p:sldIdLst>
    <p:sldId id="298" r:id="rId5"/>
    <p:sldId id="301" r:id="rId6"/>
    <p:sldId id="310" r:id="rId7"/>
    <p:sldId id="302" r:id="rId8"/>
    <p:sldId id="309" r:id="rId9"/>
    <p:sldId id="304" r:id="rId10"/>
    <p:sldId id="306" r:id="rId11"/>
    <p:sldId id="307" r:id="rId12"/>
    <p:sldId id="308" r:id="rId13"/>
    <p:sldId id="315" r:id="rId14"/>
    <p:sldId id="311" r:id="rId15"/>
    <p:sldId id="312" r:id="rId16"/>
    <p:sldId id="313" r:id="rId17"/>
    <p:sldId id="314" r:id="rId18"/>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88" d="100"/>
          <a:sy n="88" d="100"/>
        </p:scale>
        <p:origin x="293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3E22D0-69DB-4AD2-BFDB-B6B0697DB30B}" type="datetimeFigureOut">
              <a:rPr lang="de-DE" smtClean="0"/>
              <a:t>13.06.2023</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62C47E-A6F7-498A-BC00-873284D75D54}" type="slidenum">
              <a:rPr lang="de-DE" smtClean="0"/>
              <a:t>‹Nr.›</a:t>
            </a:fld>
            <a:endParaRPr lang="de-DE" dirty="0"/>
          </a:p>
        </p:txBody>
      </p:sp>
    </p:spTree>
    <p:extLst>
      <p:ext uri="{BB962C8B-B14F-4D97-AF65-F5344CB8AC3E}">
        <p14:creationId xmlns:p14="http://schemas.microsoft.com/office/powerpoint/2010/main" val="316685457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13.2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1,'2515'0,"-2494"1,1 1,31 8,31 3,107-12,-179 1,0 1,1 0,-1 0,0 1,11 6,-9-4,0-1,0 0,18 2,18-2,-1-2,73-5,-26 0,248 2,-322-2,-1 0,33-7,29-4,-47 11,-4 1,-1-1,45-10,-55 8,-1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16.7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29,'1511'0,"-1489"-1,-1-1,34-8,29-2,309 9,-201 5,-59-4,148 5,-257 0,0 1,0 2,-1 0,35 14,-35-10,2-2,-1-1,1-1,26 3,105-7,-112-4,1 2,66 9,-19 4,-68-10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19.6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1,'45'2,"0"3,79 17,-56-8,57 2,-37-6,-24-3,85-3,-81-4,74 9,-18 2,153-5,-256-7,1-2,33-7,-31 5,36-3,349 5,-210 6,358-3,-531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21.5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1,'1462'0,"-1360"4,106 19,-106-9,108 0,302-15,-499 2,1 0,0 1,20 6,1 0,-16-5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3T09:36:24.3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56,'914'0,"-896"-1,0-2,-1 1,1-2,-1 0,20-8,-18 5,0 1,1 1,36-4,305 7,-179 4,612-2,-768 2,0 0,30 8,-27-5,45 3,57-8,-109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0A2B6-884F-47F1-97D4-56FF4241B1BC}" type="datetimeFigureOut">
              <a:rPr lang="de-DE" smtClean="0"/>
              <a:t>13.06.2023</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F654A-7554-4E4B-9F02-6F44B6EE5359}" type="slidenum">
              <a:rPr lang="de-DE" smtClean="0"/>
              <a:t>‹Nr.›</a:t>
            </a:fld>
            <a:endParaRPr lang="de-DE" dirty="0"/>
          </a:p>
        </p:txBody>
      </p:sp>
    </p:spTree>
    <p:extLst>
      <p:ext uri="{BB962C8B-B14F-4D97-AF65-F5344CB8AC3E}">
        <p14:creationId xmlns:p14="http://schemas.microsoft.com/office/powerpoint/2010/main" val="87348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DFF654A-7554-4E4B-9F02-6F44B6EE5359}" type="slidenum">
              <a:rPr lang="de-DE" smtClean="0"/>
              <a:t>1</a:t>
            </a:fld>
            <a:endParaRPr lang="de-DE" dirty="0"/>
          </a:p>
        </p:txBody>
      </p:sp>
    </p:spTree>
    <p:extLst>
      <p:ext uri="{BB962C8B-B14F-4D97-AF65-F5344CB8AC3E}">
        <p14:creationId xmlns:p14="http://schemas.microsoft.com/office/powerpoint/2010/main" val="3234025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noProof="0"/>
              <a:t>Master-Untertitelformat bearbeiten</a:t>
            </a:r>
            <a:endParaRPr lang="de-DE" noProof="0"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6A53FAFE-A8FF-49BF-8B95-C1A5C14FF84D}" type="datetime1">
              <a:rPr lang="de-DE" noProof="0" smtClean="0"/>
              <a:t>13.06.2023</a:t>
            </a:fld>
            <a:endParaRPr lang="de-DE" noProof="0"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de-DE" noProof="0"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p:nvPr>
        </p:nvSpPr>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5DA952A-262B-4C09-82C5-587247F1B81B}" type="datetime1">
              <a:rPr lang="de-DE" noProof="0" smtClean="0"/>
              <a:t>13.06.2023</a:t>
            </a:fld>
            <a:endParaRPr lang="de-DE" noProof="0"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de-DE" noProof="0"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noProof="0"/>
              <a:t>Mastertitelformat bearbeiten</a:t>
            </a:r>
            <a:endParaRPr lang="de-DE" noProof="0"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noProof="0"/>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F005D64-4B99-448C-A713-09FA5439052A}" type="datetime1">
              <a:rPr lang="de-DE" noProof="0" smtClean="0"/>
              <a:t>13.06.2023</a:t>
            </a:fld>
            <a:endParaRPr lang="de-DE" noProof="0"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de-DE" noProof="0"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noProof="0"/>
              <a:t>Mastertitelformat bearbeiten</a:t>
            </a:r>
            <a:endParaRPr lang="de-DE" noProof="0"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229FE05-7231-43BE-B847-3AFA4A19CBAA}" type="datetime1">
              <a:rPr lang="de-DE" noProof="0" smtClean="0"/>
              <a:t>13.06.2023</a:t>
            </a:fld>
            <a:endParaRPr lang="de-DE" noProof="0"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de-DE" noProof="0"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noProof="0"/>
              <a:t>Mastertitelformat bearbeiten</a:t>
            </a:r>
            <a:endParaRPr lang="de-DE" noProof="0"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B53D26F-6680-425F-97AB-0E8697BD65E2}" type="datetime1">
              <a:rPr lang="de-DE" noProof="0" smtClean="0"/>
              <a:t>13.06.2023</a:t>
            </a:fld>
            <a:endParaRPr lang="de-DE" noProof="0"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de-DE" noProof="0"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5DA3ECD2-F655-4F1D-98E0-52599BF52BCA}" type="datetime1">
              <a:rPr lang="de-DE" noProof="0" smtClean="0"/>
              <a:t>13.06.2023</a:t>
            </a:fld>
            <a:endParaRPr lang="de-DE" noProof="0"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de-DE" noProof="0"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48DB74F-2903-429A-9E94-EB396A414E9D}" type="datetime1">
              <a:rPr lang="de-DE" noProof="0" smtClean="0"/>
              <a:t>13.06.2023</a:t>
            </a:fld>
            <a:endParaRPr lang="de-DE" noProof="0"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de-DE" noProof="0"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de-DE" noProof="0"/>
              <a:t>Mastertitelformat bearbeiten</a:t>
            </a:r>
            <a:endParaRPr lang="de-DE" noProof="0" dirty="0"/>
          </a:p>
        </p:txBody>
      </p:sp>
      <p:sp>
        <p:nvSpPr>
          <p:cNvPr id="3" name="Inhaltsplatzhalter 2"/>
          <p:cNvSpPr>
            <a:spLocks noGrp="1"/>
          </p:cNvSpPr>
          <p:nvPr>
            <p:ph idx="1"/>
          </p:nvPr>
        </p:nvSpPr>
        <p:spPr>
          <a:xfrm>
            <a:off x="5458984" y="812799"/>
            <a:ext cx="5928344" cy="5294757"/>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CFA574F0-4503-424B-A28D-924B84ECEA2A}" type="datetime1">
              <a:rPr lang="de-DE" noProof="0" smtClean="0"/>
              <a:t>13.06.2023</a:t>
            </a:fld>
            <a:endParaRPr lang="de-DE" noProof="0"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de-DE" noProof="0"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dirty="0"/>
              <a:t>Bild durch Klicken auf Symbol hinzufügen</a:t>
            </a:r>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noProof="0"/>
              <a:t>Mastertitelformat bearbeiten</a:t>
            </a:r>
            <a:endParaRPr lang="de-DE" noProof="0"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lvl1pPr>
              <a:defRPr/>
            </a:lvl1pPr>
          </a:lstStyle>
          <a:p>
            <a:pPr rtl="0"/>
            <a:fld id="{93B6CE1F-19FD-43AD-A3FC-53284371392B}" type="datetime1">
              <a:rPr lang="de-DE" noProof="0" smtClean="0"/>
              <a:t>13.06.2023</a:t>
            </a:fld>
            <a:endParaRPr lang="de-DE" noProof="0"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5F6FD458-B8F2-4748-BB72-410F5C7102C5}" type="datetime1">
              <a:rPr lang="de-DE" noProof="0" smtClean="0"/>
              <a:t>13.06.2023</a:t>
            </a:fld>
            <a:endParaRPr lang="de-DE" noProof="0"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de-DE" noProof="0"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de-DE" noProof="0" smtClean="0"/>
              <a:t>‹Nr.›</a:t>
            </a:fld>
            <a:endParaRPr lang="de-DE" noProof="0"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0.png"/><Relationship Id="rId12" Type="http://schemas.openxmlformats.org/officeDocument/2006/relationships/customXml" Target="../ink/ink5.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customXml" Target="../ink/ink2.xml"/><Relationship Id="rId11" Type="http://schemas.openxmlformats.org/officeDocument/2006/relationships/image" Target="../media/image12.png"/><Relationship Id="rId5" Type="http://schemas.openxmlformats.org/officeDocument/2006/relationships/image" Target="../media/image9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hteck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Bild 3" descr="Nahaufnahme eines Blatts Papier mit einem Bleistift darauf">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hteck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de-DE" sz="4000" dirty="0">
                <a:solidFill>
                  <a:schemeClr val="tx1"/>
                </a:solidFill>
                <a:latin typeface="Arial" panose="020B0604020202020204" pitchFamily="34" charset="0"/>
                <a:cs typeface="Arial" panose="020B0604020202020204" pitchFamily="34" charset="0"/>
              </a:rPr>
              <a:t>Praxisprojekt SQL</a:t>
            </a:r>
          </a:p>
        </p:txBody>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de-DE" sz="1200" dirty="0">
                <a:latin typeface="Arial" panose="020B0604020202020204" pitchFamily="34" charset="0"/>
                <a:cs typeface="Arial" panose="020B0604020202020204" pitchFamily="34" charset="0"/>
              </a:rPr>
              <a:t>Hyun, Brigitte, Klaus, Benjamin</a:t>
            </a:r>
          </a:p>
        </p:txBody>
      </p:sp>
      <p:cxnSp>
        <p:nvCxnSpPr>
          <p:cNvPr id="37" name="Gerader Verbinde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8E69CD-14DB-43C1-C31F-6AB43DD70F4F}"/>
              </a:ext>
            </a:extLst>
          </p:cNvPr>
          <p:cNvSpPr>
            <a:spLocks noGrp="1"/>
          </p:cNvSpPr>
          <p:nvPr>
            <p:ph type="title"/>
          </p:nvPr>
        </p:nvSpPr>
        <p:spPr>
          <a:xfrm>
            <a:off x="1097280" y="286603"/>
            <a:ext cx="10058400" cy="1450757"/>
          </a:xfrm>
        </p:spPr>
        <p:txBody>
          <a:bodyPr anchor="b">
            <a:normAutofit/>
          </a:bodyPr>
          <a:lstStyle/>
          <a:p>
            <a:r>
              <a:rPr lang="de-DE" sz="4400" b="1" dirty="0">
                <a:latin typeface="Arial" panose="020B0604020202020204" pitchFamily="34" charset="0"/>
                <a:cs typeface="Arial" panose="020B0604020202020204" pitchFamily="34" charset="0"/>
              </a:rPr>
              <a:t>Zugriffseinschränkungen</a:t>
            </a:r>
            <a:br>
              <a:rPr lang="de-DE" sz="4400" b="1" dirty="0">
                <a:latin typeface="Arial" panose="020B0604020202020204" pitchFamily="34" charset="0"/>
                <a:cs typeface="Arial" panose="020B0604020202020204" pitchFamily="34" charset="0"/>
              </a:rPr>
            </a:br>
            <a:r>
              <a:rPr lang="de-DE" sz="4400" b="1" dirty="0">
                <a:latin typeface="Arial" panose="020B0604020202020204" pitchFamily="34" charset="0"/>
                <a:cs typeface="Arial" panose="020B0604020202020204" pitchFamily="34" charset="0"/>
              </a:rPr>
              <a:t>Datensicherung</a:t>
            </a:r>
          </a:p>
        </p:txBody>
      </p:sp>
      <p:pic>
        <p:nvPicPr>
          <p:cNvPr id="6" name="Grafik 5" descr="Ein Bild, das Text, Screenshot, Software, Computersymbol enthält.&#10;&#10;Automatisch generierte Beschreibung">
            <a:extLst>
              <a:ext uri="{FF2B5EF4-FFF2-40B4-BE49-F238E27FC236}">
                <a16:creationId xmlns:a16="http://schemas.microsoft.com/office/drawing/2014/main" id="{D4D1B464-24C2-B63B-D5FB-2795DB37595C}"/>
              </a:ext>
            </a:extLst>
          </p:cNvPr>
          <p:cNvPicPr>
            <a:picLocks noChangeAspect="1"/>
          </p:cNvPicPr>
          <p:nvPr/>
        </p:nvPicPr>
        <p:blipFill>
          <a:blip r:embed="rId2"/>
          <a:stretch>
            <a:fillRect/>
          </a:stretch>
        </p:blipFill>
        <p:spPr>
          <a:xfrm>
            <a:off x="1180687" y="2099324"/>
            <a:ext cx="8311360" cy="3760891"/>
          </a:xfrm>
          <a:prstGeom prst="rect">
            <a:avLst/>
          </a:prstGeom>
          <a:noFill/>
        </p:spPr>
      </p:pic>
    </p:spTree>
    <p:extLst>
      <p:ext uri="{BB962C8B-B14F-4D97-AF65-F5344CB8AC3E}">
        <p14:creationId xmlns:p14="http://schemas.microsoft.com/office/powerpoint/2010/main" val="285147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E24C-CA4C-6355-84B2-DC6B1327CD2F}"/>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Einsatz eines Datenanalysten </a:t>
            </a:r>
            <a:endParaRPr lang="de-DE" sz="4400" b="1" dirty="0"/>
          </a:p>
        </p:txBody>
      </p:sp>
      <p:sp>
        <p:nvSpPr>
          <p:cNvPr id="3" name="Inhaltsplatzhalter 2">
            <a:extLst>
              <a:ext uri="{FF2B5EF4-FFF2-40B4-BE49-F238E27FC236}">
                <a16:creationId xmlns:a16="http://schemas.microsoft.com/office/drawing/2014/main" id="{F4B1A9BE-0B58-80BD-DB76-E74BBEFA5E5E}"/>
              </a:ext>
            </a:extLst>
          </p:cNvPr>
          <p:cNvSpPr>
            <a:spLocks noGrp="1"/>
          </p:cNvSpPr>
          <p:nvPr>
            <p:ph sz="half" idx="1"/>
          </p:nvPr>
        </p:nvSpPr>
        <p:spPr/>
        <p:txBody>
          <a:bodyPr/>
          <a:lstStyle/>
          <a:p>
            <a:endParaRPr lang="de-DE" dirty="0"/>
          </a:p>
        </p:txBody>
      </p:sp>
      <p:sp>
        <p:nvSpPr>
          <p:cNvPr id="4" name="Inhaltsplatzhalter 3">
            <a:extLst>
              <a:ext uri="{FF2B5EF4-FFF2-40B4-BE49-F238E27FC236}">
                <a16:creationId xmlns:a16="http://schemas.microsoft.com/office/drawing/2014/main" id="{44F126D2-EA49-2D32-E1C6-107D15FF28AF}"/>
              </a:ext>
            </a:extLst>
          </p:cNvPr>
          <p:cNvSpPr>
            <a:spLocks noGrp="1"/>
          </p:cNvSpPr>
          <p:nvPr>
            <p:ph sz="half" idx="2"/>
          </p:nvPr>
        </p:nvSpPr>
        <p:spPr/>
        <p:txBody>
          <a:bodyPr/>
          <a:lstStyle/>
          <a:p>
            <a:endParaRPr lang="de-DE" dirty="0"/>
          </a:p>
        </p:txBody>
      </p:sp>
    </p:spTree>
    <p:extLst>
      <p:ext uri="{BB962C8B-B14F-4D97-AF65-F5344CB8AC3E}">
        <p14:creationId xmlns:p14="http://schemas.microsoft.com/office/powerpoint/2010/main" val="3134808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334142-C277-1DFB-945F-FFB933DD2D9D}"/>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Datenzugriffsprotokollierung implementieren (optional) </a:t>
            </a:r>
            <a:endParaRPr lang="de-DE" sz="4400" b="1" dirty="0"/>
          </a:p>
        </p:txBody>
      </p:sp>
      <p:sp>
        <p:nvSpPr>
          <p:cNvPr id="3" name="Inhaltsplatzhalter 2">
            <a:extLst>
              <a:ext uri="{FF2B5EF4-FFF2-40B4-BE49-F238E27FC236}">
                <a16:creationId xmlns:a16="http://schemas.microsoft.com/office/drawing/2014/main" id="{4B8358EC-A934-0F35-A428-E571F916D133}"/>
              </a:ext>
            </a:extLst>
          </p:cNvPr>
          <p:cNvSpPr>
            <a:spLocks noGrp="1"/>
          </p:cNvSpPr>
          <p:nvPr>
            <p:ph sz="half" idx="1"/>
          </p:nvPr>
        </p:nvSpPr>
        <p:spPr/>
        <p:txBody>
          <a:bodyPr/>
          <a:lstStyle/>
          <a:p>
            <a:endParaRPr lang="de-DE" dirty="0"/>
          </a:p>
        </p:txBody>
      </p:sp>
      <p:sp>
        <p:nvSpPr>
          <p:cNvPr id="4" name="Inhaltsplatzhalter 3">
            <a:extLst>
              <a:ext uri="{FF2B5EF4-FFF2-40B4-BE49-F238E27FC236}">
                <a16:creationId xmlns:a16="http://schemas.microsoft.com/office/drawing/2014/main" id="{147F3617-CAA1-F4AF-D2F4-74D69B7A743C}"/>
              </a:ext>
            </a:extLst>
          </p:cNvPr>
          <p:cNvSpPr>
            <a:spLocks noGrp="1"/>
          </p:cNvSpPr>
          <p:nvPr>
            <p:ph sz="half" idx="2"/>
          </p:nvPr>
        </p:nvSpPr>
        <p:spPr/>
        <p:txBody>
          <a:bodyPr/>
          <a:lstStyle/>
          <a:p>
            <a:endParaRPr lang="de-DE" dirty="0"/>
          </a:p>
        </p:txBody>
      </p:sp>
    </p:spTree>
    <p:extLst>
      <p:ext uri="{BB962C8B-B14F-4D97-AF65-F5344CB8AC3E}">
        <p14:creationId xmlns:p14="http://schemas.microsoft.com/office/powerpoint/2010/main" val="2615678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4192BA-5302-032B-C876-7D79D3C37F1E}"/>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Einschränkung des Datenzugriffs für die Python-Analyse </a:t>
            </a:r>
            <a:endParaRPr lang="de-DE" sz="4400" b="1" dirty="0"/>
          </a:p>
        </p:txBody>
      </p:sp>
      <p:sp>
        <p:nvSpPr>
          <p:cNvPr id="3" name="Inhaltsplatzhalter 2">
            <a:extLst>
              <a:ext uri="{FF2B5EF4-FFF2-40B4-BE49-F238E27FC236}">
                <a16:creationId xmlns:a16="http://schemas.microsoft.com/office/drawing/2014/main" id="{64E8547B-2217-54DB-4C2D-5F641ECB8736}"/>
              </a:ext>
            </a:extLst>
          </p:cNvPr>
          <p:cNvSpPr>
            <a:spLocks noGrp="1"/>
          </p:cNvSpPr>
          <p:nvPr>
            <p:ph sz="half" idx="1"/>
          </p:nvPr>
        </p:nvSpPr>
        <p:spPr/>
        <p:txBody>
          <a:bodyPr/>
          <a:lstStyle/>
          <a:p>
            <a:endParaRPr lang="de-DE" dirty="0"/>
          </a:p>
        </p:txBody>
      </p:sp>
      <p:sp>
        <p:nvSpPr>
          <p:cNvPr id="4" name="Inhaltsplatzhalter 3">
            <a:extLst>
              <a:ext uri="{FF2B5EF4-FFF2-40B4-BE49-F238E27FC236}">
                <a16:creationId xmlns:a16="http://schemas.microsoft.com/office/drawing/2014/main" id="{DC50CC86-D8DF-F9CB-717F-3304A3F90435}"/>
              </a:ext>
            </a:extLst>
          </p:cNvPr>
          <p:cNvSpPr>
            <a:spLocks noGrp="1"/>
          </p:cNvSpPr>
          <p:nvPr>
            <p:ph sz="half" idx="2"/>
          </p:nvPr>
        </p:nvSpPr>
        <p:spPr/>
        <p:txBody>
          <a:bodyPr/>
          <a:lstStyle/>
          <a:p>
            <a:endParaRPr lang="de-DE" dirty="0"/>
          </a:p>
        </p:txBody>
      </p:sp>
    </p:spTree>
    <p:extLst>
      <p:ext uri="{BB962C8B-B14F-4D97-AF65-F5344CB8AC3E}">
        <p14:creationId xmlns:p14="http://schemas.microsoft.com/office/powerpoint/2010/main" val="3247413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6533AE-FD90-C22C-43BB-08DFFB74C2B7}"/>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Zusammenfassung und Schlussfolgerung </a:t>
            </a:r>
            <a:endParaRPr lang="de-DE" sz="4400" b="1" dirty="0"/>
          </a:p>
        </p:txBody>
      </p:sp>
      <p:sp>
        <p:nvSpPr>
          <p:cNvPr id="3" name="Inhaltsplatzhalter 2">
            <a:extLst>
              <a:ext uri="{FF2B5EF4-FFF2-40B4-BE49-F238E27FC236}">
                <a16:creationId xmlns:a16="http://schemas.microsoft.com/office/drawing/2014/main" id="{DD220FB3-BB4B-19FB-036A-6711E93E0E41}"/>
              </a:ext>
            </a:extLst>
          </p:cNvPr>
          <p:cNvSpPr>
            <a:spLocks noGrp="1"/>
          </p:cNvSpPr>
          <p:nvPr>
            <p:ph sz="half" idx="1"/>
          </p:nvPr>
        </p:nvSpPr>
        <p:spPr>
          <a:xfrm>
            <a:off x="1097280" y="2120900"/>
            <a:ext cx="10058400" cy="3748193"/>
          </a:xfrm>
        </p:spPr>
        <p:txBody>
          <a:bodyPr/>
          <a:lstStyle/>
          <a:p>
            <a:endParaRPr lang="de-DE" dirty="0"/>
          </a:p>
        </p:txBody>
      </p:sp>
    </p:spTree>
    <p:extLst>
      <p:ext uri="{BB962C8B-B14F-4D97-AF65-F5344CB8AC3E}">
        <p14:creationId xmlns:p14="http://schemas.microsoft.com/office/powerpoint/2010/main" val="103172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A12F5F-B3A6-740F-F60A-86DD92B0F0B3}"/>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Organisation Teamarbeit i.</a:t>
            </a:r>
            <a:br>
              <a:rPr lang="de-DE" sz="4400" b="1" dirty="0">
                <a:latin typeface="Arial" panose="020B0604020202020204" pitchFamily="34" charset="0"/>
                <a:cs typeface="Arial" panose="020B0604020202020204" pitchFamily="34" charset="0"/>
              </a:rPr>
            </a:br>
            <a:r>
              <a:rPr lang="de-DE" sz="4400" b="1" dirty="0">
                <a:latin typeface="Arial" panose="020B0604020202020204" pitchFamily="34" charset="0"/>
                <a:cs typeface="Arial" panose="020B0604020202020204" pitchFamily="34" charset="0"/>
              </a:rPr>
              <a:t>GITHUB</a:t>
            </a:r>
          </a:p>
        </p:txBody>
      </p:sp>
      <p:sp>
        <p:nvSpPr>
          <p:cNvPr id="3" name="Inhaltsplatzhalter 2">
            <a:extLst>
              <a:ext uri="{FF2B5EF4-FFF2-40B4-BE49-F238E27FC236}">
                <a16:creationId xmlns:a16="http://schemas.microsoft.com/office/drawing/2014/main" id="{48827940-B423-A899-F097-92F429EFC618}"/>
              </a:ext>
            </a:extLst>
          </p:cNvPr>
          <p:cNvSpPr>
            <a:spLocks noGrp="1"/>
          </p:cNvSpPr>
          <p:nvPr>
            <p:ph idx="1"/>
          </p:nvPr>
        </p:nvSpPr>
        <p:spPr/>
        <p:txBody>
          <a:bodyPr/>
          <a:lstStyle/>
          <a:p>
            <a:r>
              <a:rPr lang="de-DE" dirty="0"/>
              <a:t>Alle Teammitglieder verfügen über einen </a:t>
            </a:r>
            <a:r>
              <a:rPr lang="de-DE" b="0" i="0" dirty="0">
                <a:solidFill>
                  <a:srgbClr val="202124"/>
                </a:solidFill>
                <a:effectLst/>
                <a:latin typeface="Google Sans"/>
              </a:rPr>
              <a:t>GitHub </a:t>
            </a:r>
            <a:r>
              <a:rPr lang="de-DE" dirty="0"/>
              <a:t>ACCOUNT.</a:t>
            </a:r>
          </a:p>
          <a:p>
            <a:r>
              <a:rPr lang="de-DE" dirty="0"/>
              <a:t>Hyun hat hier das Gruppenprojekt eingerichtet und allen Teammitgliedern </a:t>
            </a:r>
            <a:br>
              <a:rPr lang="de-DE" dirty="0"/>
            </a:br>
            <a:r>
              <a:rPr lang="de-DE" dirty="0"/>
              <a:t>hierzu eingeladen.</a:t>
            </a:r>
          </a:p>
        </p:txBody>
      </p:sp>
      <p:pic>
        <p:nvPicPr>
          <p:cNvPr id="5" name="Grafik 4">
            <a:extLst>
              <a:ext uri="{FF2B5EF4-FFF2-40B4-BE49-F238E27FC236}">
                <a16:creationId xmlns:a16="http://schemas.microsoft.com/office/drawing/2014/main" id="{29E1E12F-3B7C-A51E-AC39-8D84FF7304CD}"/>
              </a:ext>
            </a:extLst>
          </p:cNvPr>
          <p:cNvPicPr>
            <a:picLocks noChangeAspect="1"/>
          </p:cNvPicPr>
          <p:nvPr/>
        </p:nvPicPr>
        <p:blipFill>
          <a:blip r:embed="rId2"/>
          <a:stretch>
            <a:fillRect/>
          </a:stretch>
        </p:blipFill>
        <p:spPr>
          <a:xfrm>
            <a:off x="1097280" y="3511580"/>
            <a:ext cx="6362700" cy="704850"/>
          </a:xfrm>
          <a:prstGeom prst="rect">
            <a:avLst/>
          </a:prstGeom>
        </p:spPr>
      </p:pic>
    </p:spTree>
    <p:extLst>
      <p:ext uri="{BB962C8B-B14F-4D97-AF65-F5344CB8AC3E}">
        <p14:creationId xmlns:p14="http://schemas.microsoft.com/office/powerpoint/2010/main" val="451940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381CA6-EECC-1850-2BA9-ABF8891AF732}"/>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Krankheitsbedingt </a:t>
            </a:r>
            <a:br>
              <a:rPr lang="de-DE" sz="4400" b="1" dirty="0">
                <a:latin typeface="Arial" panose="020B0604020202020204" pitchFamily="34" charset="0"/>
                <a:cs typeface="Arial" panose="020B0604020202020204" pitchFamily="34" charset="0"/>
              </a:rPr>
            </a:br>
            <a:r>
              <a:rPr lang="de-DE" sz="4400" b="1" dirty="0">
                <a:latin typeface="Arial" panose="020B0604020202020204" pitchFamily="34" charset="0"/>
                <a:cs typeface="Arial" panose="020B0604020202020204" pitchFamily="34" charset="0"/>
              </a:rPr>
              <a:t>ein neues Repository erstellt</a:t>
            </a:r>
          </a:p>
        </p:txBody>
      </p:sp>
      <p:pic>
        <p:nvPicPr>
          <p:cNvPr id="5" name="Inhaltsplatzhalter 4">
            <a:extLst>
              <a:ext uri="{FF2B5EF4-FFF2-40B4-BE49-F238E27FC236}">
                <a16:creationId xmlns:a16="http://schemas.microsoft.com/office/drawing/2014/main" id="{9EA70AB4-915E-63E6-BA91-4683807882E0}"/>
              </a:ext>
            </a:extLst>
          </p:cNvPr>
          <p:cNvPicPr>
            <a:picLocks noGrp="1" noChangeAspect="1"/>
          </p:cNvPicPr>
          <p:nvPr>
            <p:ph idx="1"/>
          </p:nvPr>
        </p:nvPicPr>
        <p:blipFill>
          <a:blip r:embed="rId2"/>
          <a:stretch>
            <a:fillRect/>
          </a:stretch>
        </p:blipFill>
        <p:spPr>
          <a:xfrm>
            <a:off x="1181100" y="2108200"/>
            <a:ext cx="6962775" cy="3760788"/>
          </a:xfrm>
        </p:spPr>
      </p:pic>
    </p:spTree>
    <p:extLst>
      <p:ext uri="{BB962C8B-B14F-4D97-AF65-F5344CB8AC3E}">
        <p14:creationId xmlns:p14="http://schemas.microsoft.com/office/powerpoint/2010/main" val="41529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BB03B6-CBC4-1C77-7FD9-78BB6F377707}"/>
              </a:ext>
            </a:extLst>
          </p:cNvPr>
          <p:cNvSpPr>
            <a:spLocks noGrp="1"/>
          </p:cNvSpPr>
          <p:nvPr>
            <p:ph type="title"/>
          </p:nvPr>
        </p:nvSpPr>
        <p:spPr/>
        <p:txBody>
          <a:bodyPr>
            <a:normAutofit fontScale="90000"/>
          </a:bodyPr>
          <a:lstStyle/>
          <a:p>
            <a:br>
              <a:rPr lang="de-DE" sz="1800" b="0" i="0" u="none" strike="noStrike" baseline="0" dirty="0">
                <a:solidFill>
                  <a:srgbClr val="000000"/>
                </a:solidFill>
                <a:latin typeface="Arial" panose="020B0604020202020204" pitchFamily="34" charset="0"/>
              </a:rPr>
            </a:br>
            <a:r>
              <a:rPr lang="de-DE" sz="1800" b="0" i="0" u="none" strike="noStrike" baseline="0" dirty="0">
                <a:solidFill>
                  <a:srgbClr val="000000"/>
                </a:solidFill>
                <a:latin typeface="Arial" panose="020B0604020202020204" pitchFamily="34" charset="0"/>
              </a:rPr>
              <a:t> </a:t>
            </a:r>
            <a:r>
              <a:rPr lang="de-DE" sz="4400" b="1" i="0" u="none" strike="noStrike" baseline="0" dirty="0">
                <a:solidFill>
                  <a:srgbClr val="000000"/>
                </a:solidFill>
                <a:latin typeface="Arial" panose="020B0604020202020204" pitchFamily="34" charset="0"/>
              </a:rPr>
              <a:t>Normalisieren des </a:t>
            </a:r>
            <a:br>
              <a:rPr lang="de-DE" sz="4400" b="1" i="0" u="none" strike="noStrike" baseline="0" dirty="0">
                <a:solidFill>
                  <a:srgbClr val="000000"/>
                </a:solidFill>
                <a:latin typeface="Arial" panose="020B0604020202020204" pitchFamily="34" charset="0"/>
              </a:rPr>
            </a:br>
            <a:r>
              <a:rPr lang="de-DE" sz="4400" b="1" i="0" u="none" strike="noStrike" baseline="0" dirty="0">
                <a:solidFill>
                  <a:srgbClr val="000000"/>
                </a:solidFill>
                <a:latin typeface="Arial" panose="020B0604020202020204" pitchFamily="34" charset="0"/>
              </a:rPr>
              <a:t>Excel-Tabellendatenblatts </a:t>
            </a:r>
            <a:endParaRPr lang="de-DE" sz="4400" b="1" dirty="0"/>
          </a:p>
        </p:txBody>
      </p:sp>
      <p:sp>
        <p:nvSpPr>
          <p:cNvPr id="3" name="Inhaltsplatzhalter 2">
            <a:extLst>
              <a:ext uri="{FF2B5EF4-FFF2-40B4-BE49-F238E27FC236}">
                <a16:creationId xmlns:a16="http://schemas.microsoft.com/office/drawing/2014/main" id="{909FC0BE-1865-91EE-433C-2DEF2AA81CE9}"/>
              </a:ext>
            </a:extLst>
          </p:cNvPr>
          <p:cNvSpPr>
            <a:spLocks noGrp="1"/>
          </p:cNvSpPr>
          <p:nvPr>
            <p:ph idx="1"/>
          </p:nvPr>
        </p:nvSpPr>
        <p:spPr/>
        <p:txBody>
          <a:bodyPr>
            <a:normAutofit lnSpcReduction="10000"/>
          </a:bodyPr>
          <a:lstStyle/>
          <a:p>
            <a:r>
              <a:rPr lang="de-DE" dirty="0"/>
              <a:t>Die Teammitglieder sind wie folgt vorgegangen,</a:t>
            </a:r>
            <a:br>
              <a:rPr lang="de-DE" dirty="0"/>
            </a:br>
            <a:r>
              <a:rPr lang="de-DE" dirty="0"/>
              <a:t>Das Exceldatenblatt wurde geöffnet und auf Unstimmigkeiten überprüft, </a:t>
            </a:r>
            <a:br>
              <a:rPr lang="de-DE" dirty="0"/>
            </a:br>
            <a:r>
              <a:rPr lang="de-DE" dirty="0"/>
              <a:t>gegebenenfalls Filtern ( Es wurden Fehlerquellen (ProduktID, 14 und 25, gefunden und behoben).</a:t>
            </a:r>
          </a:p>
          <a:p>
            <a:r>
              <a:rPr lang="de-DE" dirty="0"/>
              <a:t>Anschließend ist uns aufgefallen, dass bereits eine 1. Normalisierung des Exceldatenblattes vorgenommen wurde.</a:t>
            </a:r>
          </a:p>
          <a:p>
            <a:r>
              <a:rPr lang="de-DE" dirty="0"/>
              <a:t>Wir haben hier 4. Tabellen konstruiert und diese mit einem Überbegriff</a:t>
            </a:r>
            <a:br>
              <a:rPr lang="de-DE" dirty="0"/>
            </a:br>
            <a:r>
              <a:rPr lang="de-DE" dirty="0"/>
              <a:t>(produkt_klasse, produkte, kundeninfo, bestellungen) benannt.</a:t>
            </a:r>
          </a:p>
          <a:p>
            <a:r>
              <a:rPr lang="de-DE" dirty="0"/>
              <a:t>Anschließend haben wir die Daten als einzelne Tabellen hochgeladen.</a:t>
            </a:r>
          </a:p>
          <a:p>
            <a:pPr marL="0" indent="0">
              <a:buNone/>
            </a:pPr>
            <a:br>
              <a:rPr lang="de-DE" dirty="0"/>
            </a:br>
            <a:endParaRPr lang="de-DE" dirty="0"/>
          </a:p>
        </p:txBody>
      </p:sp>
    </p:spTree>
    <p:extLst>
      <p:ext uri="{BB962C8B-B14F-4D97-AF65-F5344CB8AC3E}">
        <p14:creationId xmlns:p14="http://schemas.microsoft.com/office/powerpoint/2010/main" val="387042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81BB6224-53C4-C2E8-0FDD-7E4238AC3893}"/>
              </a:ext>
            </a:extLst>
          </p:cNvPr>
          <p:cNvPicPr>
            <a:picLocks noGrp="1" noChangeAspect="1"/>
          </p:cNvPicPr>
          <p:nvPr>
            <p:ph type="pic" idx="1"/>
          </p:nvPr>
        </p:nvPicPr>
        <p:blipFill>
          <a:blip r:embed="rId2"/>
          <a:stretch/>
        </p:blipFill>
        <p:spPr>
          <a:xfrm>
            <a:off x="4768286" y="0"/>
            <a:ext cx="2655442" cy="4578350"/>
          </a:xfrm>
          <a:noFill/>
        </p:spPr>
      </p:pic>
      <p:sp>
        <p:nvSpPr>
          <p:cNvPr id="2" name="Titel 1">
            <a:extLst>
              <a:ext uri="{FF2B5EF4-FFF2-40B4-BE49-F238E27FC236}">
                <a16:creationId xmlns:a16="http://schemas.microsoft.com/office/drawing/2014/main" id="{A892CA84-E52C-685C-12EF-C30E73B86670}"/>
              </a:ext>
            </a:extLst>
          </p:cNvPr>
          <p:cNvSpPr>
            <a:spLocks noGrp="1"/>
          </p:cNvSpPr>
          <p:nvPr>
            <p:ph type="title"/>
          </p:nvPr>
        </p:nvSpPr>
        <p:spPr>
          <a:xfrm>
            <a:off x="1097279" y="4799362"/>
            <a:ext cx="10113645" cy="743682"/>
          </a:xfrm>
        </p:spPr>
        <p:txBody>
          <a:bodyPr anchor="b">
            <a:normAutofit/>
          </a:bodyPr>
          <a:lstStyle/>
          <a:p>
            <a:r>
              <a:rPr lang="de-DE" b="1" dirty="0">
                <a:latin typeface="Arial" panose="020B0604020202020204" pitchFamily="34" charset="0"/>
                <a:cs typeface="Arial" panose="020B0604020202020204" pitchFamily="34" charset="0"/>
              </a:rPr>
              <a:t>Create Tabel</a:t>
            </a:r>
          </a:p>
        </p:txBody>
      </p:sp>
      <p:sp>
        <p:nvSpPr>
          <p:cNvPr id="10" name="Text Placeholder 3">
            <a:extLst>
              <a:ext uri="{FF2B5EF4-FFF2-40B4-BE49-F238E27FC236}">
                <a16:creationId xmlns:a16="http://schemas.microsoft.com/office/drawing/2014/main" id="{49ADE5D9-4577-8EDD-1DD2-8F895B745247}"/>
              </a:ext>
            </a:extLst>
          </p:cNvPr>
          <p:cNvSpPr>
            <a:spLocks noGrp="1"/>
          </p:cNvSpPr>
          <p:nvPr>
            <p:ph type="body" sz="half" idx="2"/>
          </p:nvPr>
        </p:nvSpPr>
        <p:spPr>
          <a:xfrm>
            <a:off x="1097279" y="5715000"/>
            <a:ext cx="10113264" cy="609600"/>
          </a:xfrm>
        </p:spPr>
        <p:txBody>
          <a:bodyPr>
            <a:normAutofit fontScale="77500" lnSpcReduction="20000"/>
          </a:bodyPr>
          <a:lstStyle/>
          <a:p>
            <a:r>
              <a:rPr lang="en-US" dirty="0">
                <a:latin typeface="Arial" panose="020B0604020202020204" pitchFamily="34" charset="0"/>
                <a:cs typeface="Arial" panose="020B0604020202020204" pitchFamily="34" charset="0"/>
              </a:rPr>
              <a:t>mit dem Cod kannst Du die einzelnen Tabellen erstellen, zu Beachten ist die Zuweisung des primary key und den foreign key b. der Erstellung  “es entstehen  leere Hüllen ohne Inhalte”, die nachtäglich mit der zur Verfügung stehenden csv.datei importiert werden.</a:t>
            </a:r>
          </a:p>
        </p:txBody>
      </p:sp>
    </p:spTree>
    <p:extLst>
      <p:ext uri="{BB962C8B-B14F-4D97-AF65-F5344CB8AC3E}">
        <p14:creationId xmlns:p14="http://schemas.microsoft.com/office/powerpoint/2010/main" val="127008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E7EE05C-E140-3867-EAD2-BE96DD1133BA}"/>
              </a:ext>
            </a:extLst>
          </p:cNvPr>
          <p:cNvSpPr>
            <a:spLocks noGrp="1"/>
          </p:cNvSpPr>
          <p:nvPr>
            <p:ph type="title"/>
          </p:nvPr>
        </p:nvSpPr>
        <p:spPr>
          <a:xfrm>
            <a:off x="1097280" y="286603"/>
            <a:ext cx="10058400" cy="1450757"/>
          </a:xfrm>
        </p:spPr>
        <p:txBody>
          <a:bodyPr>
            <a:normAutofit/>
          </a:bodyPr>
          <a:lstStyle/>
          <a:p>
            <a:r>
              <a:rPr lang="en-US" sz="4400" b="1" dirty="0">
                <a:latin typeface="Arial" panose="020B0604020202020204" pitchFamily="34" charset="0"/>
                <a:cs typeface="Arial" panose="020B0604020202020204" pitchFamily="34" charset="0"/>
              </a:rPr>
              <a:t>Datenbank Praxisprojekt SQL</a:t>
            </a:r>
            <a:br>
              <a:rPr lang="en-US" sz="4400" b="1" dirty="0">
                <a:latin typeface="Arial" panose="020B0604020202020204" pitchFamily="34" charset="0"/>
                <a:cs typeface="Arial" panose="020B0604020202020204" pitchFamily="34" charset="0"/>
              </a:rPr>
            </a:br>
            <a:r>
              <a:rPr lang="en-US" sz="4400" b="1" dirty="0">
                <a:latin typeface="Arial" panose="020B0604020202020204" pitchFamily="34" charset="0"/>
                <a:cs typeface="Arial" panose="020B0604020202020204" pitchFamily="34" charset="0"/>
              </a:rPr>
              <a:t>incl. Tabellen angelegt</a:t>
            </a:r>
          </a:p>
        </p:txBody>
      </p:sp>
      <p:pic>
        <p:nvPicPr>
          <p:cNvPr id="5" name="Inhaltsplatzhalter 4">
            <a:extLst>
              <a:ext uri="{FF2B5EF4-FFF2-40B4-BE49-F238E27FC236}">
                <a16:creationId xmlns:a16="http://schemas.microsoft.com/office/drawing/2014/main" id="{8F716D89-6AFC-A159-1EE7-BE37EBE51337}"/>
              </a:ext>
            </a:extLst>
          </p:cNvPr>
          <p:cNvPicPr>
            <a:picLocks noGrp="1" noChangeAspect="1"/>
          </p:cNvPicPr>
          <p:nvPr>
            <p:ph sz="half" idx="1"/>
          </p:nvPr>
        </p:nvPicPr>
        <p:blipFill>
          <a:blip r:embed="rId2"/>
          <a:stretch>
            <a:fillRect/>
          </a:stretch>
        </p:blipFill>
        <p:spPr>
          <a:xfrm>
            <a:off x="2005666" y="2120900"/>
            <a:ext cx="2822963" cy="3748193"/>
          </a:xfrm>
          <a:noFill/>
        </p:spPr>
      </p:pic>
      <p:sp>
        <p:nvSpPr>
          <p:cNvPr id="12" name="Content Placeholder 3">
            <a:extLst>
              <a:ext uri="{FF2B5EF4-FFF2-40B4-BE49-F238E27FC236}">
                <a16:creationId xmlns:a16="http://schemas.microsoft.com/office/drawing/2014/main" id="{BBE707F6-15FA-896D-999E-D2458C13D19D}"/>
              </a:ext>
            </a:extLst>
          </p:cNvPr>
          <p:cNvSpPr>
            <a:spLocks noGrp="1"/>
          </p:cNvSpPr>
          <p:nvPr>
            <p:ph sz="half" idx="2"/>
          </p:nvPr>
        </p:nvSpPr>
        <p:spPr>
          <a:xfrm>
            <a:off x="7732450" y="2120900"/>
            <a:ext cx="3423230" cy="3748194"/>
          </a:xfrm>
        </p:spPr>
        <p:txBody>
          <a:bodyPr/>
          <a:lstStyle/>
          <a:p>
            <a:r>
              <a:rPr lang="en-US" dirty="0"/>
              <a:t>Select* from bestellungen;</a:t>
            </a:r>
          </a:p>
          <a:p>
            <a:r>
              <a:rPr lang="en-US" dirty="0"/>
              <a:t>Select* from kundeninfo;</a:t>
            </a:r>
          </a:p>
          <a:p>
            <a:r>
              <a:rPr lang="en-US" dirty="0"/>
              <a:t>Select* from product_klasse;</a:t>
            </a:r>
          </a:p>
          <a:p>
            <a:r>
              <a:rPr lang="en-US" dirty="0"/>
              <a:t>Select* from produkte;</a:t>
            </a:r>
          </a:p>
          <a:p>
            <a:endParaRPr lang="en-US" dirty="0"/>
          </a:p>
          <a:p>
            <a:r>
              <a:rPr lang="en-US" dirty="0"/>
              <a:t>Alle Daten der Tabellen konnten abgerufen werden!</a:t>
            </a:r>
          </a:p>
        </p:txBody>
      </p:sp>
    </p:spTree>
    <p:extLst>
      <p:ext uri="{BB962C8B-B14F-4D97-AF65-F5344CB8AC3E}">
        <p14:creationId xmlns:p14="http://schemas.microsoft.com/office/powerpoint/2010/main" val="750226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A1238-A333-8326-2B0D-F64D0DCBE5CA}"/>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ERD-Grafik Verbindungen</a:t>
            </a:r>
          </a:p>
        </p:txBody>
      </p:sp>
      <p:pic>
        <p:nvPicPr>
          <p:cNvPr id="5" name="Grafik 4">
            <a:extLst>
              <a:ext uri="{FF2B5EF4-FFF2-40B4-BE49-F238E27FC236}">
                <a16:creationId xmlns:a16="http://schemas.microsoft.com/office/drawing/2014/main" id="{5131F82E-B3C8-FCBC-E20E-2D9DA62D2BA1}"/>
              </a:ext>
            </a:extLst>
          </p:cNvPr>
          <p:cNvPicPr>
            <a:picLocks noChangeAspect="1"/>
          </p:cNvPicPr>
          <p:nvPr/>
        </p:nvPicPr>
        <p:blipFill>
          <a:blip r:embed="rId2"/>
          <a:stretch>
            <a:fillRect/>
          </a:stretch>
        </p:blipFill>
        <p:spPr>
          <a:xfrm>
            <a:off x="1169485" y="2097573"/>
            <a:ext cx="6039183" cy="3175763"/>
          </a:xfrm>
          <a:prstGeom prst="rect">
            <a:avLst/>
          </a:prstGeom>
        </p:spPr>
      </p:pic>
      <p:pic>
        <p:nvPicPr>
          <p:cNvPr id="11" name="Grafik 10">
            <a:extLst>
              <a:ext uri="{FF2B5EF4-FFF2-40B4-BE49-F238E27FC236}">
                <a16:creationId xmlns:a16="http://schemas.microsoft.com/office/drawing/2014/main" id="{080D191C-18D8-BE34-0140-ADFBBB911781}"/>
              </a:ext>
            </a:extLst>
          </p:cNvPr>
          <p:cNvPicPr>
            <a:picLocks noChangeAspect="1"/>
          </p:cNvPicPr>
          <p:nvPr/>
        </p:nvPicPr>
        <p:blipFill>
          <a:blip r:embed="rId3"/>
          <a:stretch>
            <a:fillRect/>
          </a:stretch>
        </p:blipFill>
        <p:spPr>
          <a:xfrm>
            <a:off x="9090734" y="2097572"/>
            <a:ext cx="1931780" cy="2625348"/>
          </a:xfrm>
          <a:prstGeom prst="rect">
            <a:avLst/>
          </a:prstGeom>
        </p:spPr>
      </p:pic>
    </p:spTree>
    <p:extLst>
      <p:ext uri="{BB962C8B-B14F-4D97-AF65-F5344CB8AC3E}">
        <p14:creationId xmlns:p14="http://schemas.microsoft.com/office/powerpoint/2010/main" val="1199944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E642AD-5ADA-C524-82E8-8DA7A5DCB0E6}"/>
              </a:ext>
            </a:extLst>
          </p:cNvPr>
          <p:cNvSpPr>
            <a:spLocks noGrp="1"/>
          </p:cNvSpPr>
          <p:nvPr>
            <p:ph type="title"/>
          </p:nvPr>
        </p:nvSpPr>
        <p:spPr/>
        <p:txBody>
          <a:bodyPr>
            <a:normAutofit/>
          </a:bodyPr>
          <a:lstStyle/>
          <a:p>
            <a:r>
              <a:rPr lang="de-DE" sz="4400" b="1" dirty="0">
                <a:latin typeface="Arial" panose="020B0604020202020204" pitchFamily="34" charset="0"/>
                <a:cs typeface="Arial" panose="020B0604020202020204" pitchFamily="34" charset="0"/>
              </a:rPr>
              <a:t>ROLLENVERTEILUNG</a:t>
            </a:r>
            <a:br>
              <a:rPr lang="de-DE" sz="4400" b="1" dirty="0">
                <a:latin typeface="Arial" panose="020B0604020202020204" pitchFamily="34" charset="0"/>
                <a:cs typeface="Arial" panose="020B0604020202020204" pitchFamily="34" charset="0"/>
              </a:rPr>
            </a:br>
            <a:r>
              <a:rPr lang="de-DE" sz="1800" b="0" i="0" u="none" strike="noStrike" baseline="0" dirty="0">
                <a:solidFill>
                  <a:srgbClr val="000000"/>
                </a:solidFill>
                <a:latin typeface="Arial" panose="020B0604020202020204" pitchFamily="34" charset="0"/>
                <a:cs typeface="Arial" panose="020B0604020202020204" pitchFamily="34" charset="0"/>
              </a:rPr>
              <a:t>Rollen und Benutzer anlegen </a:t>
            </a:r>
            <a:endParaRPr lang="de-DE" sz="4400" b="1" dirty="0">
              <a:latin typeface="Arial" panose="020B0604020202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ED798F37-6E22-B40A-9009-ADAA7BEECD5D}"/>
              </a:ext>
            </a:extLst>
          </p:cNvPr>
          <p:cNvPicPr>
            <a:picLocks noChangeAspect="1"/>
          </p:cNvPicPr>
          <p:nvPr/>
        </p:nvPicPr>
        <p:blipFill>
          <a:blip r:embed="rId2"/>
          <a:stretch>
            <a:fillRect/>
          </a:stretch>
        </p:blipFill>
        <p:spPr>
          <a:xfrm>
            <a:off x="5895975" y="2482850"/>
            <a:ext cx="6296025" cy="2028825"/>
          </a:xfrm>
          <a:prstGeom prst="rect">
            <a:avLst/>
          </a:prstGeom>
        </p:spPr>
      </p:pic>
      <p:pic>
        <p:nvPicPr>
          <p:cNvPr id="5" name="Grafik 4">
            <a:extLst>
              <a:ext uri="{FF2B5EF4-FFF2-40B4-BE49-F238E27FC236}">
                <a16:creationId xmlns:a16="http://schemas.microsoft.com/office/drawing/2014/main" id="{59BE0348-9A8D-2010-D370-BD174EFD89E1}"/>
              </a:ext>
            </a:extLst>
          </p:cNvPr>
          <p:cNvPicPr>
            <a:picLocks noChangeAspect="1"/>
          </p:cNvPicPr>
          <p:nvPr/>
        </p:nvPicPr>
        <p:blipFill>
          <a:blip r:embed="rId3"/>
          <a:stretch>
            <a:fillRect/>
          </a:stretch>
        </p:blipFill>
        <p:spPr>
          <a:xfrm>
            <a:off x="1097280" y="1961297"/>
            <a:ext cx="2893695" cy="4095171"/>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Freihand 14">
                <a:extLst>
                  <a:ext uri="{FF2B5EF4-FFF2-40B4-BE49-F238E27FC236}">
                    <a16:creationId xmlns:a16="http://schemas.microsoft.com/office/drawing/2014/main" id="{C7C488F3-005F-9B59-AB41-75C5FEC090C1}"/>
                  </a:ext>
                </a:extLst>
              </p14:cNvPr>
              <p14:cNvContentPartPr/>
              <p14:nvPr/>
            </p14:nvContentPartPr>
            <p14:xfrm>
              <a:off x="1552140" y="3047610"/>
              <a:ext cx="1476720" cy="30240"/>
            </p14:xfrm>
          </p:contentPart>
        </mc:Choice>
        <mc:Fallback xmlns="">
          <p:pic>
            <p:nvPicPr>
              <p:cNvPr id="15" name="Freihand 14">
                <a:extLst>
                  <a:ext uri="{FF2B5EF4-FFF2-40B4-BE49-F238E27FC236}">
                    <a16:creationId xmlns:a16="http://schemas.microsoft.com/office/drawing/2014/main" id="{C7C488F3-005F-9B59-AB41-75C5FEC090C1}"/>
                  </a:ext>
                </a:extLst>
              </p:cNvPr>
              <p:cNvPicPr/>
              <p:nvPr/>
            </p:nvPicPr>
            <p:blipFill>
              <a:blip r:embed="rId5"/>
              <a:stretch>
                <a:fillRect/>
              </a:stretch>
            </p:blipFill>
            <p:spPr>
              <a:xfrm>
                <a:off x="1498500" y="2939970"/>
                <a:ext cx="158436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Freihand 15">
                <a:extLst>
                  <a:ext uri="{FF2B5EF4-FFF2-40B4-BE49-F238E27FC236}">
                    <a16:creationId xmlns:a16="http://schemas.microsoft.com/office/drawing/2014/main" id="{771EB1C4-0298-C968-F5D6-9BE791D81C57}"/>
                  </a:ext>
                </a:extLst>
              </p14:cNvPr>
              <p14:cNvContentPartPr/>
              <p14:nvPr/>
            </p14:nvContentPartPr>
            <p14:xfrm>
              <a:off x="1580580" y="3608850"/>
              <a:ext cx="1247760" cy="38880"/>
            </p14:xfrm>
          </p:contentPart>
        </mc:Choice>
        <mc:Fallback xmlns="">
          <p:pic>
            <p:nvPicPr>
              <p:cNvPr id="16" name="Freihand 15">
                <a:extLst>
                  <a:ext uri="{FF2B5EF4-FFF2-40B4-BE49-F238E27FC236}">
                    <a16:creationId xmlns:a16="http://schemas.microsoft.com/office/drawing/2014/main" id="{771EB1C4-0298-C968-F5D6-9BE791D81C57}"/>
                  </a:ext>
                </a:extLst>
              </p:cNvPr>
              <p:cNvPicPr/>
              <p:nvPr/>
            </p:nvPicPr>
            <p:blipFill>
              <a:blip r:embed="rId7"/>
              <a:stretch>
                <a:fillRect/>
              </a:stretch>
            </p:blipFill>
            <p:spPr>
              <a:xfrm>
                <a:off x="1526940" y="3501210"/>
                <a:ext cx="135540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Freihand 16">
                <a:extLst>
                  <a:ext uri="{FF2B5EF4-FFF2-40B4-BE49-F238E27FC236}">
                    <a16:creationId xmlns:a16="http://schemas.microsoft.com/office/drawing/2014/main" id="{3253E8B8-A3F4-0D10-E5D7-9AE89F19BF24}"/>
                  </a:ext>
                </a:extLst>
              </p14:cNvPr>
              <p14:cNvContentPartPr/>
              <p14:nvPr/>
            </p14:nvContentPartPr>
            <p14:xfrm>
              <a:off x="1580580" y="5790810"/>
              <a:ext cx="969480" cy="38520"/>
            </p14:xfrm>
          </p:contentPart>
        </mc:Choice>
        <mc:Fallback xmlns="">
          <p:pic>
            <p:nvPicPr>
              <p:cNvPr id="17" name="Freihand 16">
                <a:extLst>
                  <a:ext uri="{FF2B5EF4-FFF2-40B4-BE49-F238E27FC236}">
                    <a16:creationId xmlns:a16="http://schemas.microsoft.com/office/drawing/2014/main" id="{3253E8B8-A3F4-0D10-E5D7-9AE89F19BF24}"/>
                  </a:ext>
                </a:extLst>
              </p:cNvPr>
              <p:cNvPicPr/>
              <p:nvPr/>
            </p:nvPicPr>
            <p:blipFill>
              <a:blip r:embed="rId9"/>
              <a:stretch>
                <a:fillRect/>
              </a:stretch>
            </p:blipFill>
            <p:spPr>
              <a:xfrm>
                <a:off x="1526940" y="5683170"/>
                <a:ext cx="10771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Freihand 17">
                <a:extLst>
                  <a:ext uri="{FF2B5EF4-FFF2-40B4-BE49-F238E27FC236}">
                    <a16:creationId xmlns:a16="http://schemas.microsoft.com/office/drawing/2014/main" id="{83B48E7B-A88E-88EB-9926-8D8C57ED565A}"/>
                  </a:ext>
                </a:extLst>
              </p14:cNvPr>
              <p14:cNvContentPartPr/>
              <p14:nvPr/>
            </p14:nvContentPartPr>
            <p14:xfrm>
              <a:off x="1561860" y="5990610"/>
              <a:ext cx="981000" cy="28440"/>
            </p14:xfrm>
          </p:contentPart>
        </mc:Choice>
        <mc:Fallback xmlns="">
          <p:pic>
            <p:nvPicPr>
              <p:cNvPr id="18" name="Freihand 17">
                <a:extLst>
                  <a:ext uri="{FF2B5EF4-FFF2-40B4-BE49-F238E27FC236}">
                    <a16:creationId xmlns:a16="http://schemas.microsoft.com/office/drawing/2014/main" id="{83B48E7B-A88E-88EB-9926-8D8C57ED565A}"/>
                  </a:ext>
                </a:extLst>
              </p:cNvPr>
              <p:cNvPicPr/>
              <p:nvPr/>
            </p:nvPicPr>
            <p:blipFill>
              <a:blip r:embed="rId11"/>
              <a:stretch>
                <a:fillRect/>
              </a:stretch>
            </p:blipFill>
            <p:spPr>
              <a:xfrm>
                <a:off x="1507860" y="5882970"/>
                <a:ext cx="10886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Freihand 18">
                <a:extLst>
                  <a:ext uri="{FF2B5EF4-FFF2-40B4-BE49-F238E27FC236}">
                    <a16:creationId xmlns:a16="http://schemas.microsoft.com/office/drawing/2014/main" id="{9DB34E3A-9030-0115-B2D7-D1DE2010C6E1}"/>
                  </a:ext>
                </a:extLst>
              </p14:cNvPr>
              <p14:cNvContentPartPr/>
              <p14:nvPr/>
            </p14:nvContentPartPr>
            <p14:xfrm>
              <a:off x="1580580" y="5742210"/>
              <a:ext cx="1027800" cy="20160"/>
            </p14:xfrm>
          </p:contentPart>
        </mc:Choice>
        <mc:Fallback xmlns="">
          <p:pic>
            <p:nvPicPr>
              <p:cNvPr id="19" name="Freihand 18">
                <a:extLst>
                  <a:ext uri="{FF2B5EF4-FFF2-40B4-BE49-F238E27FC236}">
                    <a16:creationId xmlns:a16="http://schemas.microsoft.com/office/drawing/2014/main" id="{9DB34E3A-9030-0115-B2D7-D1DE2010C6E1}"/>
                  </a:ext>
                </a:extLst>
              </p:cNvPr>
              <p:cNvPicPr/>
              <p:nvPr/>
            </p:nvPicPr>
            <p:blipFill>
              <a:blip r:embed="rId13"/>
              <a:stretch>
                <a:fillRect/>
              </a:stretch>
            </p:blipFill>
            <p:spPr>
              <a:xfrm>
                <a:off x="1526940" y="5634570"/>
                <a:ext cx="1135440" cy="235800"/>
              </a:xfrm>
              <a:prstGeom prst="rect">
                <a:avLst/>
              </a:prstGeom>
            </p:spPr>
          </p:pic>
        </mc:Fallback>
      </mc:AlternateContent>
    </p:spTree>
    <p:extLst>
      <p:ext uri="{BB962C8B-B14F-4D97-AF65-F5344CB8AC3E}">
        <p14:creationId xmlns:p14="http://schemas.microsoft.com/office/powerpoint/2010/main" val="386986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E3CFD0-59A5-ECF6-525E-48261081059E}"/>
              </a:ext>
            </a:extLst>
          </p:cNvPr>
          <p:cNvSpPr>
            <a:spLocks noGrp="1"/>
          </p:cNvSpPr>
          <p:nvPr>
            <p:ph type="title"/>
          </p:nvPr>
        </p:nvSpPr>
        <p:spPr/>
        <p:txBody>
          <a:bodyPr>
            <a:normAutofit/>
          </a:bodyPr>
          <a:lstStyle/>
          <a:p>
            <a:r>
              <a:rPr lang="de-DE" sz="4400" b="1" i="0" u="none" strike="noStrike" baseline="0" dirty="0">
                <a:solidFill>
                  <a:srgbClr val="000000"/>
                </a:solidFill>
                <a:latin typeface="Arial" panose="020B0604020202020204" pitchFamily="34" charset="0"/>
              </a:rPr>
              <a:t>Ansichten für die Datensicherheit </a:t>
            </a:r>
            <a:endParaRPr lang="de-DE" sz="4400" b="1" dirty="0"/>
          </a:p>
        </p:txBody>
      </p:sp>
      <p:sp>
        <p:nvSpPr>
          <p:cNvPr id="5" name="Inhaltsplatzhalter 4">
            <a:extLst>
              <a:ext uri="{FF2B5EF4-FFF2-40B4-BE49-F238E27FC236}">
                <a16:creationId xmlns:a16="http://schemas.microsoft.com/office/drawing/2014/main" id="{6DAF7ACF-CBB3-2738-E803-05F8EC85AFD4}"/>
              </a:ext>
            </a:extLst>
          </p:cNvPr>
          <p:cNvSpPr>
            <a:spLocks noGrp="1"/>
          </p:cNvSpPr>
          <p:nvPr>
            <p:ph sz="half" idx="1"/>
          </p:nvPr>
        </p:nvSpPr>
        <p:spPr>
          <a:xfrm>
            <a:off x="1066800" y="1944210"/>
            <a:ext cx="10058400" cy="4031415"/>
          </a:xfrm>
        </p:spPr>
        <p:txBody>
          <a:bodyPr>
            <a:normAutofit fontScale="85000" lnSpcReduction="10000"/>
          </a:bodyPr>
          <a:lstStyle/>
          <a:p>
            <a:pPr marL="0" indent="0">
              <a:buNone/>
            </a:pPr>
            <a:r>
              <a:rPr lang="de-DE" dirty="0"/>
              <a:t>Einsichtsrecht des Users/Mitarbeiter soll nun eingeschränkt vorgenommen werden, </a:t>
            </a:r>
            <a:br>
              <a:rPr lang="de-DE" dirty="0"/>
            </a:br>
            <a:r>
              <a:rPr lang="de-DE" dirty="0"/>
              <a:t>der User/Mitarbeiter darf nur die Spalte Kreditkarte von der Tabelle Kundeninfo zu sehen bekommen. Wir löschen die Rolle oder nehmen ein Setup der letzten Rolle und erstellen eine neue Rolle für Mitarbeiter_2,“call_center_mitarbeiter“.</a:t>
            </a:r>
          </a:p>
          <a:p>
            <a:pPr marL="0" indent="0">
              <a:buNone/>
            </a:pPr>
            <a:endParaRPr lang="de-DE" dirty="0"/>
          </a:p>
          <a:p>
            <a:pPr marL="0" marR="0">
              <a:spcBef>
                <a:spcPts val="0"/>
              </a:spcBef>
              <a:spcAft>
                <a:spcPts val="0"/>
              </a:spcAft>
            </a:pPr>
            <a:r>
              <a:rPr lang="de-DE" sz="1800" b="1" dirty="0" err="1">
                <a:solidFill>
                  <a:srgbClr val="800000"/>
                </a:solidFill>
                <a:effectLst/>
                <a:latin typeface="Consolas" panose="020B0609020204030204" pitchFamily="49" charset="0"/>
              </a:rPr>
              <a:t>create</a:t>
            </a:r>
            <a:r>
              <a:rPr lang="de-DE" sz="1800" dirty="0">
                <a:solidFill>
                  <a:srgbClr val="000000"/>
                </a:solidFill>
                <a:effectLst/>
                <a:latin typeface="Consolas" panose="020B0609020204030204" pitchFamily="49" charset="0"/>
              </a:rPr>
              <a:t> </a:t>
            </a:r>
            <a:r>
              <a:rPr lang="de-DE" sz="1800" b="1" dirty="0" err="1">
                <a:solidFill>
                  <a:srgbClr val="800000"/>
                </a:solidFill>
                <a:effectLst/>
                <a:latin typeface="Consolas" panose="020B0609020204030204" pitchFamily="49" charset="0"/>
              </a:rPr>
              <a:t>role</a:t>
            </a:r>
            <a:r>
              <a:rPr lang="de-DE" sz="1800" dirty="0">
                <a:solidFill>
                  <a:srgbClr val="000000"/>
                </a:solidFill>
                <a:effectLst/>
                <a:latin typeface="Consolas" panose="020B0609020204030204" pitchFamily="49" charset="0"/>
              </a:rPr>
              <a:t> call_center_mitarbeiter_1</a:t>
            </a:r>
            <a:r>
              <a:rPr lang="de-DE" sz="1800" dirty="0">
                <a:solidFill>
                  <a:srgbClr val="FF0000"/>
                </a:solidFill>
                <a:effectLst/>
                <a:latin typeface="Consolas" panose="020B0609020204030204" pitchFamily="49" charset="0"/>
              </a:rPr>
              <a:t>;</a:t>
            </a:r>
            <a:endParaRPr lang="de-DE" sz="1800" dirty="0">
              <a:solidFill>
                <a:srgbClr val="000000"/>
              </a:solidFill>
              <a:effectLst/>
              <a:latin typeface="Consolas" panose="020B0609020204030204" pitchFamily="49" charset="0"/>
            </a:endParaRPr>
          </a:p>
          <a:p>
            <a:pPr marL="0" marR="0">
              <a:spcBef>
                <a:spcPts val="0"/>
              </a:spcBef>
              <a:spcAft>
                <a:spcPts val="0"/>
              </a:spcAft>
            </a:pPr>
            <a:r>
              <a:rPr lang="de-DE" sz="1800" b="1" dirty="0" err="1">
                <a:solidFill>
                  <a:srgbClr val="800000"/>
                </a:solidFill>
                <a:effectLst/>
                <a:latin typeface="Consolas" panose="020B0609020204030204" pitchFamily="49" charset="0"/>
              </a:rPr>
              <a:t>grant</a:t>
            </a:r>
            <a:r>
              <a:rPr lang="de-DE" sz="1800" dirty="0">
                <a:solidFill>
                  <a:srgbClr val="000000"/>
                </a:solidFill>
                <a:effectLst/>
                <a:latin typeface="Consolas" panose="020B0609020204030204" pitchFamily="49" charset="0"/>
              </a:rPr>
              <a:t> </a:t>
            </a:r>
            <a:r>
              <a:rPr lang="de-DE" sz="1800" b="1" dirty="0" err="1">
                <a:solidFill>
                  <a:srgbClr val="800000"/>
                </a:solidFill>
                <a:effectLst/>
                <a:latin typeface="Consolas" panose="020B0609020204030204" pitchFamily="49" charset="0"/>
              </a:rPr>
              <a:t>select</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on</a:t>
            </a:r>
            <a:r>
              <a:rPr lang="de-DE" sz="1800" dirty="0">
                <a:solidFill>
                  <a:srgbClr val="000000"/>
                </a:solidFill>
                <a:effectLst/>
                <a:latin typeface="Consolas" panose="020B0609020204030204" pitchFamily="49" charset="0"/>
              </a:rPr>
              <a:t> </a:t>
            </a:r>
            <a:r>
              <a:rPr lang="de-DE" sz="1800" dirty="0" err="1">
                <a:solidFill>
                  <a:srgbClr val="000000"/>
                </a:solidFill>
                <a:effectLst/>
                <a:latin typeface="Consolas" panose="020B0609020204030204" pitchFamily="49" charset="0"/>
              </a:rPr>
              <a:t>kundeninfo</a:t>
            </a:r>
            <a:r>
              <a:rPr lang="de-DE" sz="1800" dirty="0">
                <a:solidFill>
                  <a:srgbClr val="000000"/>
                </a:solidFill>
                <a:effectLst/>
                <a:latin typeface="Consolas" panose="020B0609020204030204" pitchFamily="49" charset="0"/>
              </a:rPr>
              <a:t> </a:t>
            </a:r>
            <a:r>
              <a:rPr lang="de-DE" sz="1800" b="1" dirty="0" err="1">
                <a:solidFill>
                  <a:srgbClr val="800000"/>
                </a:solidFill>
                <a:effectLst/>
                <a:latin typeface="Consolas" panose="020B0609020204030204" pitchFamily="49" charset="0"/>
              </a:rPr>
              <a:t>to</a:t>
            </a:r>
            <a:r>
              <a:rPr lang="de-DE" sz="1800" dirty="0">
                <a:solidFill>
                  <a:srgbClr val="000000"/>
                </a:solidFill>
                <a:effectLst/>
                <a:latin typeface="Consolas" panose="020B0609020204030204" pitchFamily="49" charset="0"/>
              </a:rPr>
              <a:t> call_center_mitarbeiter_1</a:t>
            </a:r>
            <a:r>
              <a:rPr lang="de-DE" sz="1800" dirty="0">
                <a:solidFill>
                  <a:srgbClr val="FF0000"/>
                </a:solidFill>
                <a:effectLst/>
                <a:latin typeface="Consolas" panose="020B0609020204030204" pitchFamily="49" charset="0"/>
              </a:rPr>
              <a:t>;</a:t>
            </a:r>
            <a:endParaRPr lang="de-DE" sz="1800" dirty="0">
              <a:solidFill>
                <a:srgbClr val="000000"/>
              </a:solidFill>
              <a:effectLst/>
              <a:latin typeface="Consolas" panose="020B0609020204030204" pitchFamily="49" charset="0"/>
            </a:endParaRPr>
          </a:p>
          <a:p>
            <a:pPr marL="0" marR="0">
              <a:spcBef>
                <a:spcPts val="0"/>
              </a:spcBef>
              <a:spcAft>
                <a:spcPts val="0"/>
              </a:spcAft>
            </a:pPr>
            <a:r>
              <a:rPr lang="de-DE" sz="1800" b="1" dirty="0" err="1">
                <a:solidFill>
                  <a:srgbClr val="800000"/>
                </a:solidFill>
                <a:effectLst/>
                <a:latin typeface="Consolas" panose="020B0609020204030204" pitchFamily="49" charset="0"/>
              </a:rPr>
              <a:t>grant</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update</a:t>
            </a:r>
            <a:r>
              <a:rPr lang="de-DE" sz="1800" dirty="0">
                <a:solidFill>
                  <a:srgbClr val="000000"/>
                </a:solidFill>
                <a:effectLst/>
                <a:latin typeface="Consolas" panose="020B0609020204030204" pitchFamily="49" charset="0"/>
              </a:rPr>
              <a:t>, </a:t>
            </a:r>
            <a:r>
              <a:rPr lang="de-DE" sz="1800" b="1" dirty="0" err="1">
                <a:solidFill>
                  <a:srgbClr val="800000"/>
                </a:solidFill>
                <a:effectLst/>
                <a:latin typeface="Consolas" panose="020B0609020204030204" pitchFamily="49" charset="0"/>
              </a:rPr>
              <a:t>delete</a:t>
            </a:r>
            <a:r>
              <a:rPr lang="de-DE" sz="1800" dirty="0">
                <a:solidFill>
                  <a:srgbClr val="000000"/>
                </a:solidFill>
                <a:effectLst/>
                <a:latin typeface="Consolas" panose="020B0609020204030204" pitchFamily="49" charset="0"/>
              </a:rPr>
              <a:t> </a:t>
            </a:r>
            <a:r>
              <a:rPr lang="de-DE" sz="1800" b="1" dirty="0">
                <a:solidFill>
                  <a:srgbClr val="800000"/>
                </a:solidFill>
                <a:effectLst/>
                <a:latin typeface="Consolas" panose="020B0609020204030204" pitchFamily="49" charset="0"/>
              </a:rPr>
              <a:t>on</a:t>
            </a:r>
            <a:r>
              <a:rPr lang="de-DE" sz="1800" dirty="0">
                <a:solidFill>
                  <a:srgbClr val="000000"/>
                </a:solidFill>
                <a:effectLst/>
                <a:latin typeface="Consolas" panose="020B0609020204030204" pitchFamily="49" charset="0"/>
              </a:rPr>
              <a:t> </a:t>
            </a:r>
            <a:r>
              <a:rPr lang="de-DE" sz="1800" dirty="0" err="1">
                <a:solidFill>
                  <a:srgbClr val="000000"/>
                </a:solidFill>
                <a:effectLst/>
                <a:latin typeface="Consolas" panose="020B0609020204030204" pitchFamily="49" charset="0"/>
              </a:rPr>
              <a:t>kundeninfo</a:t>
            </a:r>
            <a:r>
              <a:rPr lang="de-DE" sz="1800" dirty="0">
                <a:solidFill>
                  <a:srgbClr val="000000"/>
                </a:solidFill>
                <a:effectLst/>
                <a:latin typeface="Consolas" panose="020B0609020204030204" pitchFamily="49" charset="0"/>
              </a:rPr>
              <a:t> </a:t>
            </a:r>
            <a:r>
              <a:rPr lang="de-DE" sz="1800" b="1" dirty="0" err="1">
                <a:solidFill>
                  <a:srgbClr val="800000"/>
                </a:solidFill>
                <a:effectLst/>
                <a:latin typeface="Consolas" panose="020B0609020204030204" pitchFamily="49" charset="0"/>
              </a:rPr>
              <a:t>to</a:t>
            </a:r>
            <a:r>
              <a:rPr lang="de-DE" sz="1800" dirty="0">
                <a:solidFill>
                  <a:srgbClr val="000000"/>
                </a:solidFill>
                <a:effectLst/>
                <a:latin typeface="Consolas" panose="020B0609020204030204" pitchFamily="49" charset="0"/>
              </a:rPr>
              <a:t> call_center_mitarbeiter_1</a:t>
            </a:r>
            <a:r>
              <a:rPr lang="de-DE" sz="1800" dirty="0">
                <a:solidFill>
                  <a:srgbClr val="FF0000"/>
                </a:solidFill>
                <a:effectLst/>
                <a:latin typeface="Consolas" panose="020B0609020204030204" pitchFamily="49" charset="0"/>
              </a:rPr>
              <a:t>;</a:t>
            </a:r>
            <a:endParaRPr lang="de-DE" sz="1800" dirty="0">
              <a:solidFill>
                <a:srgbClr val="000000"/>
              </a:solidFill>
              <a:effectLst/>
              <a:latin typeface="Consolas" panose="020B0609020204030204" pitchFamily="49" charset="0"/>
            </a:endParaRPr>
          </a:p>
          <a:p>
            <a:pPr marL="0" indent="0">
              <a:buNone/>
            </a:pPr>
            <a:endParaRPr lang="de-DE" b="0" i="0" dirty="0">
              <a:solidFill>
                <a:srgbClr val="374151"/>
              </a:solidFill>
              <a:effectLst/>
              <a:latin typeface="Söhne"/>
            </a:endParaRPr>
          </a:p>
          <a:p>
            <a:pPr marL="0" indent="0">
              <a:buNone/>
            </a:pPr>
            <a:r>
              <a:rPr lang="de-DE" b="0" i="0" dirty="0">
                <a:solidFill>
                  <a:srgbClr val="374151"/>
                </a:solidFill>
                <a:effectLst/>
                <a:latin typeface="Söhne"/>
              </a:rPr>
              <a:t>Dieser Code erstellt eine Rolle namens "call_center_mitarbeiter" und weist ihr die Berechtigung zum Ausführen von SELECT-Abfragen auf der Tabelle "kundeninfo" und zum Ausführen von UPDATE- und </a:t>
            </a:r>
            <a:br>
              <a:rPr lang="de-DE" b="0" i="0" dirty="0">
                <a:solidFill>
                  <a:srgbClr val="374151"/>
                </a:solidFill>
                <a:effectLst/>
                <a:latin typeface="Söhne"/>
              </a:rPr>
            </a:br>
            <a:r>
              <a:rPr lang="de-DE" b="0" i="0" dirty="0">
                <a:solidFill>
                  <a:srgbClr val="374151"/>
                </a:solidFill>
                <a:effectLst/>
                <a:latin typeface="Söhne"/>
              </a:rPr>
              <a:t>DELETE-Operationen auf der Tabelle „kundeninfo" zu. </a:t>
            </a:r>
            <a:br>
              <a:rPr lang="de-DE" b="0" i="0" dirty="0">
                <a:solidFill>
                  <a:srgbClr val="374151"/>
                </a:solidFill>
                <a:effectLst/>
                <a:latin typeface="Söhne"/>
              </a:rPr>
            </a:br>
            <a:r>
              <a:rPr lang="de-DE" b="0" i="0" dirty="0">
                <a:solidFill>
                  <a:srgbClr val="374151"/>
                </a:solidFill>
                <a:effectLst/>
                <a:latin typeface="Söhne"/>
              </a:rPr>
              <a:t>Die Zuweisung von Berechtigungen auf Tabellenebene ist unterschiedlich, als die Zuweisung von Berechtigungen auf Schemaebene.</a:t>
            </a: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endParaRPr lang="de-DE" dirty="0"/>
          </a:p>
        </p:txBody>
      </p:sp>
    </p:spTree>
    <p:extLst>
      <p:ext uri="{BB962C8B-B14F-4D97-AF65-F5344CB8AC3E}">
        <p14:creationId xmlns:p14="http://schemas.microsoft.com/office/powerpoint/2010/main" val="400998126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926_TF22712842.potx" id="{98CF4752-A0D8-4ED4-BA82-F1E042F5850D}" vid="{5F8701D8-90FA-4323-82E1-6E5786B5BAD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{3A0DC2F9-3C28-4489-8CCA-B4E757F814D7}tf22712842_win32</Template>
  <TotalTime>0</TotalTime>
  <Words>412</Words>
  <Application>Microsoft Office PowerPoint</Application>
  <PresentationFormat>Breitbild</PresentationFormat>
  <Paragraphs>46</Paragraphs>
  <Slides>14</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14</vt:i4>
      </vt:variant>
    </vt:vector>
  </HeadingPairs>
  <TitlesOfParts>
    <vt:vector size="22" baseType="lpstr">
      <vt:lpstr>Arial</vt:lpstr>
      <vt:lpstr>Bookman Old Style</vt:lpstr>
      <vt:lpstr>Calibri</vt:lpstr>
      <vt:lpstr>Consolas</vt:lpstr>
      <vt:lpstr>Franklin Gothic Book</vt:lpstr>
      <vt:lpstr>Google Sans</vt:lpstr>
      <vt:lpstr>Söhne</vt:lpstr>
      <vt:lpstr>1_RetrospectVTI</vt:lpstr>
      <vt:lpstr>Praxisprojekt SQL</vt:lpstr>
      <vt:lpstr>Organisation Teamarbeit i. GITHUB</vt:lpstr>
      <vt:lpstr>Krankheitsbedingt  ein neues Repository erstellt</vt:lpstr>
      <vt:lpstr>  Normalisieren des  Excel-Tabellendatenblatts </vt:lpstr>
      <vt:lpstr>Create Tabel</vt:lpstr>
      <vt:lpstr>Datenbank Praxisprojekt SQL incl. Tabellen angelegt</vt:lpstr>
      <vt:lpstr>ERD-Grafik Verbindungen</vt:lpstr>
      <vt:lpstr>ROLLENVERTEILUNG Rollen und Benutzer anlegen </vt:lpstr>
      <vt:lpstr>Ansichten für die Datensicherheit </vt:lpstr>
      <vt:lpstr>Zugriffseinschränkungen Datensicherung</vt:lpstr>
      <vt:lpstr>Einsatz eines Datenanalysten </vt:lpstr>
      <vt:lpstr>Datenzugriffsprotokollierung implementieren (optional) </vt:lpstr>
      <vt:lpstr>Einschränkung des Datenzugriffs für die Python-Analyse </vt:lpstr>
      <vt:lpstr>Zusammenfassung und Schlussfolgerung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Praxisprojekt SQL</dc:title>
  <dc:creator>Brigitte Geiger</dc:creator>
  <cp:lastModifiedBy>Brigitte Geiger</cp:lastModifiedBy>
  <cp:revision>20</cp:revision>
  <dcterms:created xsi:type="dcterms:W3CDTF">2023-06-12T08:58:48Z</dcterms:created>
  <dcterms:modified xsi:type="dcterms:W3CDTF">2023-06-13T12:52:09Z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