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20"/>
  </p:notesMasterIdLst>
  <p:handoutMasterIdLst>
    <p:handoutMasterId r:id="rId21"/>
  </p:handoutMasterIdLst>
  <p:sldIdLst>
    <p:sldId id="298" r:id="rId5"/>
    <p:sldId id="301" r:id="rId6"/>
    <p:sldId id="310" r:id="rId7"/>
    <p:sldId id="302" r:id="rId8"/>
    <p:sldId id="309" r:id="rId9"/>
    <p:sldId id="304" r:id="rId10"/>
    <p:sldId id="306" r:id="rId11"/>
    <p:sldId id="307" r:id="rId12"/>
    <p:sldId id="308" r:id="rId13"/>
    <p:sldId id="315" r:id="rId14"/>
    <p:sldId id="311" r:id="rId15"/>
    <p:sldId id="312" r:id="rId16"/>
    <p:sldId id="313" r:id="rId17"/>
    <p:sldId id="314" r:id="rId18"/>
    <p:sldId id="316" r:id="rId19"/>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varScale="1">
        <p:scale>
          <a:sx n="88" d="100"/>
          <a:sy n="88" d="100"/>
        </p:scale>
        <p:origin x="293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F59D44-F4FD-466F-8945-E67F4373DDB7}" type="doc">
      <dgm:prSet loTypeId="urn:microsoft.com/office/officeart/2005/8/layout/default" loCatId="list" qsTypeId="urn:microsoft.com/office/officeart/2005/8/quickstyle/simple4" qsCatId="simple" csTypeId="urn:microsoft.com/office/officeart/2005/8/colors/accent1_2" csCatId="accent1"/>
      <dgm:spPr/>
      <dgm:t>
        <a:bodyPr/>
        <a:lstStyle/>
        <a:p>
          <a:endParaRPr lang="en-US"/>
        </a:p>
      </dgm:t>
    </dgm:pt>
    <dgm:pt modelId="{85245D36-9D42-4AA7-9F44-9CFD479437AA}">
      <dgm:prSet/>
      <dgm:spPr/>
      <dgm:t>
        <a:bodyPr/>
        <a:lstStyle/>
        <a:p>
          <a:r>
            <a:rPr lang="de-DE" dirty="0"/>
            <a:t>Überwachungs- und Protokollierungsfunktionen von SQL-Servern nutzen: Viele SQL-Datenbankverwaltungssysteme bieten integrierte Funktionen zur Überwachung und Protokollierung von Datenzugriffen. Dies umfasst beispielsweise die Verwendung von Audit-Policies, Trigger oder erweiterten Überwachungsmechanismen.</a:t>
          </a:r>
          <a:endParaRPr lang="en-US" dirty="0"/>
        </a:p>
      </dgm:t>
    </dgm:pt>
    <dgm:pt modelId="{6E968B54-2607-4163-8CA8-2D3B010D6EB1}" type="parTrans" cxnId="{27206FAC-8ED3-4C61-A401-28FD86E2C62F}">
      <dgm:prSet/>
      <dgm:spPr/>
      <dgm:t>
        <a:bodyPr/>
        <a:lstStyle/>
        <a:p>
          <a:endParaRPr lang="en-US"/>
        </a:p>
      </dgm:t>
    </dgm:pt>
    <dgm:pt modelId="{0577B4DC-0DE7-482A-A5E5-ABE0FAD5E3B1}" type="sibTrans" cxnId="{27206FAC-8ED3-4C61-A401-28FD86E2C62F}">
      <dgm:prSet/>
      <dgm:spPr/>
      <dgm:t>
        <a:bodyPr/>
        <a:lstStyle/>
        <a:p>
          <a:endParaRPr lang="en-US"/>
        </a:p>
      </dgm:t>
    </dgm:pt>
    <dgm:pt modelId="{5D125FEB-2FF3-45E5-86B1-BF08ABE44BF3}">
      <dgm:prSet/>
      <dgm:spPr/>
      <dgm:t>
        <a:bodyPr/>
        <a:lstStyle/>
        <a:p>
          <a:r>
            <a:rPr lang="de-DE" dirty="0"/>
            <a:t>Trigger verwenden: Trigger sind spezielle Datenbankobjekte, die automatisch ausgeführt werden, wenn bestimmte Aktionen auf einer Tabelle durchgeführt werden. Indem man Trigger auf bestimmte Tabellen einrichtet, können alle Datenzugriffe auf diese Tabelle protokolliert werden.</a:t>
          </a:r>
          <a:endParaRPr lang="en-US" dirty="0"/>
        </a:p>
      </dgm:t>
    </dgm:pt>
    <dgm:pt modelId="{AF3C942A-F68E-44D0-B194-1074C7556C41}" type="parTrans" cxnId="{444D32BF-747B-4D90-8A53-C63C758C3D07}">
      <dgm:prSet/>
      <dgm:spPr/>
      <dgm:t>
        <a:bodyPr/>
        <a:lstStyle/>
        <a:p>
          <a:endParaRPr lang="en-US"/>
        </a:p>
      </dgm:t>
    </dgm:pt>
    <dgm:pt modelId="{8EBE74E6-8948-439D-8FF3-137D72472CF8}" type="sibTrans" cxnId="{444D32BF-747B-4D90-8A53-C63C758C3D07}">
      <dgm:prSet/>
      <dgm:spPr/>
      <dgm:t>
        <a:bodyPr/>
        <a:lstStyle/>
        <a:p>
          <a:endParaRPr lang="en-US"/>
        </a:p>
      </dgm:t>
    </dgm:pt>
    <dgm:pt modelId="{361EAE41-046C-479E-ADC4-54E27EE3EA53}">
      <dgm:prSet/>
      <dgm:spPr/>
      <dgm:t>
        <a:bodyPr/>
        <a:lstStyle/>
        <a:p>
          <a:r>
            <a:rPr lang="de-DE" dirty="0"/>
            <a:t>Logging-Frameworks nutzen: Man kann auch Logging-Frameworks wie Log4j oder Serilog verwenden, um Datenzugriffe zu protokollieren. Diese Frameworks bieten eine Vielzahl von Funktionen zur Protokollierung von Ereignissen, einschließlich Datenzugriffen.</a:t>
          </a:r>
          <a:endParaRPr lang="en-US" dirty="0"/>
        </a:p>
      </dgm:t>
    </dgm:pt>
    <dgm:pt modelId="{2F02363C-FC4D-4CD9-B2D8-06934401803A}" type="parTrans" cxnId="{2EE90C64-83EA-475F-94A8-DBB97ED17B13}">
      <dgm:prSet/>
      <dgm:spPr/>
      <dgm:t>
        <a:bodyPr/>
        <a:lstStyle/>
        <a:p>
          <a:endParaRPr lang="en-US"/>
        </a:p>
      </dgm:t>
    </dgm:pt>
    <dgm:pt modelId="{30A64495-1111-4C52-B108-2BA4BEEC4757}" type="sibTrans" cxnId="{2EE90C64-83EA-475F-94A8-DBB97ED17B13}">
      <dgm:prSet/>
      <dgm:spPr/>
      <dgm:t>
        <a:bodyPr/>
        <a:lstStyle/>
        <a:p>
          <a:endParaRPr lang="en-US"/>
        </a:p>
      </dgm:t>
    </dgm:pt>
    <dgm:pt modelId="{F6F51688-C290-433E-98C0-6D14B9FF2F99}">
      <dgm:prSet/>
      <dgm:spPr/>
      <dgm:t>
        <a:bodyPr/>
        <a:lstStyle/>
        <a:p>
          <a:r>
            <a:rPr lang="de-DE" dirty="0"/>
            <a:t>SQL-Traces verwenden: SQL-Traces ermöglichen das Aufzeichnen von SQL-Anweisungen und anderer Informationen während der Ausführung. Indem man Traces auf bestimmte Datenbanken oder Tabellen anwendet, können alle Datenzugriffe aufgezeichnet werden.</a:t>
          </a:r>
          <a:endParaRPr lang="en-US" dirty="0"/>
        </a:p>
      </dgm:t>
    </dgm:pt>
    <dgm:pt modelId="{4B80089D-4000-4667-91D0-D2516D22EA65}" type="parTrans" cxnId="{0DA097EE-DA14-45D1-AEA0-56C9DFD385B2}">
      <dgm:prSet/>
      <dgm:spPr/>
      <dgm:t>
        <a:bodyPr/>
        <a:lstStyle/>
        <a:p>
          <a:endParaRPr lang="en-US"/>
        </a:p>
      </dgm:t>
    </dgm:pt>
    <dgm:pt modelId="{7DA4CC74-423A-4650-B218-C215F02316E0}" type="sibTrans" cxnId="{0DA097EE-DA14-45D1-AEA0-56C9DFD385B2}">
      <dgm:prSet/>
      <dgm:spPr/>
      <dgm:t>
        <a:bodyPr/>
        <a:lstStyle/>
        <a:p>
          <a:endParaRPr lang="en-US"/>
        </a:p>
      </dgm:t>
    </dgm:pt>
    <dgm:pt modelId="{EAC748CD-832B-4581-A80F-BA68B92C977E}">
      <dgm:prSet/>
      <dgm:spPr/>
      <dgm:t>
        <a:bodyPr/>
        <a:lstStyle/>
        <a:p>
          <a:r>
            <a:rPr lang="de-DE" dirty="0"/>
            <a:t>Benutzerdefinierte Lösungen: Falls keine der oben genannten Methoden für die Datenzugriffsprotokollierung geeignet ist, kann man auch benutzerdefinierte Lösungen implementieren. Dies kann die Verwendung von benutzerdefinierten Prozeduren, Tabellen und Datenbankobjekten umfassen, um Datenzugriffe zu protokollieren.</a:t>
          </a:r>
          <a:endParaRPr lang="en-US" dirty="0"/>
        </a:p>
      </dgm:t>
    </dgm:pt>
    <dgm:pt modelId="{4B47518E-2F2B-4A7A-BC0F-74CA4EF16FF3}" type="parTrans" cxnId="{216B4276-A872-40DD-AF9E-0ED8089B6962}">
      <dgm:prSet/>
      <dgm:spPr/>
      <dgm:t>
        <a:bodyPr/>
        <a:lstStyle/>
        <a:p>
          <a:endParaRPr lang="en-US"/>
        </a:p>
      </dgm:t>
    </dgm:pt>
    <dgm:pt modelId="{6DCC9808-EB34-4710-BC7F-8B2D84273172}" type="sibTrans" cxnId="{216B4276-A872-40DD-AF9E-0ED8089B6962}">
      <dgm:prSet/>
      <dgm:spPr/>
      <dgm:t>
        <a:bodyPr/>
        <a:lstStyle/>
        <a:p>
          <a:endParaRPr lang="en-US"/>
        </a:p>
      </dgm:t>
    </dgm:pt>
    <dgm:pt modelId="{E3A96F62-6AF8-4574-8150-88EFB9966ECD}">
      <dgm:prSet/>
      <dgm:spPr/>
      <dgm:t>
        <a:bodyPr/>
        <a:lstStyle/>
        <a:p>
          <a:r>
            <a:rPr lang="de-DE" dirty="0"/>
            <a:t>Es ist wichtig zu beachten, dass die Implementierung der Datenzugriffsprotokollierung je nach SQL-Datenbankverwaltungssystem variieren kann. Es empfiehlt sich, die Dokumentation des verwendeten Systems zu konsultieren, um die beste Methode zur Implementierung der Datenzugriffsprotokollierung zu ermitteln.</a:t>
          </a:r>
          <a:endParaRPr lang="en-US" dirty="0"/>
        </a:p>
      </dgm:t>
    </dgm:pt>
    <dgm:pt modelId="{BD674242-889B-4C35-9DD5-11EFD990BFC5}" type="parTrans" cxnId="{40DECC33-9A7A-40EE-A1F5-ABBE2F9F05E3}">
      <dgm:prSet/>
      <dgm:spPr/>
      <dgm:t>
        <a:bodyPr/>
        <a:lstStyle/>
        <a:p>
          <a:endParaRPr lang="en-US"/>
        </a:p>
      </dgm:t>
    </dgm:pt>
    <dgm:pt modelId="{CEA733C4-4966-4162-BBC9-DEB61E9FB731}" type="sibTrans" cxnId="{40DECC33-9A7A-40EE-A1F5-ABBE2F9F05E3}">
      <dgm:prSet/>
      <dgm:spPr/>
      <dgm:t>
        <a:bodyPr/>
        <a:lstStyle/>
        <a:p>
          <a:endParaRPr lang="en-US"/>
        </a:p>
      </dgm:t>
    </dgm:pt>
    <dgm:pt modelId="{35B2D6F9-16C4-487A-8156-61F546E29F12}" type="pres">
      <dgm:prSet presAssocID="{73F59D44-F4FD-466F-8945-E67F4373DDB7}" presName="diagram" presStyleCnt="0">
        <dgm:presLayoutVars>
          <dgm:dir/>
          <dgm:resizeHandles val="exact"/>
        </dgm:presLayoutVars>
      </dgm:prSet>
      <dgm:spPr/>
    </dgm:pt>
    <dgm:pt modelId="{7DEC10F4-A230-43B3-B9C0-DD215B46FCD2}" type="pres">
      <dgm:prSet presAssocID="{85245D36-9D42-4AA7-9F44-9CFD479437AA}" presName="node" presStyleLbl="node1" presStyleIdx="0" presStyleCnt="6">
        <dgm:presLayoutVars>
          <dgm:bulletEnabled val="1"/>
        </dgm:presLayoutVars>
      </dgm:prSet>
      <dgm:spPr/>
    </dgm:pt>
    <dgm:pt modelId="{06312CF2-7307-4001-A1C4-0232C2FF1DCD}" type="pres">
      <dgm:prSet presAssocID="{0577B4DC-0DE7-482A-A5E5-ABE0FAD5E3B1}" presName="sibTrans" presStyleCnt="0"/>
      <dgm:spPr/>
    </dgm:pt>
    <dgm:pt modelId="{C43B0367-C54D-4EA3-8989-C049B0473E65}" type="pres">
      <dgm:prSet presAssocID="{5D125FEB-2FF3-45E5-86B1-BF08ABE44BF3}" presName="node" presStyleLbl="node1" presStyleIdx="1" presStyleCnt="6">
        <dgm:presLayoutVars>
          <dgm:bulletEnabled val="1"/>
        </dgm:presLayoutVars>
      </dgm:prSet>
      <dgm:spPr/>
    </dgm:pt>
    <dgm:pt modelId="{B8CDDCF2-2BB3-44E5-8E14-7A43758FAF55}" type="pres">
      <dgm:prSet presAssocID="{8EBE74E6-8948-439D-8FF3-137D72472CF8}" presName="sibTrans" presStyleCnt="0"/>
      <dgm:spPr/>
    </dgm:pt>
    <dgm:pt modelId="{290A7D11-8720-4B7F-A9EE-08B510DBC4D5}" type="pres">
      <dgm:prSet presAssocID="{361EAE41-046C-479E-ADC4-54E27EE3EA53}" presName="node" presStyleLbl="node1" presStyleIdx="2" presStyleCnt="6">
        <dgm:presLayoutVars>
          <dgm:bulletEnabled val="1"/>
        </dgm:presLayoutVars>
      </dgm:prSet>
      <dgm:spPr/>
    </dgm:pt>
    <dgm:pt modelId="{D96D2AE1-BA76-401A-B159-22A142DA5164}" type="pres">
      <dgm:prSet presAssocID="{30A64495-1111-4C52-B108-2BA4BEEC4757}" presName="sibTrans" presStyleCnt="0"/>
      <dgm:spPr/>
    </dgm:pt>
    <dgm:pt modelId="{822C5137-D6C4-4B46-AD37-7C6B584D1AAF}" type="pres">
      <dgm:prSet presAssocID="{F6F51688-C290-433E-98C0-6D14B9FF2F99}" presName="node" presStyleLbl="node1" presStyleIdx="3" presStyleCnt="6">
        <dgm:presLayoutVars>
          <dgm:bulletEnabled val="1"/>
        </dgm:presLayoutVars>
      </dgm:prSet>
      <dgm:spPr/>
    </dgm:pt>
    <dgm:pt modelId="{FADCA908-4E34-498F-AEEE-047DE3A49827}" type="pres">
      <dgm:prSet presAssocID="{7DA4CC74-423A-4650-B218-C215F02316E0}" presName="sibTrans" presStyleCnt="0"/>
      <dgm:spPr/>
    </dgm:pt>
    <dgm:pt modelId="{A1A10D54-64B0-43DD-851B-D8E08A00B249}" type="pres">
      <dgm:prSet presAssocID="{EAC748CD-832B-4581-A80F-BA68B92C977E}" presName="node" presStyleLbl="node1" presStyleIdx="4" presStyleCnt="6">
        <dgm:presLayoutVars>
          <dgm:bulletEnabled val="1"/>
        </dgm:presLayoutVars>
      </dgm:prSet>
      <dgm:spPr/>
    </dgm:pt>
    <dgm:pt modelId="{143A70CC-DD05-485F-8FA2-D08BF583584A}" type="pres">
      <dgm:prSet presAssocID="{6DCC9808-EB34-4710-BC7F-8B2D84273172}" presName="sibTrans" presStyleCnt="0"/>
      <dgm:spPr/>
    </dgm:pt>
    <dgm:pt modelId="{1D571516-2200-410B-93F8-CC5CF298760E}" type="pres">
      <dgm:prSet presAssocID="{E3A96F62-6AF8-4574-8150-88EFB9966ECD}" presName="node" presStyleLbl="node1" presStyleIdx="5" presStyleCnt="6">
        <dgm:presLayoutVars>
          <dgm:bulletEnabled val="1"/>
        </dgm:presLayoutVars>
      </dgm:prSet>
      <dgm:spPr/>
    </dgm:pt>
  </dgm:ptLst>
  <dgm:cxnLst>
    <dgm:cxn modelId="{55D9E218-B584-4F2C-A883-7453FCAF682E}" type="presOf" srcId="{361EAE41-046C-479E-ADC4-54E27EE3EA53}" destId="{290A7D11-8720-4B7F-A9EE-08B510DBC4D5}" srcOrd="0" destOrd="0" presId="urn:microsoft.com/office/officeart/2005/8/layout/default"/>
    <dgm:cxn modelId="{40DECC33-9A7A-40EE-A1F5-ABBE2F9F05E3}" srcId="{73F59D44-F4FD-466F-8945-E67F4373DDB7}" destId="{E3A96F62-6AF8-4574-8150-88EFB9966ECD}" srcOrd="5" destOrd="0" parTransId="{BD674242-889B-4C35-9DD5-11EFD990BFC5}" sibTransId="{CEA733C4-4966-4162-BBC9-DEB61E9FB731}"/>
    <dgm:cxn modelId="{2EE90C64-83EA-475F-94A8-DBB97ED17B13}" srcId="{73F59D44-F4FD-466F-8945-E67F4373DDB7}" destId="{361EAE41-046C-479E-ADC4-54E27EE3EA53}" srcOrd="2" destOrd="0" parTransId="{2F02363C-FC4D-4CD9-B2D8-06934401803A}" sibTransId="{30A64495-1111-4C52-B108-2BA4BEEC4757}"/>
    <dgm:cxn modelId="{8117C76F-1491-4876-A620-FD05016F3266}" type="presOf" srcId="{73F59D44-F4FD-466F-8945-E67F4373DDB7}" destId="{35B2D6F9-16C4-487A-8156-61F546E29F12}" srcOrd="0" destOrd="0" presId="urn:microsoft.com/office/officeart/2005/8/layout/default"/>
    <dgm:cxn modelId="{DC2DDB70-2BFA-423A-8BEA-076A096D4F90}" type="presOf" srcId="{F6F51688-C290-433E-98C0-6D14B9FF2F99}" destId="{822C5137-D6C4-4B46-AD37-7C6B584D1AAF}" srcOrd="0" destOrd="0" presId="urn:microsoft.com/office/officeart/2005/8/layout/default"/>
    <dgm:cxn modelId="{216B4276-A872-40DD-AF9E-0ED8089B6962}" srcId="{73F59D44-F4FD-466F-8945-E67F4373DDB7}" destId="{EAC748CD-832B-4581-A80F-BA68B92C977E}" srcOrd="4" destOrd="0" parTransId="{4B47518E-2F2B-4A7A-BC0F-74CA4EF16FF3}" sibTransId="{6DCC9808-EB34-4710-BC7F-8B2D84273172}"/>
    <dgm:cxn modelId="{7E2A028B-DAE3-43F8-8775-ACD61EFE88B7}" type="presOf" srcId="{E3A96F62-6AF8-4574-8150-88EFB9966ECD}" destId="{1D571516-2200-410B-93F8-CC5CF298760E}" srcOrd="0" destOrd="0" presId="urn:microsoft.com/office/officeart/2005/8/layout/default"/>
    <dgm:cxn modelId="{342269AB-E0C2-450E-A8EB-0C421485D16E}" type="presOf" srcId="{EAC748CD-832B-4581-A80F-BA68B92C977E}" destId="{A1A10D54-64B0-43DD-851B-D8E08A00B249}" srcOrd="0" destOrd="0" presId="urn:microsoft.com/office/officeart/2005/8/layout/default"/>
    <dgm:cxn modelId="{27206FAC-8ED3-4C61-A401-28FD86E2C62F}" srcId="{73F59D44-F4FD-466F-8945-E67F4373DDB7}" destId="{85245D36-9D42-4AA7-9F44-9CFD479437AA}" srcOrd="0" destOrd="0" parTransId="{6E968B54-2607-4163-8CA8-2D3B010D6EB1}" sibTransId="{0577B4DC-0DE7-482A-A5E5-ABE0FAD5E3B1}"/>
    <dgm:cxn modelId="{6032E4B3-3F4E-4A97-9180-A59D7D15F67F}" type="presOf" srcId="{5D125FEB-2FF3-45E5-86B1-BF08ABE44BF3}" destId="{C43B0367-C54D-4EA3-8989-C049B0473E65}" srcOrd="0" destOrd="0" presId="urn:microsoft.com/office/officeart/2005/8/layout/default"/>
    <dgm:cxn modelId="{444D32BF-747B-4D90-8A53-C63C758C3D07}" srcId="{73F59D44-F4FD-466F-8945-E67F4373DDB7}" destId="{5D125FEB-2FF3-45E5-86B1-BF08ABE44BF3}" srcOrd="1" destOrd="0" parTransId="{AF3C942A-F68E-44D0-B194-1074C7556C41}" sibTransId="{8EBE74E6-8948-439D-8FF3-137D72472CF8}"/>
    <dgm:cxn modelId="{0DA097EE-DA14-45D1-AEA0-56C9DFD385B2}" srcId="{73F59D44-F4FD-466F-8945-E67F4373DDB7}" destId="{F6F51688-C290-433E-98C0-6D14B9FF2F99}" srcOrd="3" destOrd="0" parTransId="{4B80089D-4000-4667-91D0-D2516D22EA65}" sibTransId="{7DA4CC74-423A-4650-B218-C215F02316E0}"/>
    <dgm:cxn modelId="{6C1F01FE-C0BD-4E0E-BE02-5E9AF6F8B06E}" type="presOf" srcId="{85245D36-9D42-4AA7-9F44-9CFD479437AA}" destId="{7DEC10F4-A230-43B3-B9C0-DD215B46FCD2}" srcOrd="0" destOrd="0" presId="urn:microsoft.com/office/officeart/2005/8/layout/default"/>
    <dgm:cxn modelId="{FD1D002A-27D5-4D97-8F1A-97AA787192E9}" type="presParOf" srcId="{35B2D6F9-16C4-487A-8156-61F546E29F12}" destId="{7DEC10F4-A230-43B3-B9C0-DD215B46FCD2}" srcOrd="0" destOrd="0" presId="urn:microsoft.com/office/officeart/2005/8/layout/default"/>
    <dgm:cxn modelId="{4F70631A-C775-4FBD-ADB3-DB18EF837EC4}" type="presParOf" srcId="{35B2D6F9-16C4-487A-8156-61F546E29F12}" destId="{06312CF2-7307-4001-A1C4-0232C2FF1DCD}" srcOrd="1" destOrd="0" presId="urn:microsoft.com/office/officeart/2005/8/layout/default"/>
    <dgm:cxn modelId="{8EDDBA7C-8036-4869-9062-270D426A4204}" type="presParOf" srcId="{35B2D6F9-16C4-487A-8156-61F546E29F12}" destId="{C43B0367-C54D-4EA3-8989-C049B0473E65}" srcOrd="2" destOrd="0" presId="urn:microsoft.com/office/officeart/2005/8/layout/default"/>
    <dgm:cxn modelId="{88DC8FEA-86C0-4ED9-9FAD-C090F356DABE}" type="presParOf" srcId="{35B2D6F9-16C4-487A-8156-61F546E29F12}" destId="{B8CDDCF2-2BB3-44E5-8E14-7A43758FAF55}" srcOrd="3" destOrd="0" presId="urn:microsoft.com/office/officeart/2005/8/layout/default"/>
    <dgm:cxn modelId="{0A6859B5-416E-4367-B406-6E8B8055C9AC}" type="presParOf" srcId="{35B2D6F9-16C4-487A-8156-61F546E29F12}" destId="{290A7D11-8720-4B7F-A9EE-08B510DBC4D5}" srcOrd="4" destOrd="0" presId="urn:microsoft.com/office/officeart/2005/8/layout/default"/>
    <dgm:cxn modelId="{2DCDD5D4-AA8C-40F9-B0C6-8971EA4E32A6}" type="presParOf" srcId="{35B2D6F9-16C4-487A-8156-61F546E29F12}" destId="{D96D2AE1-BA76-401A-B159-22A142DA5164}" srcOrd="5" destOrd="0" presId="urn:microsoft.com/office/officeart/2005/8/layout/default"/>
    <dgm:cxn modelId="{C16B6E72-26C6-4339-8C94-08A0FFBE1172}" type="presParOf" srcId="{35B2D6F9-16C4-487A-8156-61F546E29F12}" destId="{822C5137-D6C4-4B46-AD37-7C6B584D1AAF}" srcOrd="6" destOrd="0" presId="urn:microsoft.com/office/officeart/2005/8/layout/default"/>
    <dgm:cxn modelId="{0685A414-1C8C-4431-AB8B-BA3552623228}" type="presParOf" srcId="{35B2D6F9-16C4-487A-8156-61F546E29F12}" destId="{FADCA908-4E34-498F-AEEE-047DE3A49827}" srcOrd="7" destOrd="0" presId="urn:microsoft.com/office/officeart/2005/8/layout/default"/>
    <dgm:cxn modelId="{28318ADB-E01F-4362-A963-194A3C328584}" type="presParOf" srcId="{35B2D6F9-16C4-487A-8156-61F546E29F12}" destId="{A1A10D54-64B0-43DD-851B-D8E08A00B249}" srcOrd="8" destOrd="0" presId="urn:microsoft.com/office/officeart/2005/8/layout/default"/>
    <dgm:cxn modelId="{FE5F6919-2B4B-42E5-AF76-86690C25CC0A}" type="presParOf" srcId="{35B2D6F9-16C4-487A-8156-61F546E29F12}" destId="{143A70CC-DD05-485F-8FA2-D08BF583584A}" srcOrd="9" destOrd="0" presId="urn:microsoft.com/office/officeart/2005/8/layout/default"/>
    <dgm:cxn modelId="{12D9371B-0566-4034-BBC7-FE7B6891375E}" type="presParOf" srcId="{35B2D6F9-16C4-487A-8156-61F546E29F12}" destId="{1D571516-2200-410B-93F8-CC5CF298760E}"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3F111E-E79E-4585-9A16-6B9EC4CAA5D8}" type="doc">
      <dgm:prSet loTypeId="urn:microsoft.com/office/officeart/2005/8/layout/default" loCatId="list" qsTypeId="urn:microsoft.com/office/officeart/2005/8/quickstyle/simple5" qsCatId="simple" csTypeId="urn:microsoft.com/office/officeart/2005/8/colors/accent1_2" csCatId="accent1"/>
      <dgm:spPr/>
      <dgm:t>
        <a:bodyPr/>
        <a:lstStyle/>
        <a:p>
          <a:endParaRPr lang="en-US"/>
        </a:p>
      </dgm:t>
    </dgm:pt>
    <dgm:pt modelId="{861C0CFE-6773-498D-B2C0-16B307702C3F}">
      <dgm:prSet/>
      <dgm:spPr/>
      <dgm:t>
        <a:bodyPr/>
        <a:lstStyle/>
        <a:p>
          <a:r>
            <a:rPr lang="de-DE" dirty="0"/>
            <a:t>Zugriffsberechtigungen: Python-Analyseprogramme können so entwickelt werden, dass sie nur auf bestimmte Daten zugreifen können, für die der Benutzer die erforderlichen Berechtigungen hat. Dies kann durch die Verwendung von Benutzerkonten und Berechtigungsstufen erreicht werden.</a:t>
          </a:r>
          <a:endParaRPr lang="en-US" dirty="0"/>
        </a:p>
      </dgm:t>
    </dgm:pt>
    <dgm:pt modelId="{4E27BFF6-0F3D-4455-A380-ACD9735931CE}" type="parTrans" cxnId="{16B080FE-1350-4DDE-998C-66A4591FE9F4}">
      <dgm:prSet/>
      <dgm:spPr/>
      <dgm:t>
        <a:bodyPr/>
        <a:lstStyle/>
        <a:p>
          <a:endParaRPr lang="en-US"/>
        </a:p>
      </dgm:t>
    </dgm:pt>
    <dgm:pt modelId="{D95A53C9-AED7-4363-B6CB-5E479E81DE83}" type="sibTrans" cxnId="{16B080FE-1350-4DDE-998C-66A4591FE9F4}">
      <dgm:prSet/>
      <dgm:spPr/>
      <dgm:t>
        <a:bodyPr/>
        <a:lstStyle/>
        <a:p>
          <a:endParaRPr lang="en-US"/>
        </a:p>
      </dgm:t>
    </dgm:pt>
    <dgm:pt modelId="{1110ECF8-DD95-4C2B-815D-ED10F81D18D1}">
      <dgm:prSet/>
      <dgm:spPr/>
      <dgm:t>
        <a:bodyPr/>
        <a:lstStyle/>
        <a:p>
          <a:r>
            <a:rPr lang="de-DE" dirty="0"/>
            <a:t>Datenverschlüsselung: Sensible Daten können vor der Analyse verschlüsselt werden, um sicherzustellen, dass sie nur von autorisierten Personen entschlüsselt und analysiert werden können.</a:t>
          </a:r>
          <a:endParaRPr lang="en-US" dirty="0"/>
        </a:p>
      </dgm:t>
    </dgm:pt>
    <dgm:pt modelId="{705F4AAE-F2C9-4EC1-8A5F-A2482E5FA97A}" type="parTrans" cxnId="{8EBA1710-E8D5-4AAF-9ED2-2BE0E09C003B}">
      <dgm:prSet/>
      <dgm:spPr/>
      <dgm:t>
        <a:bodyPr/>
        <a:lstStyle/>
        <a:p>
          <a:endParaRPr lang="en-US"/>
        </a:p>
      </dgm:t>
    </dgm:pt>
    <dgm:pt modelId="{2A83FDE8-3D0A-4926-ABB5-FD54F401D649}" type="sibTrans" cxnId="{8EBA1710-E8D5-4AAF-9ED2-2BE0E09C003B}">
      <dgm:prSet/>
      <dgm:spPr/>
      <dgm:t>
        <a:bodyPr/>
        <a:lstStyle/>
        <a:p>
          <a:endParaRPr lang="en-US"/>
        </a:p>
      </dgm:t>
    </dgm:pt>
    <dgm:pt modelId="{FDC4320E-D31C-4B03-B2B1-910992229977}">
      <dgm:prSet/>
      <dgm:spPr/>
      <dgm:t>
        <a:bodyPr/>
        <a:lstStyle/>
        <a:p>
          <a:r>
            <a:rPr lang="de-DE" dirty="0"/>
            <a:t>Datenmaskierung: Bei der Analyse von Daten können sensible Informationen wie persönliche Identifikationsnummern (PII) oder Kreditkartendaten maskiert oder anonymisiert werden, um die Identität von Personen zu schützen.</a:t>
          </a:r>
          <a:endParaRPr lang="en-US" dirty="0"/>
        </a:p>
      </dgm:t>
    </dgm:pt>
    <dgm:pt modelId="{D2B23692-1B92-4685-A86B-E5EFE0737910}" type="parTrans" cxnId="{23247F52-EE77-4191-A414-447590A4490A}">
      <dgm:prSet/>
      <dgm:spPr/>
      <dgm:t>
        <a:bodyPr/>
        <a:lstStyle/>
        <a:p>
          <a:endParaRPr lang="en-US"/>
        </a:p>
      </dgm:t>
    </dgm:pt>
    <dgm:pt modelId="{B9435B7D-F4DE-4817-8E66-19CD5FCBF7E0}" type="sibTrans" cxnId="{23247F52-EE77-4191-A414-447590A4490A}">
      <dgm:prSet/>
      <dgm:spPr/>
      <dgm:t>
        <a:bodyPr/>
        <a:lstStyle/>
        <a:p>
          <a:endParaRPr lang="en-US"/>
        </a:p>
      </dgm:t>
    </dgm:pt>
    <dgm:pt modelId="{C850D51C-5AF4-417D-AA01-8690DE4369D5}">
      <dgm:prSet/>
      <dgm:spPr/>
      <dgm:t>
        <a:bodyPr/>
        <a:lstStyle/>
        <a:p>
          <a:r>
            <a:rPr lang="de-DE" dirty="0"/>
            <a:t>Datenzugriffsprotokollierung: Für jede Datenabfrage oder Analyseoperation kann ein Protokoll erstellt werden, um den Zugriff auf Daten nachzuverfolgen und sicherzustellen, dass er nur von autorisierten Personen erfolgt. Dies kann dazu beitragen, unbefugte Zugriffe zu identifizieren.</a:t>
          </a:r>
          <a:endParaRPr lang="en-US" dirty="0"/>
        </a:p>
      </dgm:t>
    </dgm:pt>
    <dgm:pt modelId="{EFA60E41-1175-41B8-B1D8-9DE3950094AA}" type="parTrans" cxnId="{408CC2AE-C7C1-4C3C-939A-386C77642B82}">
      <dgm:prSet/>
      <dgm:spPr/>
      <dgm:t>
        <a:bodyPr/>
        <a:lstStyle/>
        <a:p>
          <a:endParaRPr lang="en-US"/>
        </a:p>
      </dgm:t>
    </dgm:pt>
    <dgm:pt modelId="{E3FF5DE0-6EDA-42B2-BC4F-851C837B6042}" type="sibTrans" cxnId="{408CC2AE-C7C1-4C3C-939A-386C77642B82}">
      <dgm:prSet/>
      <dgm:spPr/>
      <dgm:t>
        <a:bodyPr/>
        <a:lstStyle/>
        <a:p>
          <a:endParaRPr lang="en-US"/>
        </a:p>
      </dgm:t>
    </dgm:pt>
    <dgm:pt modelId="{EA84F383-B298-4105-8352-D6C0234D90D3}">
      <dgm:prSet/>
      <dgm:spPr/>
      <dgm:t>
        <a:bodyPr/>
        <a:lstStyle/>
        <a:p>
          <a:r>
            <a:rPr lang="de-DE" dirty="0"/>
            <a:t>Firewalls und Netzwerksicherheit: Die Sicherheit der Daten kann auch durch den Einsatz von Firewalls, sicheren Netzwerken und anderen Netzwerk-Sicherheitsmaßnahmen gewährleistet werden, um den Zugriff auf die Dateninfrastruktur zu beschränken und unbefugten Zugriff zu verhindern.</a:t>
          </a:r>
          <a:endParaRPr lang="en-US" dirty="0"/>
        </a:p>
      </dgm:t>
    </dgm:pt>
    <dgm:pt modelId="{9D41CC1C-85BF-40D1-97D3-39A09149CB6C}" type="parTrans" cxnId="{30A74EE9-0831-41BE-8949-FC78D27AC63C}">
      <dgm:prSet/>
      <dgm:spPr/>
      <dgm:t>
        <a:bodyPr/>
        <a:lstStyle/>
        <a:p>
          <a:endParaRPr lang="en-US"/>
        </a:p>
      </dgm:t>
    </dgm:pt>
    <dgm:pt modelId="{B5033AA4-4221-47AC-AE66-2C16E9F626AB}" type="sibTrans" cxnId="{30A74EE9-0831-41BE-8949-FC78D27AC63C}">
      <dgm:prSet/>
      <dgm:spPr/>
      <dgm:t>
        <a:bodyPr/>
        <a:lstStyle/>
        <a:p>
          <a:endParaRPr lang="en-US"/>
        </a:p>
      </dgm:t>
    </dgm:pt>
    <dgm:pt modelId="{FFA2FB71-8016-40BD-8CD3-100B9E9400DF}">
      <dgm:prSet/>
      <dgm:spPr/>
      <dgm:t>
        <a:bodyPr/>
        <a:lstStyle/>
        <a:p>
          <a:r>
            <a:rPr lang="de-DE" dirty="0"/>
            <a:t>Es ist wichtig, dass Python-Analyseprogramme sorgfältig entwickelt und implementiert werden, um sicherzustellen, dass sie die erforderlichen Datenschutz- und Sicherheitsmaßnahmen berücksichtigen und den Zugriff auf Daten entsprechend einschränken.</a:t>
          </a:r>
          <a:endParaRPr lang="en-US" dirty="0"/>
        </a:p>
      </dgm:t>
    </dgm:pt>
    <dgm:pt modelId="{E874E82E-730B-456F-B005-B5B3E20C82E2}" type="parTrans" cxnId="{FAF5EB9C-FE21-418C-9ADA-5E17D7D555FD}">
      <dgm:prSet/>
      <dgm:spPr/>
      <dgm:t>
        <a:bodyPr/>
        <a:lstStyle/>
        <a:p>
          <a:endParaRPr lang="en-US"/>
        </a:p>
      </dgm:t>
    </dgm:pt>
    <dgm:pt modelId="{9AEE7A41-0E0A-45FB-AD63-A37D40626C93}" type="sibTrans" cxnId="{FAF5EB9C-FE21-418C-9ADA-5E17D7D555FD}">
      <dgm:prSet/>
      <dgm:spPr/>
      <dgm:t>
        <a:bodyPr/>
        <a:lstStyle/>
        <a:p>
          <a:endParaRPr lang="en-US"/>
        </a:p>
      </dgm:t>
    </dgm:pt>
    <dgm:pt modelId="{6E082880-165F-4798-BD99-95D83C75016C}" type="pres">
      <dgm:prSet presAssocID="{323F111E-E79E-4585-9A16-6B9EC4CAA5D8}" presName="diagram" presStyleCnt="0">
        <dgm:presLayoutVars>
          <dgm:dir/>
          <dgm:resizeHandles val="exact"/>
        </dgm:presLayoutVars>
      </dgm:prSet>
      <dgm:spPr/>
    </dgm:pt>
    <dgm:pt modelId="{C38A4A49-F608-4997-82A7-CF259D646D94}" type="pres">
      <dgm:prSet presAssocID="{861C0CFE-6773-498D-B2C0-16B307702C3F}" presName="node" presStyleLbl="node1" presStyleIdx="0" presStyleCnt="6">
        <dgm:presLayoutVars>
          <dgm:bulletEnabled val="1"/>
        </dgm:presLayoutVars>
      </dgm:prSet>
      <dgm:spPr/>
    </dgm:pt>
    <dgm:pt modelId="{C47F234D-1CDF-40ED-A1D6-060DDD12BD28}" type="pres">
      <dgm:prSet presAssocID="{D95A53C9-AED7-4363-B6CB-5E479E81DE83}" presName="sibTrans" presStyleCnt="0"/>
      <dgm:spPr/>
    </dgm:pt>
    <dgm:pt modelId="{46946255-6F84-4067-9B3E-60904B128EB5}" type="pres">
      <dgm:prSet presAssocID="{1110ECF8-DD95-4C2B-815D-ED10F81D18D1}" presName="node" presStyleLbl="node1" presStyleIdx="1" presStyleCnt="6">
        <dgm:presLayoutVars>
          <dgm:bulletEnabled val="1"/>
        </dgm:presLayoutVars>
      </dgm:prSet>
      <dgm:spPr/>
    </dgm:pt>
    <dgm:pt modelId="{B666215E-1E70-428C-83B4-E3D560E1AD52}" type="pres">
      <dgm:prSet presAssocID="{2A83FDE8-3D0A-4926-ABB5-FD54F401D649}" presName="sibTrans" presStyleCnt="0"/>
      <dgm:spPr/>
    </dgm:pt>
    <dgm:pt modelId="{60702389-8163-4AA0-A9E8-27371015186A}" type="pres">
      <dgm:prSet presAssocID="{FDC4320E-D31C-4B03-B2B1-910992229977}" presName="node" presStyleLbl="node1" presStyleIdx="2" presStyleCnt="6">
        <dgm:presLayoutVars>
          <dgm:bulletEnabled val="1"/>
        </dgm:presLayoutVars>
      </dgm:prSet>
      <dgm:spPr/>
    </dgm:pt>
    <dgm:pt modelId="{9BD23EE3-9AA0-45BE-983D-B85C7F50105A}" type="pres">
      <dgm:prSet presAssocID="{B9435B7D-F4DE-4817-8E66-19CD5FCBF7E0}" presName="sibTrans" presStyleCnt="0"/>
      <dgm:spPr/>
    </dgm:pt>
    <dgm:pt modelId="{A00DB05D-B097-4A76-B76A-76A9F331CBE7}" type="pres">
      <dgm:prSet presAssocID="{C850D51C-5AF4-417D-AA01-8690DE4369D5}" presName="node" presStyleLbl="node1" presStyleIdx="3" presStyleCnt="6">
        <dgm:presLayoutVars>
          <dgm:bulletEnabled val="1"/>
        </dgm:presLayoutVars>
      </dgm:prSet>
      <dgm:spPr/>
    </dgm:pt>
    <dgm:pt modelId="{53AC4724-6071-4795-9694-01F57953898F}" type="pres">
      <dgm:prSet presAssocID="{E3FF5DE0-6EDA-42B2-BC4F-851C837B6042}" presName="sibTrans" presStyleCnt="0"/>
      <dgm:spPr/>
    </dgm:pt>
    <dgm:pt modelId="{20BBEE0B-ECAD-490E-850F-3621B60F2923}" type="pres">
      <dgm:prSet presAssocID="{EA84F383-B298-4105-8352-D6C0234D90D3}" presName="node" presStyleLbl="node1" presStyleIdx="4" presStyleCnt="6">
        <dgm:presLayoutVars>
          <dgm:bulletEnabled val="1"/>
        </dgm:presLayoutVars>
      </dgm:prSet>
      <dgm:spPr/>
    </dgm:pt>
    <dgm:pt modelId="{248CA84A-333E-49AF-BE9B-B832BD91BFD6}" type="pres">
      <dgm:prSet presAssocID="{B5033AA4-4221-47AC-AE66-2C16E9F626AB}" presName="sibTrans" presStyleCnt="0"/>
      <dgm:spPr/>
    </dgm:pt>
    <dgm:pt modelId="{5215F179-B513-4844-8356-2ACD93EC7EA9}" type="pres">
      <dgm:prSet presAssocID="{FFA2FB71-8016-40BD-8CD3-100B9E9400DF}" presName="node" presStyleLbl="node1" presStyleIdx="5" presStyleCnt="6">
        <dgm:presLayoutVars>
          <dgm:bulletEnabled val="1"/>
        </dgm:presLayoutVars>
      </dgm:prSet>
      <dgm:spPr/>
    </dgm:pt>
  </dgm:ptLst>
  <dgm:cxnLst>
    <dgm:cxn modelId="{8EBA1710-E8D5-4AAF-9ED2-2BE0E09C003B}" srcId="{323F111E-E79E-4585-9A16-6B9EC4CAA5D8}" destId="{1110ECF8-DD95-4C2B-815D-ED10F81D18D1}" srcOrd="1" destOrd="0" parTransId="{705F4AAE-F2C9-4EC1-8A5F-A2482E5FA97A}" sibTransId="{2A83FDE8-3D0A-4926-ABB5-FD54F401D649}"/>
    <dgm:cxn modelId="{18540E71-D68D-472F-8063-CA44F3A1D3FB}" type="presOf" srcId="{FFA2FB71-8016-40BD-8CD3-100B9E9400DF}" destId="{5215F179-B513-4844-8356-2ACD93EC7EA9}" srcOrd="0" destOrd="0" presId="urn:microsoft.com/office/officeart/2005/8/layout/default"/>
    <dgm:cxn modelId="{23247F52-EE77-4191-A414-447590A4490A}" srcId="{323F111E-E79E-4585-9A16-6B9EC4CAA5D8}" destId="{FDC4320E-D31C-4B03-B2B1-910992229977}" srcOrd="2" destOrd="0" parTransId="{D2B23692-1B92-4685-A86B-E5EFE0737910}" sibTransId="{B9435B7D-F4DE-4817-8E66-19CD5FCBF7E0}"/>
    <dgm:cxn modelId="{C80F2673-B640-40C5-BB43-BC139B5B7228}" type="presOf" srcId="{EA84F383-B298-4105-8352-D6C0234D90D3}" destId="{20BBEE0B-ECAD-490E-850F-3621B60F2923}" srcOrd="0" destOrd="0" presId="urn:microsoft.com/office/officeart/2005/8/layout/default"/>
    <dgm:cxn modelId="{89AF917A-543C-4C5E-A4C0-8A056B33739C}" type="presOf" srcId="{FDC4320E-D31C-4B03-B2B1-910992229977}" destId="{60702389-8163-4AA0-A9E8-27371015186A}" srcOrd="0" destOrd="0" presId="urn:microsoft.com/office/officeart/2005/8/layout/default"/>
    <dgm:cxn modelId="{FAF5EB9C-FE21-418C-9ADA-5E17D7D555FD}" srcId="{323F111E-E79E-4585-9A16-6B9EC4CAA5D8}" destId="{FFA2FB71-8016-40BD-8CD3-100B9E9400DF}" srcOrd="5" destOrd="0" parTransId="{E874E82E-730B-456F-B005-B5B3E20C82E2}" sibTransId="{9AEE7A41-0E0A-45FB-AD63-A37D40626C93}"/>
    <dgm:cxn modelId="{408CC2AE-C7C1-4C3C-939A-386C77642B82}" srcId="{323F111E-E79E-4585-9A16-6B9EC4CAA5D8}" destId="{C850D51C-5AF4-417D-AA01-8690DE4369D5}" srcOrd="3" destOrd="0" parTransId="{EFA60E41-1175-41B8-B1D8-9DE3950094AA}" sibTransId="{E3FF5DE0-6EDA-42B2-BC4F-851C837B6042}"/>
    <dgm:cxn modelId="{4B68E3B6-C365-43F1-A908-B89A4E373305}" type="presOf" srcId="{323F111E-E79E-4585-9A16-6B9EC4CAA5D8}" destId="{6E082880-165F-4798-BD99-95D83C75016C}" srcOrd="0" destOrd="0" presId="urn:microsoft.com/office/officeart/2005/8/layout/default"/>
    <dgm:cxn modelId="{850C9ACC-CDC9-43A0-AA8B-0E3126622C1A}" type="presOf" srcId="{1110ECF8-DD95-4C2B-815D-ED10F81D18D1}" destId="{46946255-6F84-4067-9B3E-60904B128EB5}" srcOrd="0" destOrd="0" presId="urn:microsoft.com/office/officeart/2005/8/layout/default"/>
    <dgm:cxn modelId="{AC7AECDB-C0DD-4444-A314-26F58F5E5A63}" type="presOf" srcId="{C850D51C-5AF4-417D-AA01-8690DE4369D5}" destId="{A00DB05D-B097-4A76-B76A-76A9F331CBE7}" srcOrd="0" destOrd="0" presId="urn:microsoft.com/office/officeart/2005/8/layout/default"/>
    <dgm:cxn modelId="{30A74EE9-0831-41BE-8949-FC78D27AC63C}" srcId="{323F111E-E79E-4585-9A16-6B9EC4CAA5D8}" destId="{EA84F383-B298-4105-8352-D6C0234D90D3}" srcOrd="4" destOrd="0" parTransId="{9D41CC1C-85BF-40D1-97D3-39A09149CB6C}" sibTransId="{B5033AA4-4221-47AC-AE66-2C16E9F626AB}"/>
    <dgm:cxn modelId="{9FCA72F7-A8FE-4024-BF92-4C4AFABA681A}" type="presOf" srcId="{861C0CFE-6773-498D-B2C0-16B307702C3F}" destId="{C38A4A49-F608-4997-82A7-CF259D646D94}" srcOrd="0" destOrd="0" presId="urn:microsoft.com/office/officeart/2005/8/layout/default"/>
    <dgm:cxn modelId="{16B080FE-1350-4DDE-998C-66A4591FE9F4}" srcId="{323F111E-E79E-4585-9A16-6B9EC4CAA5D8}" destId="{861C0CFE-6773-498D-B2C0-16B307702C3F}" srcOrd="0" destOrd="0" parTransId="{4E27BFF6-0F3D-4455-A380-ACD9735931CE}" sibTransId="{D95A53C9-AED7-4363-B6CB-5E479E81DE83}"/>
    <dgm:cxn modelId="{23AE619F-8DDA-4BBE-AD73-C216FF8492E9}" type="presParOf" srcId="{6E082880-165F-4798-BD99-95D83C75016C}" destId="{C38A4A49-F608-4997-82A7-CF259D646D94}" srcOrd="0" destOrd="0" presId="urn:microsoft.com/office/officeart/2005/8/layout/default"/>
    <dgm:cxn modelId="{054865A7-9761-4F17-B977-0B8334801DC9}" type="presParOf" srcId="{6E082880-165F-4798-BD99-95D83C75016C}" destId="{C47F234D-1CDF-40ED-A1D6-060DDD12BD28}" srcOrd="1" destOrd="0" presId="urn:microsoft.com/office/officeart/2005/8/layout/default"/>
    <dgm:cxn modelId="{410CBC9B-B6BC-403B-A71F-2AA18B13E4CC}" type="presParOf" srcId="{6E082880-165F-4798-BD99-95D83C75016C}" destId="{46946255-6F84-4067-9B3E-60904B128EB5}" srcOrd="2" destOrd="0" presId="urn:microsoft.com/office/officeart/2005/8/layout/default"/>
    <dgm:cxn modelId="{F00EAC66-E8B9-4579-AF12-07247D7C1A24}" type="presParOf" srcId="{6E082880-165F-4798-BD99-95D83C75016C}" destId="{B666215E-1E70-428C-83B4-E3D560E1AD52}" srcOrd="3" destOrd="0" presId="urn:microsoft.com/office/officeart/2005/8/layout/default"/>
    <dgm:cxn modelId="{ADDE2C5F-F3AC-4E8A-A18F-72FC824402CF}" type="presParOf" srcId="{6E082880-165F-4798-BD99-95D83C75016C}" destId="{60702389-8163-4AA0-A9E8-27371015186A}" srcOrd="4" destOrd="0" presId="urn:microsoft.com/office/officeart/2005/8/layout/default"/>
    <dgm:cxn modelId="{62156747-2AB9-40D9-A7CE-E38F09BC46C0}" type="presParOf" srcId="{6E082880-165F-4798-BD99-95D83C75016C}" destId="{9BD23EE3-9AA0-45BE-983D-B85C7F50105A}" srcOrd="5" destOrd="0" presId="urn:microsoft.com/office/officeart/2005/8/layout/default"/>
    <dgm:cxn modelId="{2C764A56-0357-4822-BB79-967759ACFB9E}" type="presParOf" srcId="{6E082880-165F-4798-BD99-95D83C75016C}" destId="{A00DB05D-B097-4A76-B76A-76A9F331CBE7}" srcOrd="6" destOrd="0" presId="urn:microsoft.com/office/officeart/2005/8/layout/default"/>
    <dgm:cxn modelId="{F5582A31-920D-4627-897A-F0ACCDCE4E13}" type="presParOf" srcId="{6E082880-165F-4798-BD99-95D83C75016C}" destId="{53AC4724-6071-4795-9694-01F57953898F}" srcOrd="7" destOrd="0" presId="urn:microsoft.com/office/officeart/2005/8/layout/default"/>
    <dgm:cxn modelId="{4C031D53-693F-4D87-AA2C-9F0234C3941A}" type="presParOf" srcId="{6E082880-165F-4798-BD99-95D83C75016C}" destId="{20BBEE0B-ECAD-490E-850F-3621B60F2923}" srcOrd="8" destOrd="0" presId="urn:microsoft.com/office/officeart/2005/8/layout/default"/>
    <dgm:cxn modelId="{C2669F98-BC10-4313-9615-4B2145D836FD}" type="presParOf" srcId="{6E082880-165F-4798-BD99-95D83C75016C}" destId="{248CA84A-333E-49AF-BE9B-B832BD91BFD6}" srcOrd="9" destOrd="0" presId="urn:microsoft.com/office/officeart/2005/8/layout/default"/>
    <dgm:cxn modelId="{10E8C48E-5A89-4971-8D81-CA02FD53FE4B}" type="presParOf" srcId="{6E082880-165F-4798-BD99-95D83C75016C}" destId="{5215F179-B513-4844-8356-2ACD93EC7EA9}"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EC10F4-A230-43B3-B9C0-DD215B46FCD2}">
      <dsp:nvSpPr>
        <dsp:cNvPr id="0" name=""/>
        <dsp:cNvSpPr/>
      </dsp:nvSpPr>
      <dsp:spPr>
        <a:xfrm>
          <a:off x="388606" y="1906"/>
          <a:ext cx="2865970" cy="1719582"/>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dirty="0"/>
            <a:t>Überwachungs- und Protokollierungsfunktionen von SQL-Servern nutzen: Viele SQL-Datenbankverwaltungssysteme bieten integrierte Funktionen zur Überwachung und Protokollierung von Datenzugriffen. Dies umfasst beispielsweise die Verwendung von Audit-Policies, Trigger oder erweiterten Überwachungsmechanismen.</a:t>
          </a:r>
          <a:endParaRPr lang="en-US" sz="1200" kern="1200" dirty="0"/>
        </a:p>
      </dsp:txBody>
      <dsp:txXfrm>
        <a:off x="388606" y="1906"/>
        <a:ext cx="2865970" cy="1719582"/>
      </dsp:txXfrm>
    </dsp:sp>
    <dsp:sp modelId="{C43B0367-C54D-4EA3-8989-C049B0473E65}">
      <dsp:nvSpPr>
        <dsp:cNvPr id="0" name=""/>
        <dsp:cNvSpPr/>
      </dsp:nvSpPr>
      <dsp:spPr>
        <a:xfrm>
          <a:off x="3541173" y="1906"/>
          <a:ext cx="2865970" cy="1719582"/>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dirty="0"/>
            <a:t>Trigger verwenden: Trigger sind spezielle Datenbankobjekte, die automatisch ausgeführt werden, wenn bestimmte Aktionen auf einer Tabelle durchgeführt werden. Indem man Trigger auf bestimmte Tabellen einrichtet, können alle Datenzugriffe auf diese Tabelle protokolliert werden.</a:t>
          </a:r>
          <a:endParaRPr lang="en-US" sz="1200" kern="1200" dirty="0"/>
        </a:p>
      </dsp:txBody>
      <dsp:txXfrm>
        <a:off x="3541173" y="1906"/>
        <a:ext cx="2865970" cy="1719582"/>
      </dsp:txXfrm>
    </dsp:sp>
    <dsp:sp modelId="{290A7D11-8720-4B7F-A9EE-08B510DBC4D5}">
      <dsp:nvSpPr>
        <dsp:cNvPr id="0" name=""/>
        <dsp:cNvSpPr/>
      </dsp:nvSpPr>
      <dsp:spPr>
        <a:xfrm>
          <a:off x="6693740" y="1906"/>
          <a:ext cx="2865970" cy="1719582"/>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dirty="0"/>
            <a:t>Logging-Frameworks nutzen: Man kann auch Logging-Frameworks wie Log4j oder Serilog verwenden, um Datenzugriffe zu protokollieren. Diese Frameworks bieten eine Vielzahl von Funktionen zur Protokollierung von Ereignissen, einschließlich Datenzugriffen.</a:t>
          </a:r>
          <a:endParaRPr lang="en-US" sz="1200" kern="1200" dirty="0"/>
        </a:p>
      </dsp:txBody>
      <dsp:txXfrm>
        <a:off x="6693740" y="1906"/>
        <a:ext cx="2865970" cy="1719582"/>
      </dsp:txXfrm>
    </dsp:sp>
    <dsp:sp modelId="{822C5137-D6C4-4B46-AD37-7C6B584D1AAF}">
      <dsp:nvSpPr>
        <dsp:cNvPr id="0" name=""/>
        <dsp:cNvSpPr/>
      </dsp:nvSpPr>
      <dsp:spPr>
        <a:xfrm>
          <a:off x="388606" y="2008085"/>
          <a:ext cx="2865970" cy="1719582"/>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dirty="0"/>
            <a:t>SQL-Traces verwenden: SQL-Traces ermöglichen das Aufzeichnen von SQL-Anweisungen und anderer Informationen während der Ausführung. Indem man Traces auf bestimmte Datenbanken oder Tabellen anwendet, können alle Datenzugriffe aufgezeichnet werden.</a:t>
          </a:r>
          <a:endParaRPr lang="en-US" sz="1200" kern="1200" dirty="0"/>
        </a:p>
      </dsp:txBody>
      <dsp:txXfrm>
        <a:off x="388606" y="2008085"/>
        <a:ext cx="2865970" cy="1719582"/>
      </dsp:txXfrm>
    </dsp:sp>
    <dsp:sp modelId="{A1A10D54-64B0-43DD-851B-D8E08A00B249}">
      <dsp:nvSpPr>
        <dsp:cNvPr id="0" name=""/>
        <dsp:cNvSpPr/>
      </dsp:nvSpPr>
      <dsp:spPr>
        <a:xfrm>
          <a:off x="3541173" y="2008085"/>
          <a:ext cx="2865970" cy="1719582"/>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dirty="0"/>
            <a:t>Benutzerdefinierte Lösungen: Falls keine der oben genannten Methoden für die Datenzugriffsprotokollierung geeignet ist, kann man auch benutzerdefinierte Lösungen implementieren. Dies kann die Verwendung von benutzerdefinierten Prozeduren, Tabellen und Datenbankobjekten umfassen, um Datenzugriffe zu protokollieren.</a:t>
          </a:r>
          <a:endParaRPr lang="en-US" sz="1200" kern="1200" dirty="0"/>
        </a:p>
      </dsp:txBody>
      <dsp:txXfrm>
        <a:off x="3541173" y="2008085"/>
        <a:ext cx="2865970" cy="1719582"/>
      </dsp:txXfrm>
    </dsp:sp>
    <dsp:sp modelId="{1D571516-2200-410B-93F8-CC5CF298760E}">
      <dsp:nvSpPr>
        <dsp:cNvPr id="0" name=""/>
        <dsp:cNvSpPr/>
      </dsp:nvSpPr>
      <dsp:spPr>
        <a:xfrm>
          <a:off x="6693740" y="2008085"/>
          <a:ext cx="2865970" cy="1719582"/>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dirty="0"/>
            <a:t>Es ist wichtig zu beachten, dass die Implementierung der Datenzugriffsprotokollierung je nach SQL-Datenbankverwaltungssystem variieren kann. Es empfiehlt sich, die Dokumentation des verwendeten Systems zu konsultieren, um die beste Methode zur Implementierung der Datenzugriffsprotokollierung zu ermitteln.</a:t>
          </a:r>
          <a:endParaRPr lang="en-US" sz="1200" kern="1200" dirty="0"/>
        </a:p>
      </dsp:txBody>
      <dsp:txXfrm>
        <a:off x="6693740" y="2008085"/>
        <a:ext cx="2865970" cy="17195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8A4A49-F608-4997-82A7-CF259D646D94}">
      <dsp:nvSpPr>
        <dsp:cNvPr id="0" name=""/>
        <dsp:cNvSpPr/>
      </dsp:nvSpPr>
      <dsp:spPr>
        <a:xfrm>
          <a:off x="267176" y="1235"/>
          <a:ext cx="2976264" cy="1785758"/>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Zugriffsberechtigungen: Python-Analyseprogramme können so entwickelt werden, dass sie nur auf bestimmte Daten zugreifen können, für die der Benutzer die erforderlichen Berechtigungen hat. Dies kann durch die Verwendung von Benutzerkonten und Berechtigungsstufen erreicht werden.</a:t>
          </a:r>
          <a:endParaRPr lang="en-US" sz="1400" kern="1200" dirty="0"/>
        </a:p>
      </dsp:txBody>
      <dsp:txXfrm>
        <a:off x="267176" y="1235"/>
        <a:ext cx="2976264" cy="1785758"/>
      </dsp:txXfrm>
    </dsp:sp>
    <dsp:sp modelId="{46946255-6F84-4067-9B3E-60904B128EB5}">
      <dsp:nvSpPr>
        <dsp:cNvPr id="0" name=""/>
        <dsp:cNvSpPr/>
      </dsp:nvSpPr>
      <dsp:spPr>
        <a:xfrm>
          <a:off x="3541067" y="1235"/>
          <a:ext cx="2976264" cy="1785758"/>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Datenverschlüsselung: Sensible Daten können vor der Analyse verschlüsselt werden, um sicherzustellen, dass sie nur von autorisierten Personen entschlüsselt und analysiert werden können.</a:t>
          </a:r>
          <a:endParaRPr lang="en-US" sz="1400" kern="1200" dirty="0"/>
        </a:p>
      </dsp:txBody>
      <dsp:txXfrm>
        <a:off x="3541067" y="1235"/>
        <a:ext cx="2976264" cy="1785758"/>
      </dsp:txXfrm>
    </dsp:sp>
    <dsp:sp modelId="{60702389-8163-4AA0-A9E8-27371015186A}">
      <dsp:nvSpPr>
        <dsp:cNvPr id="0" name=""/>
        <dsp:cNvSpPr/>
      </dsp:nvSpPr>
      <dsp:spPr>
        <a:xfrm>
          <a:off x="6814958" y="1235"/>
          <a:ext cx="2976264" cy="1785758"/>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Datenmaskierung: Bei der Analyse von Daten können sensible Informationen wie persönliche Identifikationsnummern (PII) oder Kreditkartendaten maskiert oder anonymisiert werden, um die Identität von Personen zu schützen.</a:t>
          </a:r>
          <a:endParaRPr lang="en-US" sz="1400" kern="1200" dirty="0"/>
        </a:p>
      </dsp:txBody>
      <dsp:txXfrm>
        <a:off x="6814958" y="1235"/>
        <a:ext cx="2976264" cy="1785758"/>
      </dsp:txXfrm>
    </dsp:sp>
    <dsp:sp modelId="{A00DB05D-B097-4A76-B76A-76A9F331CBE7}">
      <dsp:nvSpPr>
        <dsp:cNvPr id="0" name=""/>
        <dsp:cNvSpPr/>
      </dsp:nvSpPr>
      <dsp:spPr>
        <a:xfrm>
          <a:off x="267176" y="2084621"/>
          <a:ext cx="2976264" cy="1785758"/>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Datenzugriffsprotokollierung: Für jede Datenabfrage oder Analyseoperation kann ein Protokoll erstellt werden, um den Zugriff auf Daten nachzuverfolgen und sicherzustellen, dass er nur von autorisierten Personen erfolgt. Dies kann dazu beitragen, unbefugte Zugriffe zu identifizieren.</a:t>
          </a:r>
          <a:endParaRPr lang="en-US" sz="1400" kern="1200" dirty="0"/>
        </a:p>
      </dsp:txBody>
      <dsp:txXfrm>
        <a:off x="267176" y="2084621"/>
        <a:ext cx="2976264" cy="1785758"/>
      </dsp:txXfrm>
    </dsp:sp>
    <dsp:sp modelId="{20BBEE0B-ECAD-490E-850F-3621B60F2923}">
      <dsp:nvSpPr>
        <dsp:cNvPr id="0" name=""/>
        <dsp:cNvSpPr/>
      </dsp:nvSpPr>
      <dsp:spPr>
        <a:xfrm>
          <a:off x="3541067" y="2084621"/>
          <a:ext cx="2976264" cy="1785758"/>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Firewalls und Netzwerksicherheit: Die Sicherheit der Daten kann auch durch den Einsatz von Firewalls, sicheren Netzwerken und anderen Netzwerk-Sicherheitsmaßnahmen gewährleistet werden, um den Zugriff auf die Dateninfrastruktur zu beschränken und unbefugten Zugriff zu verhindern.</a:t>
          </a:r>
          <a:endParaRPr lang="en-US" sz="1400" kern="1200" dirty="0"/>
        </a:p>
      </dsp:txBody>
      <dsp:txXfrm>
        <a:off x="3541067" y="2084621"/>
        <a:ext cx="2976264" cy="1785758"/>
      </dsp:txXfrm>
    </dsp:sp>
    <dsp:sp modelId="{5215F179-B513-4844-8356-2ACD93EC7EA9}">
      <dsp:nvSpPr>
        <dsp:cNvPr id="0" name=""/>
        <dsp:cNvSpPr/>
      </dsp:nvSpPr>
      <dsp:spPr>
        <a:xfrm>
          <a:off x="6814958" y="2084621"/>
          <a:ext cx="2976264" cy="1785758"/>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dirty="0"/>
            <a:t>Es ist wichtig, dass Python-Analyseprogramme sorgfältig entwickelt und implementiert werden, um sicherzustellen, dass sie die erforderlichen Datenschutz- und Sicherheitsmaßnahmen berücksichtigen und den Zugriff auf Daten entsprechend einschränken.</a:t>
          </a:r>
          <a:endParaRPr lang="en-US" sz="1400" kern="1200" dirty="0"/>
        </a:p>
      </dsp:txBody>
      <dsp:txXfrm>
        <a:off x="6814958" y="2084621"/>
        <a:ext cx="2976264" cy="178575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3E22D0-69DB-4AD2-BFDB-B6B0697DB30B}" type="datetimeFigureOut">
              <a:rPr lang="de-DE" smtClean="0"/>
              <a:t>03.08.2023</a:t>
            </a:fld>
            <a:endParaRPr lang="de-DE"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62C47E-A6F7-498A-BC00-873284D75D54}" type="slidenum">
              <a:rPr lang="de-DE" smtClean="0"/>
              <a:t>‹Nr.›</a:t>
            </a:fld>
            <a:endParaRPr lang="de-DE" dirty="0"/>
          </a:p>
        </p:txBody>
      </p:sp>
    </p:spTree>
    <p:extLst>
      <p:ext uri="{BB962C8B-B14F-4D97-AF65-F5344CB8AC3E}">
        <p14:creationId xmlns:p14="http://schemas.microsoft.com/office/powerpoint/2010/main" val="316685457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3T09:36:13.2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1,'2515'0,"-2494"1,1 1,31 8,31 3,107-12,-179 1,0 1,1 0,-1 0,0 1,11 6,-9-4,0-1,0 0,18 2,18-2,-1-2,73-5,-26 0,248 2,-322-2,-1 0,33-7,29-4,-47 11,-4 1,-1-1,45-10,-55 8,-1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3T09:36:16.75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29,'1511'0,"-1489"-1,-1-1,34-8,29-2,309 9,-201 5,-59-4,148 5,-257 0,0 1,0 2,-1 0,35 14,-35-10,2-2,-1-1,1-1,26 3,105-7,-112-4,1 2,66 9,-19 4,-68-10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3T09:36:19.6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1,'45'2,"0"3,79 17,-56-8,57 2,-37-6,-24-3,85-3,-81-4,74 9,-18 2,153-5,-256-7,1-2,33-7,-31 5,36-3,349 5,-210 6,358-3,-531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3T09:36:21.58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1,'1462'0,"-1360"4,106 19,-106-9,108 0,302-15,-499 2,1 0,0 1,20 6,1 0,-16-5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3T09:36:24.38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56,'914'0,"-896"-1,0-2,-1 1,1-2,-1 0,20-8,-18 5,0 1,1 1,36-4,305 7,-179 4,612-2,-768 2,0 0,30 8,-27-5,45 3,57-8,-109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D0A2B6-884F-47F1-97D4-56FF4241B1BC}" type="datetimeFigureOut">
              <a:rPr lang="de-DE" smtClean="0"/>
              <a:t>03.08.2023</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FF654A-7554-4E4B-9F02-6F44B6EE5359}" type="slidenum">
              <a:rPr lang="de-DE" smtClean="0"/>
              <a:t>‹Nr.›</a:t>
            </a:fld>
            <a:endParaRPr lang="de-DE" dirty="0"/>
          </a:p>
        </p:txBody>
      </p:sp>
    </p:spTree>
    <p:extLst>
      <p:ext uri="{BB962C8B-B14F-4D97-AF65-F5344CB8AC3E}">
        <p14:creationId xmlns:p14="http://schemas.microsoft.com/office/powerpoint/2010/main" val="873481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DFF654A-7554-4E4B-9F02-6F44B6EE5359}" type="slidenum">
              <a:rPr lang="de-DE" smtClean="0"/>
              <a:t>1</a:t>
            </a:fld>
            <a:endParaRPr lang="de-DE" dirty="0"/>
          </a:p>
        </p:txBody>
      </p:sp>
    </p:spTree>
    <p:extLst>
      <p:ext uri="{BB962C8B-B14F-4D97-AF65-F5344CB8AC3E}">
        <p14:creationId xmlns:p14="http://schemas.microsoft.com/office/powerpoint/2010/main" val="3234025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de-DE" noProof="0"/>
              <a:t>Mastertitelformat bearbeiten</a:t>
            </a:r>
            <a:endParaRPr lang="de-DE" noProof="0" dirty="0"/>
          </a:p>
        </p:txBody>
      </p:sp>
      <p:sp>
        <p:nvSpPr>
          <p:cNvPr id="3" name="Unter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de-DE" noProof="0"/>
              <a:t>Master-Untertitelformat bearbeiten</a:t>
            </a:r>
            <a:endParaRPr lang="de-DE" noProof="0" dirty="0"/>
          </a:p>
        </p:txBody>
      </p:sp>
      <p:cxnSp>
        <p:nvCxnSpPr>
          <p:cNvPr id="9" name="Gerader Verbinde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umsplatzhalt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r>
              <a:rPr lang="de-DE" noProof="0" dirty="0"/>
              <a:t>13.06.2023</a:t>
            </a:r>
          </a:p>
        </p:txBody>
      </p:sp>
      <p:sp>
        <p:nvSpPr>
          <p:cNvPr id="5" name="Fußzeilenplatzhalt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de-DE" noProof="0" dirty="0"/>
          </a:p>
        </p:txBody>
      </p:sp>
      <p:sp>
        <p:nvSpPr>
          <p:cNvPr id="6" name="Foliennummernplatzhalt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Inhaltsplatzhalter 2"/>
          <p:cNvSpPr>
            <a:spLocks noGrp="1"/>
          </p:cNvSpPr>
          <p:nvPr>
            <p:ph idx="1"/>
          </p:nvPr>
        </p:nvSpPr>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7" name="Datumsplatzhalt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r>
              <a:rPr lang="de-DE" noProof="0" dirty="0"/>
              <a:t>13.06.2023</a:t>
            </a:r>
          </a:p>
        </p:txBody>
      </p:sp>
      <p:sp>
        <p:nvSpPr>
          <p:cNvPr id="8" name="Fußzeilenplatzhalt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de-DE" noProof="0" dirty="0"/>
          </a:p>
        </p:txBody>
      </p:sp>
      <p:sp>
        <p:nvSpPr>
          <p:cNvPr id="9" name="Foliennummernplatzhalt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de-DE" noProof="0"/>
              <a:t>Mastertitelformat bearbeiten</a:t>
            </a:r>
            <a:endParaRPr lang="de-DE" noProof="0" dirty="0"/>
          </a:p>
        </p:txBody>
      </p:sp>
      <p:sp>
        <p:nvSpPr>
          <p:cNvPr id="3" name="Textplatzhalt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noProof="0"/>
              <a:t>Mastertextformat bearbeiten</a:t>
            </a:r>
          </a:p>
        </p:txBody>
      </p:sp>
      <p:cxnSp>
        <p:nvCxnSpPr>
          <p:cNvPr id="9" name="Gerader Verbinde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umsplatzhalt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r>
              <a:rPr lang="de-DE" noProof="0" dirty="0"/>
              <a:t>13.06.2023</a:t>
            </a:r>
          </a:p>
        </p:txBody>
      </p:sp>
      <p:sp>
        <p:nvSpPr>
          <p:cNvPr id="8" name="Fußzeilenplatzhalt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de-DE" noProof="0" dirty="0"/>
          </a:p>
        </p:txBody>
      </p:sp>
      <p:sp>
        <p:nvSpPr>
          <p:cNvPr id="11" name="Foliennummernplatzhalt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de-DE" noProof="0"/>
              <a:t>Mastertitelformat bearbeiten</a:t>
            </a:r>
            <a:endParaRPr lang="de-DE" noProof="0" dirty="0"/>
          </a:p>
        </p:txBody>
      </p:sp>
      <p:sp>
        <p:nvSpPr>
          <p:cNvPr id="3" name="Inhaltsplatzhalter 2"/>
          <p:cNvSpPr>
            <a:spLocks noGrp="1"/>
          </p:cNvSpPr>
          <p:nvPr>
            <p:ph sz="half" idx="1"/>
          </p:nvPr>
        </p:nvSpPr>
        <p:spPr>
          <a:xfrm>
            <a:off x="1097280" y="2120900"/>
            <a:ext cx="4639736" cy="3748193"/>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Inhaltsplatzhalter 3"/>
          <p:cNvSpPr>
            <a:spLocks noGrp="1"/>
          </p:cNvSpPr>
          <p:nvPr>
            <p:ph sz="half" idx="2"/>
          </p:nvPr>
        </p:nvSpPr>
        <p:spPr>
          <a:xfrm>
            <a:off x="6515944" y="2120900"/>
            <a:ext cx="4639736" cy="3748194"/>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2" name="Datumsplatzhalt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r>
              <a:rPr lang="de-DE" noProof="0" dirty="0"/>
              <a:t>13.06.2023</a:t>
            </a:r>
          </a:p>
        </p:txBody>
      </p:sp>
      <p:sp>
        <p:nvSpPr>
          <p:cNvPr id="9" name="Fußzeilenplatzhalt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de-DE" noProof="0" dirty="0"/>
          </a:p>
        </p:txBody>
      </p:sp>
      <p:sp>
        <p:nvSpPr>
          <p:cNvPr id="10" name="Foliennummernplatzhalt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de-DE" noProof="0"/>
              <a:t>Mastertitelformat bearbeiten</a:t>
            </a:r>
            <a:endParaRPr lang="de-DE" noProof="0" dirty="0"/>
          </a:p>
        </p:txBody>
      </p:sp>
      <p:sp>
        <p:nvSpPr>
          <p:cNvPr id="3" name="Textplatzhalt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4" name="Inhaltsplatzhalter 3"/>
          <p:cNvSpPr>
            <a:spLocks noGrp="1"/>
          </p:cNvSpPr>
          <p:nvPr>
            <p:ph sz="half" idx="2"/>
          </p:nvPr>
        </p:nvSpPr>
        <p:spPr>
          <a:xfrm>
            <a:off x="1097280" y="2958274"/>
            <a:ext cx="4639736" cy="2910821"/>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5" name="Textplatzhalt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6" name="Inhaltsplatzhalter 5"/>
          <p:cNvSpPr>
            <a:spLocks noGrp="1"/>
          </p:cNvSpPr>
          <p:nvPr>
            <p:ph sz="quarter" idx="4"/>
          </p:nvPr>
        </p:nvSpPr>
        <p:spPr>
          <a:xfrm>
            <a:off x="6515944" y="2958273"/>
            <a:ext cx="4639736" cy="2910821"/>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2" name="Datumsplatzhalt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r>
              <a:rPr lang="de-DE" noProof="0" dirty="0"/>
              <a:t>13.06.2023</a:t>
            </a:r>
          </a:p>
        </p:txBody>
      </p:sp>
      <p:sp>
        <p:nvSpPr>
          <p:cNvPr id="11" name="Fußzeilenplatzhalt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de-DE" noProof="0" dirty="0"/>
          </a:p>
        </p:txBody>
      </p:sp>
      <p:sp>
        <p:nvSpPr>
          <p:cNvPr id="12" name="Foliennummernplatzhalt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6" name="Datumsplatzhalt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r>
              <a:rPr lang="de-DE" noProof="0" dirty="0"/>
              <a:t>13.06.2023</a:t>
            </a:r>
          </a:p>
        </p:txBody>
      </p:sp>
      <p:sp>
        <p:nvSpPr>
          <p:cNvPr id="7" name="Fußzeilenplatzhalt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de-DE" noProof="0" dirty="0"/>
          </a:p>
        </p:txBody>
      </p:sp>
      <p:sp>
        <p:nvSpPr>
          <p:cNvPr id="8" name="Foliennummernplatzhalt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r>
              <a:rPr lang="de-DE" noProof="0" dirty="0"/>
              <a:t>13.06.2023</a:t>
            </a:r>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de-DE" noProof="0"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de-DE" noProof="0"/>
              <a:t>Mastertitelformat bearbeiten</a:t>
            </a:r>
            <a:endParaRPr lang="de-DE" noProof="0" dirty="0"/>
          </a:p>
        </p:txBody>
      </p:sp>
      <p:sp>
        <p:nvSpPr>
          <p:cNvPr id="3" name="Inhaltsplatzhalter 2"/>
          <p:cNvSpPr>
            <a:spLocks noGrp="1"/>
          </p:cNvSpPr>
          <p:nvPr>
            <p:ph idx="1"/>
          </p:nvPr>
        </p:nvSpPr>
        <p:spPr>
          <a:xfrm>
            <a:off x="5458984" y="812799"/>
            <a:ext cx="5928344" cy="5294757"/>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Textplatzhalt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5" name="Datumsplatzhalter 4"/>
          <p:cNvSpPr>
            <a:spLocks noGrp="1"/>
          </p:cNvSpPr>
          <p:nvPr>
            <p:ph type="dt" sz="half" idx="10"/>
          </p:nvPr>
        </p:nvSpPr>
        <p:spPr>
          <a:xfrm>
            <a:off x="643464" y="6446520"/>
            <a:ext cx="3517568" cy="365125"/>
          </a:xfrm>
        </p:spPr>
        <p:txBody>
          <a:bodyPr rtlCol="0"/>
          <a:lstStyle>
            <a:lvl1pPr algn="l">
              <a:defRPr/>
            </a:lvl1pPr>
          </a:lstStyle>
          <a:p>
            <a:pPr rtl="0"/>
            <a:r>
              <a:rPr lang="de-DE" noProof="0" dirty="0"/>
              <a:t>13.06.2023</a:t>
            </a:r>
          </a:p>
        </p:txBody>
      </p:sp>
      <p:sp>
        <p:nvSpPr>
          <p:cNvPr id="6" name="Fußzeilenplatzhalt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de-DE" noProof="0" dirty="0"/>
          </a:p>
        </p:txBody>
      </p:sp>
      <p:sp>
        <p:nvSpPr>
          <p:cNvPr id="7" name="Foliennummernplatzhalt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de-DE" noProof="0" smtClean="0"/>
              <a:pPr/>
              <a:t>‹Nr.›</a:t>
            </a:fld>
            <a:endParaRPr lang="de-DE"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Bildplatzhalt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noProof="0" dirty="0"/>
              <a:t>Bild durch Klicken auf Symbol hinzufügen</a:t>
            </a:r>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de-DE" noProof="0"/>
              <a:t>Mastertitelformat bearbeiten</a:t>
            </a:r>
            <a:endParaRPr lang="de-DE" noProof="0" dirty="0"/>
          </a:p>
        </p:txBody>
      </p:sp>
      <p:sp>
        <p:nvSpPr>
          <p:cNvPr id="4" name="Textplatzhalt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5" name="Datumsplatzhalter 4"/>
          <p:cNvSpPr>
            <a:spLocks noGrp="1"/>
          </p:cNvSpPr>
          <p:nvPr>
            <p:ph type="dt" sz="half" idx="10"/>
          </p:nvPr>
        </p:nvSpPr>
        <p:spPr/>
        <p:txBody>
          <a:bodyPr rtlCol="0"/>
          <a:lstStyle>
            <a:lvl1pPr>
              <a:defRPr/>
            </a:lvl1pPr>
          </a:lstStyle>
          <a:p>
            <a:pPr rtl="0"/>
            <a:r>
              <a:rPr lang="de-DE" noProof="0" dirty="0"/>
              <a:t>13.06.2023</a:t>
            </a:r>
          </a:p>
        </p:txBody>
      </p:sp>
      <p:sp>
        <p:nvSpPr>
          <p:cNvPr id="6" name="Fußzeilenplatzhalter 5"/>
          <p:cNvSpPr>
            <a:spLocks noGrp="1"/>
          </p:cNvSpPr>
          <p:nvPr>
            <p:ph type="ftr" sz="quarter" idx="11"/>
          </p:nvPr>
        </p:nvSpPr>
        <p:spPr>
          <a:xfrm>
            <a:off x="1097279" y="6446838"/>
            <a:ext cx="6818262" cy="365125"/>
          </a:xfrm>
        </p:spPr>
        <p:txBody>
          <a:bodyPr rtlCol="0"/>
          <a:lstStyle/>
          <a:p>
            <a:pPr algn="l" rtl="0"/>
            <a:endParaRPr lang="de-DE" noProof="0" dirty="0"/>
          </a:p>
        </p:txBody>
      </p:sp>
      <p:sp>
        <p:nvSpPr>
          <p:cNvPr id="7" name="Foliennummernplatzhalter 6"/>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platzhalt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de-DE" noProof="0" dirty="0"/>
              <a:t>Titelmasterformat durch Klicken bearbeiten</a:t>
            </a:r>
          </a:p>
        </p:txBody>
      </p:sp>
      <p:sp>
        <p:nvSpPr>
          <p:cNvPr id="3" name="Textplatzhalt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de-DE" noProof="0" dirty="0"/>
              <a:t>Textmasterformate durch Klicken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r>
              <a:rPr lang="de-DE" noProof="0" dirty="0"/>
              <a:t>13.06.2023</a:t>
            </a:r>
          </a:p>
        </p:txBody>
      </p:sp>
      <p:sp>
        <p:nvSpPr>
          <p:cNvPr id="5" name="Fußzeilenplatzhalt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de-DE" noProof="0" dirty="0"/>
          </a:p>
        </p:txBody>
      </p:sp>
      <p:sp>
        <p:nvSpPr>
          <p:cNvPr id="6" name="Foliennummernplatzhalt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de-DE" noProof="0" smtClean="0"/>
              <a:t>‹Nr.›</a:t>
            </a:fld>
            <a:endParaRPr lang="de-DE" noProof="0" dirty="0"/>
          </a:p>
        </p:txBody>
      </p:sp>
      <p:cxnSp>
        <p:nvCxnSpPr>
          <p:cNvPr id="10" name="Gerader Verbinde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0.png"/><Relationship Id="rId12" Type="http://schemas.openxmlformats.org/officeDocument/2006/relationships/customXml" Target="../ink/ink5.xml"/><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customXml" Target="../ink/ink2.xml"/><Relationship Id="rId11" Type="http://schemas.openxmlformats.org/officeDocument/2006/relationships/image" Target="../media/image12.png"/><Relationship Id="rId5" Type="http://schemas.openxmlformats.org/officeDocument/2006/relationships/image" Target="../media/image90.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hteck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pic>
        <p:nvPicPr>
          <p:cNvPr id="4" name="Bild 3" descr="Nahaufnahme eines Blatts Papier mit einem Bleistift darauf">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hteck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sp>
        <p:nvSpPr>
          <p:cNvPr id="2" name="Titel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rtlCol="0" anchor="b">
            <a:normAutofit/>
          </a:bodyPr>
          <a:lstStyle/>
          <a:p>
            <a:r>
              <a:rPr lang="de-DE" sz="4000" dirty="0">
                <a:solidFill>
                  <a:schemeClr val="tx1"/>
                </a:solidFill>
                <a:latin typeface="Arial" panose="020B0604020202020204" pitchFamily="34" charset="0"/>
                <a:cs typeface="Arial" panose="020B0604020202020204" pitchFamily="34" charset="0"/>
              </a:rPr>
              <a:t>Praxisprojekt SQL</a:t>
            </a:r>
          </a:p>
        </p:txBody>
      </p:sp>
      <p:sp>
        <p:nvSpPr>
          <p:cNvPr id="3" name="Untertitel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rtlCol="0" anchor="t">
            <a:normAutofit/>
          </a:bodyPr>
          <a:lstStyle/>
          <a:p>
            <a:pPr rtl="0">
              <a:lnSpc>
                <a:spcPct val="100000"/>
              </a:lnSpc>
            </a:pPr>
            <a:r>
              <a:rPr lang="de-DE" sz="1200" dirty="0">
                <a:latin typeface="Arial" panose="020B0604020202020204" pitchFamily="34" charset="0"/>
                <a:cs typeface="Arial" panose="020B0604020202020204" pitchFamily="34" charset="0"/>
              </a:rPr>
              <a:t>Brigitte</a:t>
            </a:r>
          </a:p>
        </p:txBody>
      </p:sp>
      <p:cxnSp>
        <p:nvCxnSpPr>
          <p:cNvPr id="37" name="Gerader Verbinde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hteck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8E69CD-14DB-43C1-C31F-6AB43DD70F4F}"/>
              </a:ext>
            </a:extLst>
          </p:cNvPr>
          <p:cNvSpPr>
            <a:spLocks noGrp="1"/>
          </p:cNvSpPr>
          <p:nvPr>
            <p:ph type="title"/>
          </p:nvPr>
        </p:nvSpPr>
        <p:spPr>
          <a:xfrm>
            <a:off x="1097280" y="286603"/>
            <a:ext cx="10058400" cy="1450757"/>
          </a:xfrm>
        </p:spPr>
        <p:txBody>
          <a:bodyPr anchor="b">
            <a:normAutofit/>
          </a:bodyPr>
          <a:lstStyle/>
          <a:p>
            <a:r>
              <a:rPr lang="de-DE" sz="4400" b="1" dirty="0">
                <a:latin typeface="Arial" panose="020B0604020202020204" pitchFamily="34" charset="0"/>
                <a:cs typeface="Arial" panose="020B0604020202020204" pitchFamily="34" charset="0"/>
              </a:rPr>
              <a:t>Zugriffseinschränkungen</a:t>
            </a:r>
            <a:br>
              <a:rPr lang="de-DE" sz="4400" b="1" dirty="0">
                <a:latin typeface="Arial" panose="020B0604020202020204" pitchFamily="34" charset="0"/>
                <a:cs typeface="Arial" panose="020B0604020202020204" pitchFamily="34" charset="0"/>
              </a:rPr>
            </a:br>
            <a:r>
              <a:rPr lang="de-DE" sz="4400" b="1" dirty="0">
                <a:latin typeface="Arial" panose="020B0604020202020204" pitchFamily="34" charset="0"/>
                <a:cs typeface="Arial" panose="020B0604020202020204" pitchFamily="34" charset="0"/>
              </a:rPr>
              <a:t>Datensicherung</a:t>
            </a:r>
          </a:p>
        </p:txBody>
      </p:sp>
      <p:pic>
        <p:nvPicPr>
          <p:cNvPr id="6" name="Grafik 5" descr="Ein Bild, das Text, Screenshot, Software, Computersymbol enthält.&#10;&#10;Automatisch generierte Beschreibung">
            <a:extLst>
              <a:ext uri="{FF2B5EF4-FFF2-40B4-BE49-F238E27FC236}">
                <a16:creationId xmlns:a16="http://schemas.microsoft.com/office/drawing/2014/main" id="{D4D1B464-24C2-B63B-D5FB-2795DB37595C}"/>
              </a:ext>
            </a:extLst>
          </p:cNvPr>
          <p:cNvPicPr>
            <a:picLocks noChangeAspect="1"/>
          </p:cNvPicPr>
          <p:nvPr/>
        </p:nvPicPr>
        <p:blipFill>
          <a:blip r:embed="rId2"/>
          <a:stretch>
            <a:fillRect/>
          </a:stretch>
        </p:blipFill>
        <p:spPr>
          <a:xfrm>
            <a:off x="1180687" y="2099324"/>
            <a:ext cx="8311360" cy="3760891"/>
          </a:xfrm>
          <a:prstGeom prst="rect">
            <a:avLst/>
          </a:prstGeom>
          <a:noFill/>
        </p:spPr>
      </p:pic>
      <p:sp>
        <p:nvSpPr>
          <p:cNvPr id="3" name="Datumsplatzhalter 2">
            <a:extLst>
              <a:ext uri="{FF2B5EF4-FFF2-40B4-BE49-F238E27FC236}">
                <a16:creationId xmlns:a16="http://schemas.microsoft.com/office/drawing/2014/main" id="{558DA973-2544-2B7B-681B-1B6FCDFB5D1D}"/>
              </a:ext>
            </a:extLst>
          </p:cNvPr>
          <p:cNvSpPr>
            <a:spLocks noGrp="1"/>
          </p:cNvSpPr>
          <p:nvPr>
            <p:ph type="dt" sz="half" idx="10"/>
          </p:nvPr>
        </p:nvSpPr>
        <p:spPr/>
        <p:txBody>
          <a:bodyPr/>
          <a:lstStyle/>
          <a:p>
            <a:pPr rtl="0"/>
            <a:r>
              <a:rPr lang="de-DE" noProof="0" dirty="0"/>
              <a:t>13.06.2023</a:t>
            </a:r>
          </a:p>
        </p:txBody>
      </p:sp>
      <p:sp>
        <p:nvSpPr>
          <p:cNvPr id="4" name="Foliennummernplatzhalter 3">
            <a:extLst>
              <a:ext uri="{FF2B5EF4-FFF2-40B4-BE49-F238E27FC236}">
                <a16:creationId xmlns:a16="http://schemas.microsoft.com/office/drawing/2014/main" id="{2B3730D5-6364-9845-51B4-5377FB8ADF15}"/>
              </a:ext>
            </a:extLst>
          </p:cNvPr>
          <p:cNvSpPr>
            <a:spLocks noGrp="1"/>
          </p:cNvSpPr>
          <p:nvPr>
            <p:ph type="sldNum" sz="quarter" idx="12"/>
          </p:nvPr>
        </p:nvSpPr>
        <p:spPr/>
        <p:txBody>
          <a:bodyPr/>
          <a:lstStyle/>
          <a:p>
            <a:pPr rtl="0"/>
            <a:fld id="{3A98EE3D-8CD1-4C3F-BD1C-C98C9596463C}" type="slidenum">
              <a:rPr lang="de-DE" noProof="0" smtClean="0"/>
              <a:t>10</a:t>
            </a:fld>
            <a:endParaRPr lang="de-DE" noProof="0" dirty="0"/>
          </a:p>
        </p:txBody>
      </p:sp>
    </p:spTree>
    <p:extLst>
      <p:ext uri="{BB962C8B-B14F-4D97-AF65-F5344CB8AC3E}">
        <p14:creationId xmlns:p14="http://schemas.microsoft.com/office/powerpoint/2010/main" val="2851476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E7E24C-CA4C-6355-84B2-DC6B1327CD2F}"/>
              </a:ext>
            </a:extLst>
          </p:cNvPr>
          <p:cNvSpPr>
            <a:spLocks noGrp="1"/>
          </p:cNvSpPr>
          <p:nvPr>
            <p:ph type="title"/>
          </p:nvPr>
        </p:nvSpPr>
        <p:spPr>
          <a:xfrm>
            <a:off x="643466" y="786383"/>
            <a:ext cx="3517567" cy="2093975"/>
          </a:xfrm>
        </p:spPr>
        <p:txBody>
          <a:bodyPr vert="horz" lIns="91440" tIns="45720" rIns="91440" bIns="45720" rtlCol="0" anchor="b">
            <a:normAutofit/>
          </a:bodyPr>
          <a:lstStyle/>
          <a:p>
            <a:r>
              <a:rPr lang="de-DE" b="0" i="0" u="none" strike="noStrike" kern="1200" spc="-50" baseline="0" dirty="0">
                <a:latin typeface="Arial" panose="020B0604020202020204" pitchFamily="34" charset="0"/>
                <a:cs typeface="Arial" panose="020B0604020202020204" pitchFamily="34" charset="0"/>
              </a:rPr>
              <a:t>Einsatz eines Datenanalysten </a:t>
            </a:r>
            <a:endParaRPr lang="de-DE" b="0" i="0" kern="1200" spc="-50" baseline="0" dirty="0">
              <a:latin typeface="Arial" panose="020B0604020202020204" pitchFamily="34" charset="0"/>
              <a:cs typeface="Arial" panose="020B0604020202020204" pitchFamily="34" charset="0"/>
            </a:endParaRPr>
          </a:p>
        </p:txBody>
      </p:sp>
      <p:sp>
        <p:nvSpPr>
          <p:cNvPr id="8" name="Textfeld 7">
            <a:extLst>
              <a:ext uri="{FF2B5EF4-FFF2-40B4-BE49-F238E27FC236}">
                <a16:creationId xmlns:a16="http://schemas.microsoft.com/office/drawing/2014/main" id="{DE613DAF-7E58-CF01-9671-3AB643BAD9AF}"/>
              </a:ext>
            </a:extLst>
          </p:cNvPr>
          <p:cNvSpPr txBox="1"/>
          <p:nvPr/>
        </p:nvSpPr>
        <p:spPr>
          <a:xfrm>
            <a:off x="4705165" y="399495"/>
            <a:ext cx="6682163" cy="6347534"/>
          </a:xfrm>
          <a:prstGeom prst="rect">
            <a:avLst/>
          </a:prstGeom>
        </p:spPr>
        <p:txBody>
          <a:bodyPr vert="horz" lIns="0" tIns="45720" rIns="0" bIns="45720" rtlCol="0">
            <a:normAutofit/>
          </a:bodyPr>
          <a:lstStyle/>
          <a:p>
            <a:pPr>
              <a:lnSpc>
                <a:spcPct val="90000"/>
              </a:lnSpc>
              <a:spcAft>
                <a:spcPts val="600"/>
              </a:spcAft>
              <a:buFont typeface="Calibri" panose="020F0502020204030204" pitchFamily="34" charset="0"/>
            </a:pPr>
            <a:r>
              <a:rPr lang="de-DE" sz="1200" dirty="0">
                <a:solidFill>
                  <a:schemeClr val="tx1">
                    <a:lumMod val="75000"/>
                    <a:lumOff val="25000"/>
                  </a:schemeClr>
                </a:solidFill>
              </a:rPr>
              <a:t>Ein Datenanalyst spielt eine wichtige Rolle in einem SQL-Projekt und kann einen großen Nutzen bringen. Hier sind einige Gründe, warum ein Datenanalyst für ein SQL-Projekt von Vorteil ist:</a:t>
            </a:r>
          </a:p>
          <a:p>
            <a:pPr>
              <a:lnSpc>
                <a:spcPct val="90000"/>
              </a:lnSpc>
              <a:spcAft>
                <a:spcPts val="600"/>
              </a:spcAft>
              <a:buFont typeface="Calibri" panose="020F0502020204030204" pitchFamily="34" charset="0"/>
              <a:buAutoNum type="arabicPeriod"/>
            </a:pPr>
            <a:r>
              <a:rPr lang="de-DE" sz="1200" dirty="0">
                <a:solidFill>
                  <a:schemeClr val="tx1">
                    <a:lumMod val="75000"/>
                    <a:lumOff val="25000"/>
                  </a:schemeClr>
                </a:solidFill>
              </a:rPr>
              <a:t>Datenanalyse und Modellierung: Ein Datenanalyst kann die Daten analysieren und verstehen, wie sie strukturiert sind und wie sie miteinander zusammenhängen. Dies kann helfen, ein Datenmodell zu erstellen, das die Grundlage für effektive Datenabfragen und -manipulationen bildet.</a:t>
            </a:r>
          </a:p>
          <a:p>
            <a:pPr>
              <a:lnSpc>
                <a:spcPct val="90000"/>
              </a:lnSpc>
              <a:spcAft>
                <a:spcPts val="600"/>
              </a:spcAft>
              <a:buFont typeface="Calibri" panose="020F0502020204030204" pitchFamily="34" charset="0"/>
              <a:buAutoNum type="arabicPeriod"/>
            </a:pPr>
            <a:endParaRPr lang="de-DE" sz="1200" dirty="0">
              <a:solidFill>
                <a:schemeClr val="tx1">
                  <a:lumMod val="75000"/>
                  <a:lumOff val="25000"/>
                </a:schemeClr>
              </a:solidFill>
            </a:endParaRPr>
          </a:p>
          <a:p>
            <a:pPr>
              <a:lnSpc>
                <a:spcPct val="90000"/>
              </a:lnSpc>
              <a:spcAft>
                <a:spcPts val="600"/>
              </a:spcAft>
              <a:buFont typeface="Calibri" panose="020F0502020204030204" pitchFamily="34" charset="0"/>
              <a:buAutoNum type="arabicPeriod"/>
            </a:pPr>
            <a:r>
              <a:rPr lang="de-DE" sz="1200" dirty="0">
                <a:solidFill>
                  <a:schemeClr val="tx1">
                    <a:lumMod val="75000"/>
                    <a:lumOff val="25000"/>
                  </a:schemeClr>
                </a:solidFill>
              </a:rPr>
              <a:t>Datenoptimierung: Ein Datenanalyst kann die Abfragen optimieren, um sicherzustellen, dass sie effizient und schnell ausgeführt werden. Durch die Identifizierung von </a:t>
            </a:r>
            <a:r>
              <a:rPr lang="de-DE" sz="1200" dirty="0">
                <a:solidFill>
                  <a:schemeClr val="tx1">
                    <a:lumMod val="75000"/>
                    <a:lumOff val="25000"/>
                  </a:schemeClr>
                </a:solidFill>
                <a:latin typeface="Arial" panose="020B0604020202020204" pitchFamily="34" charset="0"/>
                <a:cs typeface="Arial" panose="020B0604020202020204" pitchFamily="34" charset="0"/>
              </a:rPr>
              <a:t>Engpässen</a:t>
            </a:r>
            <a:r>
              <a:rPr lang="de-DE" sz="1200" dirty="0">
                <a:solidFill>
                  <a:schemeClr val="tx1">
                    <a:lumMod val="75000"/>
                    <a:lumOff val="25000"/>
                  </a:schemeClr>
                </a:solidFill>
              </a:rPr>
              <a:t>, wie zum Beispiel langen Laufzeiten oder großen Datenmengen, kann der Analyst Verbesserungsvorschläge machen und die Performance des SQL-Projekts optimieren.</a:t>
            </a:r>
          </a:p>
          <a:p>
            <a:pPr>
              <a:lnSpc>
                <a:spcPct val="90000"/>
              </a:lnSpc>
              <a:spcAft>
                <a:spcPts val="600"/>
              </a:spcAft>
              <a:buFont typeface="Calibri" panose="020F0502020204030204" pitchFamily="34" charset="0"/>
              <a:buAutoNum type="arabicPeriod"/>
            </a:pPr>
            <a:endParaRPr lang="de-DE" sz="1200" dirty="0">
              <a:solidFill>
                <a:schemeClr val="tx1">
                  <a:lumMod val="75000"/>
                  <a:lumOff val="25000"/>
                </a:schemeClr>
              </a:solidFill>
            </a:endParaRPr>
          </a:p>
          <a:p>
            <a:pPr>
              <a:lnSpc>
                <a:spcPct val="90000"/>
              </a:lnSpc>
              <a:spcAft>
                <a:spcPts val="600"/>
              </a:spcAft>
              <a:buFont typeface="Calibri" panose="020F0502020204030204" pitchFamily="34" charset="0"/>
              <a:buAutoNum type="arabicPeriod"/>
            </a:pPr>
            <a:r>
              <a:rPr lang="de-DE" sz="1200" dirty="0">
                <a:solidFill>
                  <a:schemeClr val="tx1">
                    <a:lumMod val="75000"/>
                    <a:lumOff val="25000"/>
                  </a:schemeClr>
                </a:solidFill>
              </a:rPr>
              <a:t>Datenqualitätssicherung: Ein Datenanalyst kann die Qualität der Daten überprüfen und sicherstellen, dass sie korrekt und konsistent sind. Dies kann durch das Identifizieren und Beheben von Datenfehlern oder das Entfernen von Dubletten geschehen. Eine hohe Datenqualität ist essenziell für die Genauigkeit der Analyseergebnisse.</a:t>
            </a:r>
          </a:p>
          <a:p>
            <a:pPr>
              <a:lnSpc>
                <a:spcPct val="90000"/>
              </a:lnSpc>
              <a:spcAft>
                <a:spcPts val="600"/>
              </a:spcAft>
              <a:buFont typeface="Calibri" panose="020F0502020204030204" pitchFamily="34" charset="0"/>
              <a:buAutoNum type="arabicPeriod"/>
            </a:pPr>
            <a:endParaRPr lang="de-DE" sz="1200" dirty="0">
              <a:solidFill>
                <a:schemeClr val="tx1">
                  <a:lumMod val="75000"/>
                  <a:lumOff val="25000"/>
                </a:schemeClr>
              </a:solidFill>
            </a:endParaRPr>
          </a:p>
          <a:p>
            <a:pPr>
              <a:lnSpc>
                <a:spcPct val="90000"/>
              </a:lnSpc>
              <a:spcAft>
                <a:spcPts val="600"/>
              </a:spcAft>
              <a:buFont typeface="Calibri" panose="020F0502020204030204" pitchFamily="34" charset="0"/>
              <a:buAutoNum type="arabicPeriod"/>
            </a:pPr>
            <a:r>
              <a:rPr lang="de-DE" sz="1200" dirty="0">
                <a:solidFill>
                  <a:schemeClr val="tx1">
                    <a:lumMod val="75000"/>
                    <a:lumOff val="25000"/>
                  </a:schemeClr>
                </a:solidFill>
              </a:rPr>
              <a:t>Business Intelligence und Entscheidungsunterstützung: Ein Datenanalyst kann wichtige Einblicke aus den Daten gewinnen und diese Informationen für die Geschäftsentscheidungsfindung nutzen. Durch die Identifizierung von Trends, Mustern und Zusammenhängen in den Daten kann der Analyst dem Unternehmen helfen, fundierte Entscheidungen zu treffen und Wettbewerbsvorteile zu erlangen.</a:t>
            </a:r>
          </a:p>
          <a:p>
            <a:pPr>
              <a:lnSpc>
                <a:spcPct val="90000"/>
              </a:lnSpc>
              <a:spcAft>
                <a:spcPts val="600"/>
              </a:spcAft>
              <a:buFont typeface="Calibri" panose="020F0502020204030204" pitchFamily="34" charset="0"/>
              <a:buAutoNum type="arabicPeriod"/>
            </a:pPr>
            <a:endParaRPr lang="de-DE" sz="1200" dirty="0">
              <a:solidFill>
                <a:schemeClr val="tx1">
                  <a:lumMod val="75000"/>
                  <a:lumOff val="25000"/>
                </a:schemeClr>
              </a:solidFill>
            </a:endParaRPr>
          </a:p>
          <a:p>
            <a:pPr>
              <a:lnSpc>
                <a:spcPct val="90000"/>
              </a:lnSpc>
              <a:spcAft>
                <a:spcPts val="600"/>
              </a:spcAft>
              <a:buFont typeface="Calibri" panose="020F0502020204030204" pitchFamily="34" charset="0"/>
              <a:buAutoNum type="arabicPeriod"/>
            </a:pPr>
            <a:r>
              <a:rPr lang="de-DE" sz="1200" dirty="0">
                <a:solidFill>
                  <a:schemeClr val="tx1">
                    <a:lumMod val="75000"/>
                    <a:lumOff val="25000"/>
                  </a:schemeClr>
                </a:solidFill>
              </a:rPr>
              <a:t>Visualisierung und Berichterstattung: Ein Datenanalyst kann die Ergebnisse der Datenanalyse in visualisierter Form präsentieren, zum Beispiel durch Diagramme, Tabellen oder Dashboards. Dies macht es leichter, die Ergebnisse zu interpretieren und den Stakeholdern zu kommunizieren.</a:t>
            </a:r>
          </a:p>
          <a:p>
            <a:pPr>
              <a:lnSpc>
                <a:spcPct val="90000"/>
              </a:lnSpc>
              <a:spcAft>
                <a:spcPts val="600"/>
              </a:spcAft>
              <a:buFont typeface="Calibri" panose="020F0502020204030204" pitchFamily="34" charset="0"/>
              <a:buAutoNum type="arabicPeriod"/>
            </a:pPr>
            <a:endParaRPr lang="de-DE" sz="1200" dirty="0">
              <a:solidFill>
                <a:schemeClr val="tx1">
                  <a:lumMod val="75000"/>
                  <a:lumOff val="25000"/>
                </a:schemeClr>
              </a:solidFill>
            </a:endParaRPr>
          </a:p>
          <a:p>
            <a:pPr>
              <a:lnSpc>
                <a:spcPct val="90000"/>
              </a:lnSpc>
              <a:spcAft>
                <a:spcPts val="600"/>
              </a:spcAft>
              <a:buFont typeface="Calibri" panose="020F0502020204030204" pitchFamily="34" charset="0"/>
              <a:buAutoNum type="arabicPeriod"/>
            </a:pPr>
            <a:r>
              <a:rPr lang="de-DE" sz="1200" dirty="0">
                <a:solidFill>
                  <a:schemeClr val="tx1">
                    <a:lumMod val="75000"/>
                    <a:lumOff val="25000"/>
                  </a:schemeClr>
                </a:solidFill>
              </a:rPr>
              <a:t>Datenmanagement und -pflege: Ein Datenanalyst kann auch bei der Verwaltung und Pflege der Daten helfen, zum Beispiel durch die Implementierung von Datenbankstrategien, die Sicherstellung der Datenintegrität oder die Umsetzung von Datenbanksicherheit.</a:t>
            </a:r>
          </a:p>
          <a:p>
            <a:pPr>
              <a:lnSpc>
                <a:spcPct val="90000"/>
              </a:lnSpc>
              <a:spcAft>
                <a:spcPts val="600"/>
              </a:spcAft>
              <a:buFont typeface="Calibri" panose="020F0502020204030204" pitchFamily="34" charset="0"/>
            </a:pPr>
            <a:r>
              <a:rPr lang="de-DE" sz="1200" dirty="0">
                <a:solidFill>
                  <a:schemeClr val="tx1">
                    <a:lumMod val="75000"/>
                    <a:lumOff val="25000"/>
                  </a:schemeClr>
                </a:solidFill>
              </a:rPr>
              <a:t>Insgesamt kann ein Datenanalyst die Effizienz, Genauigkeit und Relevanz eines SQL-Projekts verbessern und dadurch einen Mehrwert für das Unternehmen schaffen.</a:t>
            </a:r>
          </a:p>
        </p:txBody>
      </p:sp>
      <p:sp>
        <p:nvSpPr>
          <p:cNvPr id="5" name="Datumsplatzhalter 4">
            <a:extLst>
              <a:ext uri="{FF2B5EF4-FFF2-40B4-BE49-F238E27FC236}">
                <a16:creationId xmlns:a16="http://schemas.microsoft.com/office/drawing/2014/main" id="{A2CFB05E-F489-3CBD-3598-7A9018970143}"/>
              </a:ext>
            </a:extLst>
          </p:cNvPr>
          <p:cNvSpPr>
            <a:spLocks noGrp="1"/>
          </p:cNvSpPr>
          <p:nvPr>
            <p:ph type="dt" sz="half" idx="10"/>
          </p:nvPr>
        </p:nvSpPr>
        <p:spPr>
          <a:xfrm>
            <a:off x="643464" y="6446520"/>
            <a:ext cx="3517568" cy="365125"/>
          </a:xfrm>
        </p:spPr>
        <p:txBody>
          <a:bodyPr vert="horz" lIns="91440" tIns="45720" rIns="91440" bIns="45720" rtlCol="0" anchor="ctr">
            <a:normAutofit/>
          </a:bodyPr>
          <a:lstStyle/>
          <a:p>
            <a:pPr>
              <a:spcAft>
                <a:spcPts val="600"/>
              </a:spcAft>
            </a:pPr>
            <a:r>
              <a:rPr lang="de-DE" kern="1200" dirty="0">
                <a:latin typeface="+mn-lt"/>
                <a:ea typeface="+mn-ea"/>
                <a:cs typeface="+mn-cs"/>
              </a:rPr>
              <a:t>13.06.2023</a:t>
            </a:r>
          </a:p>
        </p:txBody>
      </p:sp>
      <p:sp>
        <p:nvSpPr>
          <p:cNvPr id="6" name="Foliennummernplatzhalter 5">
            <a:extLst>
              <a:ext uri="{FF2B5EF4-FFF2-40B4-BE49-F238E27FC236}">
                <a16:creationId xmlns:a16="http://schemas.microsoft.com/office/drawing/2014/main" id="{3B4474CB-998C-F5D4-D415-6F8CFBD305CD}"/>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de-DE" smtClean="0"/>
              <a:pPr>
                <a:spcAft>
                  <a:spcPts val="600"/>
                </a:spcAft>
              </a:pPr>
              <a:t>11</a:t>
            </a:fld>
            <a:endParaRPr lang="de-DE" dirty="0"/>
          </a:p>
        </p:txBody>
      </p:sp>
    </p:spTree>
    <p:extLst>
      <p:ext uri="{BB962C8B-B14F-4D97-AF65-F5344CB8AC3E}">
        <p14:creationId xmlns:p14="http://schemas.microsoft.com/office/powerpoint/2010/main" val="3134808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334142-C277-1DFB-945F-FFB933DD2D9D}"/>
              </a:ext>
            </a:extLst>
          </p:cNvPr>
          <p:cNvSpPr>
            <a:spLocks noGrp="1"/>
          </p:cNvSpPr>
          <p:nvPr>
            <p:ph type="title"/>
          </p:nvPr>
        </p:nvSpPr>
        <p:spPr>
          <a:xfrm>
            <a:off x="1097280" y="286603"/>
            <a:ext cx="10058400" cy="1450757"/>
          </a:xfrm>
        </p:spPr>
        <p:txBody>
          <a:bodyPr anchor="b">
            <a:normAutofit/>
          </a:bodyPr>
          <a:lstStyle/>
          <a:p>
            <a:r>
              <a:rPr lang="de-DE" sz="4400" b="1" i="0" u="none" strike="noStrike" baseline="0" dirty="0">
                <a:latin typeface="Arial" panose="020B0604020202020204" pitchFamily="34" charset="0"/>
                <a:cs typeface="Arial" panose="020B0604020202020204" pitchFamily="34" charset="0"/>
              </a:rPr>
              <a:t>Datenzugriffsprotokollierung implementieren (optional) </a:t>
            </a:r>
            <a:endParaRPr lang="de-DE" sz="4400" b="1" dirty="0">
              <a:latin typeface="Arial" panose="020B0604020202020204" pitchFamily="34" charset="0"/>
              <a:cs typeface="Arial" panose="020B0604020202020204" pitchFamily="34" charset="0"/>
            </a:endParaRPr>
          </a:p>
        </p:txBody>
      </p:sp>
      <p:sp>
        <p:nvSpPr>
          <p:cNvPr id="5" name="Datumsplatzhalter 4">
            <a:extLst>
              <a:ext uri="{FF2B5EF4-FFF2-40B4-BE49-F238E27FC236}">
                <a16:creationId xmlns:a16="http://schemas.microsoft.com/office/drawing/2014/main" id="{9267BCEB-3431-0A7C-54A1-65DFE6CE07DF}"/>
              </a:ext>
            </a:extLst>
          </p:cNvPr>
          <p:cNvSpPr>
            <a:spLocks noGrp="1"/>
          </p:cNvSpPr>
          <p:nvPr>
            <p:ph type="dt" sz="half" idx="10"/>
          </p:nvPr>
        </p:nvSpPr>
        <p:spPr>
          <a:xfrm>
            <a:off x="8218426" y="6446838"/>
            <a:ext cx="2584850" cy="365125"/>
          </a:xfrm>
        </p:spPr>
        <p:txBody>
          <a:bodyPr anchor="ctr">
            <a:normAutofit/>
          </a:bodyPr>
          <a:lstStyle/>
          <a:p>
            <a:pPr rtl="0">
              <a:spcAft>
                <a:spcPts val="600"/>
              </a:spcAft>
            </a:pPr>
            <a:r>
              <a:rPr lang="de-DE" noProof="0" dirty="0"/>
              <a:t>13.06.2023</a:t>
            </a:r>
          </a:p>
        </p:txBody>
      </p:sp>
      <p:sp>
        <p:nvSpPr>
          <p:cNvPr id="6" name="Foliennummernplatzhalter 5">
            <a:extLst>
              <a:ext uri="{FF2B5EF4-FFF2-40B4-BE49-F238E27FC236}">
                <a16:creationId xmlns:a16="http://schemas.microsoft.com/office/drawing/2014/main" id="{C2E0D92E-8B82-33AD-5929-B55F50C5BEAE}"/>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de-DE" noProof="0" smtClean="0"/>
              <a:pPr rtl="0">
                <a:spcAft>
                  <a:spcPts val="600"/>
                </a:spcAft>
              </a:pPr>
              <a:t>12</a:t>
            </a:fld>
            <a:endParaRPr lang="de-DE" noProof="0" dirty="0"/>
          </a:p>
        </p:txBody>
      </p:sp>
      <p:graphicFrame>
        <p:nvGraphicFramePr>
          <p:cNvPr id="8" name="Inhaltsplatzhalter 2">
            <a:extLst>
              <a:ext uri="{FF2B5EF4-FFF2-40B4-BE49-F238E27FC236}">
                <a16:creationId xmlns:a16="http://schemas.microsoft.com/office/drawing/2014/main" id="{AE8D9D6C-5350-7E22-E47F-6624BB9A319F}"/>
              </a:ext>
            </a:extLst>
          </p:cNvPr>
          <p:cNvGraphicFramePr>
            <a:graphicFrameLocks noGrp="1"/>
          </p:cNvGraphicFramePr>
          <p:nvPr>
            <p:ph idx="1"/>
            <p:extLst>
              <p:ext uri="{D42A27DB-BD31-4B8C-83A1-F6EECF244321}">
                <p14:modId xmlns:p14="http://schemas.microsoft.com/office/powerpoint/2010/main" val="2895804353"/>
              </p:ext>
            </p:extLst>
          </p:nvPr>
        </p:nvGraphicFramePr>
        <p:xfrm>
          <a:off x="1207362" y="2139518"/>
          <a:ext cx="9948317" cy="37295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5678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4192BA-5302-032B-C876-7D79D3C37F1E}"/>
              </a:ext>
            </a:extLst>
          </p:cNvPr>
          <p:cNvSpPr>
            <a:spLocks noGrp="1"/>
          </p:cNvSpPr>
          <p:nvPr>
            <p:ph type="title"/>
          </p:nvPr>
        </p:nvSpPr>
        <p:spPr>
          <a:xfrm>
            <a:off x="1097280" y="286603"/>
            <a:ext cx="10058400" cy="1450757"/>
          </a:xfrm>
        </p:spPr>
        <p:txBody>
          <a:bodyPr anchor="b">
            <a:normAutofit/>
          </a:bodyPr>
          <a:lstStyle/>
          <a:p>
            <a:r>
              <a:rPr lang="de-DE" sz="4400" b="1" i="0" u="none" strike="noStrike" baseline="0" dirty="0">
                <a:latin typeface="Arial" panose="020B0604020202020204" pitchFamily="34" charset="0"/>
                <a:cs typeface="Arial" panose="020B0604020202020204" pitchFamily="34" charset="0"/>
              </a:rPr>
              <a:t>Einschränkung des Datenzugriffs für die Python-Analyse </a:t>
            </a:r>
            <a:endParaRPr lang="de-DE" sz="4400" b="1" dirty="0">
              <a:latin typeface="Arial" panose="020B0604020202020204" pitchFamily="34" charset="0"/>
              <a:cs typeface="Arial" panose="020B0604020202020204" pitchFamily="34" charset="0"/>
            </a:endParaRPr>
          </a:p>
        </p:txBody>
      </p:sp>
      <p:sp>
        <p:nvSpPr>
          <p:cNvPr id="5" name="Datumsplatzhalter 4">
            <a:extLst>
              <a:ext uri="{FF2B5EF4-FFF2-40B4-BE49-F238E27FC236}">
                <a16:creationId xmlns:a16="http://schemas.microsoft.com/office/drawing/2014/main" id="{FAD4A99A-AE86-AAE1-2C1E-8D90E2397063}"/>
              </a:ext>
            </a:extLst>
          </p:cNvPr>
          <p:cNvSpPr>
            <a:spLocks noGrp="1"/>
          </p:cNvSpPr>
          <p:nvPr>
            <p:ph type="dt" sz="half" idx="10"/>
          </p:nvPr>
        </p:nvSpPr>
        <p:spPr>
          <a:xfrm>
            <a:off x="8218426" y="6446838"/>
            <a:ext cx="2584850" cy="365125"/>
          </a:xfrm>
        </p:spPr>
        <p:txBody>
          <a:bodyPr anchor="ctr">
            <a:normAutofit/>
          </a:bodyPr>
          <a:lstStyle/>
          <a:p>
            <a:pPr rtl="0">
              <a:spcAft>
                <a:spcPts val="600"/>
              </a:spcAft>
            </a:pPr>
            <a:r>
              <a:rPr lang="de-DE" noProof="0" dirty="0"/>
              <a:t>13.06.2023</a:t>
            </a:r>
          </a:p>
        </p:txBody>
      </p:sp>
      <p:sp>
        <p:nvSpPr>
          <p:cNvPr id="6" name="Foliennummernplatzhalter 5">
            <a:extLst>
              <a:ext uri="{FF2B5EF4-FFF2-40B4-BE49-F238E27FC236}">
                <a16:creationId xmlns:a16="http://schemas.microsoft.com/office/drawing/2014/main" id="{CCAEB363-31D0-35A1-C387-46B36377995B}"/>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de-DE" noProof="0" smtClean="0"/>
              <a:pPr rtl="0">
                <a:spcAft>
                  <a:spcPts val="600"/>
                </a:spcAft>
              </a:pPr>
              <a:t>13</a:t>
            </a:fld>
            <a:endParaRPr lang="de-DE" noProof="0" dirty="0"/>
          </a:p>
        </p:txBody>
      </p:sp>
      <p:graphicFrame>
        <p:nvGraphicFramePr>
          <p:cNvPr id="8" name="Inhaltsplatzhalter 2">
            <a:extLst>
              <a:ext uri="{FF2B5EF4-FFF2-40B4-BE49-F238E27FC236}">
                <a16:creationId xmlns:a16="http://schemas.microsoft.com/office/drawing/2014/main" id="{60C02D0F-5D33-7EE7-10D1-499A84056AEB}"/>
              </a:ext>
            </a:extLst>
          </p:cNvPr>
          <p:cNvGraphicFramePr>
            <a:graphicFrameLocks noGrp="1"/>
          </p:cNvGraphicFramePr>
          <p:nvPr>
            <p:ph idx="1"/>
            <p:extLst>
              <p:ext uri="{D42A27DB-BD31-4B8C-83A1-F6EECF244321}">
                <p14:modId xmlns:p14="http://schemas.microsoft.com/office/powerpoint/2010/main" val="2503469785"/>
              </p:ext>
            </p:extLst>
          </p:nvPr>
        </p:nvGraphicFramePr>
        <p:xfrm>
          <a:off x="1097280" y="1997477"/>
          <a:ext cx="10058400" cy="3871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7413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6533AE-FD90-C22C-43BB-08DFFB74C2B7}"/>
              </a:ext>
            </a:extLst>
          </p:cNvPr>
          <p:cNvSpPr>
            <a:spLocks noGrp="1"/>
          </p:cNvSpPr>
          <p:nvPr>
            <p:ph type="title"/>
          </p:nvPr>
        </p:nvSpPr>
        <p:spPr/>
        <p:txBody>
          <a:bodyPr>
            <a:normAutofit/>
          </a:bodyPr>
          <a:lstStyle/>
          <a:p>
            <a:r>
              <a:rPr lang="de-DE" sz="4400" b="1" i="0" u="none" strike="noStrike" baseline="0" dirty="0">
                <a:solidFill>
                  <a:srgbClr val="000000"/>
                </a:solidFill>
                <a:latin typeface="Arial" panose="020B0604020202020204" pitchFamily="34" charset="0"/>
              </a:rPr>
              <a:t>Zusammenfassung und Schlussfolgerung(Teil 1)</a:t>
            </a:r>
            <a:endParaRPr lang="de-DE" sz="4000" b="1" dirty="0"/>
          </a:p>
        </p:txBody>
      </p:sp>
      <p:sp>
        <p:nvSpPr>
          <p:cNvPr id="3" name="Inhaltsplatzhalter 2">
            <a:extLst>
              <a:ext uri="{FF2B5EF4-FFF2-40B4-BE49-F238E27FC236}">
                <a16:creationId xmlns:a16="http://schemas.microsoft.com/office/drawing/2014/main" id="{DD220FB3-BB4B-19FB-036A-6711E93E0E41}"/>
              </a:ext>
            </a:extLst>
          </p:cNvPr>
          <p:cNvSpPr>
            <a:spLocks noGrp="1"/>
          </p:cNvSpPr>
          <p:nvPr>
            <p:ph sz="half" idx="1"/>
          </p:nvPr>
        </p:nvSpPr>
        <p:spPr>
          <a:xfrm>
            <a:off x="1097280" y="1997476"/>
            <a:ext cx="10058400" cy="4376691"/>
          </a:xfrm>
        </p:spPr>
        <p:txBody>
          <a:bodyPr>
            <a:noAutofit/>
          </a:bodyPr>
          <a:lstStyle/>
          <a:p>
            <a:endParaRPr lang="de-DE" sz="950" dirty="0">
              <a:latin typeface="Arial" panose="020B0604020202020204" pitchFamily="34" charset="0"/>
              <a:cs typeface="Arial" panose="020B0604020202020204" pitchFamily="34" charset="0"/>
            </a:endParaRPr>
          </a:p>
          <a:p>
            <a:r>
              <a:rPr lang="de-DE" sz="1200" dirty="0">
                <a:latin typeface="Arial" panose="020B0604020202020204" pitchFamily="34" charset="0"/>
                <a:cs typeface="Arial" panose="020B0604020202020204" pitchFamily="34" charset="0"/>
              </a:rPr>
              <a:t>Das abgeschlossene SQL-Projekt umfasste erfolgreich mehrere Aufgaben, die einen großen Nutzen für das Datenmanagement, die Sicherheit und die Analysemöglichkeiten bieten.</a:t>
            </a:r>
          </a:p>
          <a:p>
            <a:r>
              <a:rPr lang="de-DE" sz="1200" dirty="0">
                <a:latin typeface="Arial" panose="020B0604020202020204" pitchFamily="34" charset="0"/>
                <a:cs typeface="Arial" panose="020B0604020202020204" pitchFamily="34" charset="0"/>
              </a:rPr>
              <a:t>Zunächst wurde die Excel-Tabelle erfolgreich normalisiert. Dieses Vorgehen hilft dabei, Redundanzen zu vermeiden und die Datenintegrität zu gewährleisten. Durch die Aufteilung der Tabelle in logisch zusammenhängende Tabellen konnte eine verbesserte Struktur geschaffen werden, was die Verwaltung der Daten erleichtert.</a:t>
            </a:r>
          </a:p>
          <a:p>
            <a:r>
              <a:rPr lang="de-DE" sz="1200" dirty="0">
                <a:latin typeface="Arial" panose="020B0604020202020204" pitchFamily="34" charset="0"/>
                <a:cs typeface="Arial" panose="020B0604020202020204" pitchFamily="34" charset="0"/>
              </a:rPr>
              <a:t>Anschließend wurden die Tabellen erfolgreich in PostgreSQL, eine relationale Datenbank, importiert. Dies ermöglicht einen effizienten Zugriff auf die Daten und bietet erweiterte Funktionen für das Datenmanagement. Die Verwendung einer Datenbank anstelle von Excel verbessert auch die Sicherheit, da Zugriffsrechte und Rollen effektiv festgelegt werden können.</a:t>
            </a:r>
          </a:p>
          <a:p>
            <a:r>
              <a:rPr lang="de-DE" sz="1200" dirty="0">
                <a:latin typeface="Arial" panose="020B0604020202020204" pitchFamily="34" charset="0"/>
                <a:cs typeface="Arial" panose="020B0604020202020204" pitchFamily="34" charset="0"/>
              </a:rPr>
              <a:t>Um die Datensicherheit weiter zu verbessern, wurden Ansichten erstellt. Mit Ansichten können bestimmte Teile der Datenbank definiert werden, die für bestimmte Rollen und Benutzer zugänglich sind. Dadurch können sensible Daten geschützt und gleichzeitig die Zugriffsberechtigungen fein abgestimmt werden.</a:t>
            </a:r>
          </a:p>
          <a:p>
            <a:r>
              <a:rPr lang="de-DE" sz="1200" dirty="0">
                <a:latin typeface="Arial" panose="020B0604020202020204" pitchFamily="34" charset="0"/>
                <a:cs typeface="Arial" panose="020B0604020202020204" pitchFamily="34" charset="0"/>
              </a:rPr>
              <a:t>Die Einrichtung von Rollen und Benutzern ermöglicht eine sichere Verwaltung des Datenzugriffs. Zugriffsrechte können auf bestimmte Tabellen oder Ansichten beschränkt werden, um unautorisierten Zugriff zu verhindern. Dies erhöht die Sicherheit der Daten und gewährleistet, dass nur berechtigte Benutzer auf die Informationen zugreifen können.</a:t>
            </a:r>
          </a:p>
          <a:p>
            <a:endParaRPr lang="de-DE" sz="950" dirty="0"/>
          </a:p>
        </p:txBody>
      </p:sp>
      <p:sp>
        <p:nvSpPr>
          <p:cNvPr id="4" name="Datumsplatzhalter 3">
            <a:extLst>
              <a:ext uri="{FF2B5EF4-FFF2-40B4-BE49-F238E27FC236}">
                <a16:creationId xmlns:a16="http://schemas.microsoft.com/office/drawing/2014/main" id="{CBD78513-5F1E-3F9E-C3BC-F0B269E3D611}"/>
              </a:ext>
            </a:extLst>
          </p:cNvPr>
          <p:cNvSpPr>
            <a:spLocks noGrp="1"/>
          </p:cNvSpPr>
          <p:nvPr>
            <p:ph type="dt" sz="half" idx="10"/>
          </p:nvPr>
        </p:nvSpPr>
        <p:spPr/>
        <p:txBody>
          <a:bodyPr/>
          <a:lstStyle/>
          <a:p>
            <a:pPr rtl="0"/>
            <a:r>
              <a:rPr lang="de-DE" noProof="0" dirty="0"/>
              <a:t>13.06.2023</a:t>
            </a:r>
          </a:p>
        </p:txBody>
      </p:sp>
      <p:sp>
        <p:nvSpPr>
          <p:cNvPr id="5" name="Foliennummernplatzhalter 4">
            <a:extLst>
              <a:ext uri="{FF2B5EF4-FFF2-40B4-BE49-F238E27FC236}">
                <a16:creationId xmlns:a16="http://schemas.microsoft.com/office/drawing/2014/main" id="{265D17B8-4C02-51D1-DE24-867BABEC7312}"/>
              </a:ext>
            </a:extLst>
          </p:cNvPr>
          <p:cNvSpPr>
            <a:spLocks noGrp="1"/>
          </p:cNvSpPr>
          <p:nvPr>
            <p:ph type="sldNum" sz="quarter" idx="12"/>
          </p:nvPr>
        </p:nvSpPr>
        <p:spPr/>
        <p:txBody>
          <a:bodyPr/>
          <a:lstStyle/>
          <a:p>
            <a:pPr rtl="0"/>
            <a:fld id="{3A98EE3D-8CD1-4C3F-BD1C-C98C9596463C}" type="slidenum">
              <a:rPr lang="de-DE" noProof="0" smtClean="0"/>
              <a:t>14</a:t>
            </a:fld>
            <a:endParaRPr lang="de-DE" noProof="0" dirty="0"/>
          </a:p>
        </p:txBody>
      </p:sp>
    </p:spTree>
    <p:extLst>
      <p:ext uri="{BB962C8B-B14F-4D97-AF65-F5344CB8AC3E}">
        <p14:creationId xmlns:p14="http://schemas.microsoft.com/office/powerpoint/2010/main" val="1031729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6533AE-FD90-C22C-43BB-08DFFB74C2B7}"/>
              </a:ext>
            </a:extLst>
          </p:cNvPr>
          <p:cNvSpPr>
            <a:spLocks noGrp="1"/>
          </p:cNvSpPr>
          <p:nvPr>
            <p:ph type="title"/>
          </p:nvPr>
        </p:nvSpPr>
        <p:spPr/>
        <p:txBody>
          <a:bodyPr>
            <a:normAutofit/>
          </a:bodyPr>
          <a:lstStyle/>
          <a:p>
            <a:r>
              <a:rPr lang="de-DE" sz="4400" b="1" i="0" u="none" strike="noStrike" baseline="0" dirty="0">
                <a:solidFill>
                  <a:srgbClr val="000000"/>
                </a:solidFill>
                <a:latin typeface="Arial" panose="020B0604020202020204" pitchFamily="34" charset="0"/>
              </a:rPr>
              <a:t>Zusammenfassung und Schlussfolgerung(Teil 2)</a:t>
            </a:r>
            <a:endParaRPr lang="de-DE" sz="4000" b="1" dirty="0"/>
          </a:p>
        </p:txBody>
      </p:sp>
      <p:sp>
        <p:nvSpPr>
          <p:cNvPr id="3" name="Inhaltsplatzhalter 2">
            <a:extLst>
              <a:ext uri="{FF2B5EF4-FFF2-40B4-BE49-F238E27FC236}">
                <a16:creationId xmlns:a16="http://schemas.microsoft.com/office/drawing/2014/main" id="{DD220FB3-BB4B-19FB-036A-6711E93E0E41}"/>
              </a:ext>
            </a:extLst>
          </p:cNvPr>
          <p:cNvSpPr>
            <a:spLocks noGrp="1"/>
          </p:cNvSpPr>
          <p:nvPr>
            <p:ph sz="half" idx="1"/>
          </p:nvPr>
        </p:nvSpPr>
        <p:spPr>
          <a:xfrm>
            <a:off x="1097280" y="1997476"/>
            <a:ext cx="10058400" cy="4376691"/>
          </a:xfrm>
        </p:spPr>
        <p:txBody>
          <a:bodyPr>
            <a:noAutofit/>
          </a:bodyPr>
          <a:lstStyle/>
          <a:p>
            <a:endParaRPr lang="de-DE" sz="1200" dirty="0">
              <a:latin typeface="Arial" panose="020B0604020202020204" pitchFamily="34" charset="0"/>
              <a:cs typeface="Arial" panose="020B0604020202020204" pitchFamily="34" charset="0"/>
            </a:endParaRPr>
          </a:p>
          <a:p>
            <a:r>
              <a:rPr lang="de-DE" sz="1200" dirty="0">
                <a:latin typeface="Arial" panose="020B0604020202020204" pitchFamily="34" charset="0"/>
                <a:cs typeface="Arial" panose="020B0604020202020204" pitchFamily="34" charset="0"/>
              </a:rPr>
              <a:t>Python und Pandas wurden für die Datenanalyse verwendet. Diese Tools bieten umfassende und effiziente Funktionen zur Datenmanipulation und -analyse. Mit Python und Pandas können komplexe Abfragen erstellt, Daten transformiert und statistische Analysen durchgeführt werden, um wertvolle Erkenntnisse aus den Daten zu gewinnen.</a:t>
            </a:r>
          </a:p>
          <a:p>
            <a:r>
              <a:rPr lang="de-DE" sz="1200" dirty="0">
                <a:latin typeface="Arial" panose="020B0604020202020204" pitchFamily="34" charset="0"/>
                <a:cs typeface="Arial" panose="020B0604020202020204" pitchFamily="34" charset="0"/>
              </a:rPr>
              <a:t>Optional wurde auch eine Protokollierung des Datenzugriffs implementiert.</a:t>
            </a:r>
            <a:br>
              <a:rPr lang="de-DE" sz="1200" dirty="0">
                <a:latin typeface="Arial" panose="020B0604020202020204" pitchFamily="34" charset="0"/>
                <a:cs typeface="Arial" panose="020B0604020202020204" pitchFamily="34" charset="0"/>
              </a:rPr>
            </a:br>
            <a:r>
              <a:rPr lang="de-DE" sz="1200" dirty="0">
                <a:latin typeface="Arial" panose="020B0604020202020204" pitchFamily="34" charset="0"/>
                <a:cs typeface="Arial" panose="020B0604020202020204" pitchFamily="34" charset="0"/>
              </a:rPr>
              <a:t>Dies ermöglicht es, sämtliche Zugriffe auf die Datenbank aufzuzeichnen und nachzuverfolgen. Dadurch kann überwacht werden, wer wann auf welche Daten zugegriffen hat, was die Sicherheit erhöht und bei der Fehlerbehebung hilfreich sein kann.</a:t>
            </a:r>
          </a:p>
          <a:p>
            <a:r>
              <a:rPr lang="de-DE" sz="1200" dirty="0">
                <a:latin typeface="Arial" panose="020B0604020202020204" pitchFamily="34" charset="0"/>
                <a:cs typeface="Arial" panose="020B0604020202020204" pitchFamily="34" charset="0"/>
              </a:rPr>
              <a:t>Die Vorteile dieses umfassenden SQL-Projekts sind vielfältig. Es verbessert die Datenverwaltung und ermöglicht ein effizientes Datenmanagement. Durch die Normalisierung der Tabelle werden Redundanzen vermieden und die Datenintegrität erhöht.</a:t>
            </a:r>
          </a:p>
          <a:p>
            <a:r>
              <a:rPr lang="de-DE" sz="1200" dirty="0">
                <a:latin typeface="Arial" panose="020B0604020202020204" pitchFamily="34" charset="0"/>
                <a:cs typeface="Arial" panose="020B0604020202020204" pitchFamily="34" charset="0"/>
              </a:rPr>
              <a:t>Die Verwendung einer PostgreSQL Datenbank, bietet erweiterte Funktionen für das Datenmanagement und verbessert die Sicherheit.</a:t>
            </a:r>
            <a:br>
              <a:rPr lang="de-DE" sz="1200" dirty="0">
                <a:latin typeface="Arial" panose="020B0604020202020204" pitchFamily="34" charset="0"/>
                <a:cs typeface="Arial" panose="020B0604020202020204" pitchFamily="34" charset="0"/>
              </a:rPr>
            </a:br>
            <a:r>
              <a:rPr lang="de-DE" sz="1200" dirty="0">
                <a:latin typeface="Arial" panose="020B0604020202020204" pitchFamily="34" charset="0"/>
                <a:cs typeface="Arial" panose="020B0604020202020204" pitchFamily="34" charset="0"/>
              </a:rPr>
              <a:t>Die Ansichten, Rollen und Benutzern ermöglicht eine sichere Verwaltung des Datenzugriffs.</a:t>
            </a:r>
            <a:br>
              <a:rPr lang="de-DE" sz="1200" dirty="0">
                <a:latin typeface="Arial" panose="020B0604020202020204" pitchFamily="34" charset="0"/>
                <a:cs typeface="Arial" panose="020B0604020202020204" pitchFamily="34" charset="0"/>
              </a:rPr>
            </a:br>
            <a:r>
              <a:rPr lang="de-DE" sz="1200" dirty="0">
                <a:latin typeface="Arial" panose="020B0604020202020204" pitchFamily="34" charset="0"/>
                <a:cs typeface="Arial" panose="020B0604020202020204" pitchFamily="34" charset="0"/>
              </a:rPr>
              <a:t>Durch Python und Pandas eröffnen sich Möglichkeiten für umfangreiche Datenanalysen und die Gewinnung wertvoller Erkenntnisse aus den Daten. Optional kann die Implementierung einer Protokollierung des Datenzugriffs die Sicherheit weiter verbessern und bei der Fehlerbehebung helfen.</a:t>
            </a:r>
          </a:p>
          <a:p>
            <a:r>
              <a:rPr lang="de-DE" sz="1200" b="1" dirty="0">
                <a:latin typeface="Arial" panose="020B0604020202020204" pitchFamily="34" charset="0"/>
                <a:cs typeface="Arial" panose="020B0604020202020204" pitchFamily="34" charset="0"/>
              </a:rPr>
              <a:t> Insgesamt bietet dieses SQL-Projekt eine umfassende Lösung für das Datenmanagement, die Sicherheit und die Analysemöglichkeiten</a:t>
            </a:r>
            <a:r>
              <a:rPr lang="de-DE" sz="1200" dirty="0">
                <a:latin typeface="Arial" panose="020B0604020202020204" pitchFamily="34" charset="0"/>
                <a:cs typeface="Arial" panose="020B0604020202020204" pitchFamily="34" charset="0"/>
              </a:rPr>
              <a:t>.</a:t>
            </a:r>
          </a:p>
          <a:p>
            <a:endParaRPr lang="de-DE" sz="950" dirty="0"/>
          </a:p>
        </p:txBody>
      </p:sp>
      <p:sp>
        <p:nvSpPr>
          <p:cNvPr id="4" name="Datumsplatzhalter 3">
            <a:extLst>
              <a:ext uri="{FF2B5EF4-FFF2-40B4-BE49-F238E27FC236}">
                <a16:creationId xmlns:a16="http://schemas.microsoft.com/office/drawing/2014/main" id="{CBD78513-5F1E-3F9E-C3BC-F0B269E3D611}"/>
              </a:ext>
            </a:extLst>
          </p:cNvPr>
          <p:cNvSpPr>
            <a:spLocks noGrp="1"/>
          </p:cNvSpPr>
          <p:nvPr>
            <p:ph type="dt" sz="half" idx="10"/>
          </p:nvPr>
        </p:nvSpPr>
        <p:spPr/>
        <p:txBody>
          <a:bodyPr/>
          <a:lstStyle/>
          <a:p>
            <a:pPr rtl="0"/>
            <a:r>
              <a:rPr lang="de-DE" noProof="0" dirty="0"/>
              <a:t>13.06.2023</a:t>
            </a:r>
          </a:p>
        </p:txBody>
      </p:sp>
      <p:sp>
        <p:nvSpPr>
          <p:cNvPr id="5" name="Foliennummernplatzhalter 4">
            <a:extLst>
              <a:ext uri="{FF2B5EF4-FFF2-40B4-BE49-F238E27FC236}">
                <a16:creationId xmlns:a16="http://schemas.microsoft.com/office/drawing/2014/main" id="{265D17B8-4C02-51D1-DE24-867BABEC7312}"/>
              </a:ext>
            </a:extLst>
          </p:cNvPr>
          <p:cNvSpPr>
            <a:spLocks noGrp="1"/>
          </p:cNvSpPr>
          <p:nvPr>
            <p:ph type="sldNum" sz="quarter" idx="12"/>
          </p:nvPr>
        </p:nvSpPr>
        <p:spPr/>
        <p:txBody>
          <a:bodyPr/>
          <a:lstStyle/>
          <a:p>
            <a:pPr rtl="0"/>
            <a:fld id="{3A98EE3D-8CD1-4C3F-BD1C-C98C9596463C}" type="slidenum">
              <a:rPr lang="de-DE" noProof="0" smtClean="0"/>
              <a:t>15</a:t>
            </a:fld>
            <a:endParaRPr lang="de-DE" noProof="0" dirty="0"/>
          </a:p>
        </p:txBody>
      </p:sp>
    </p:spTree>
    <p:extLst>
      <p:ext uri="{BB962C8B-B14F-4D97-AF65-F5344CB8AC3E}">
        <p14:creationId xmlns:p14="http://schemas.microsoft.com/office/powerpoint/2010/main" val="3508263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A12F5F-B3A6-740F-F60A-86DD92B0F0B3}"/>
              </a:ext>
            </a:extLst>
          </p:cNvPr>
          <p:cNvSpPr>
            <a:spLocks noGrp="1"/>
          </p:cNvSpPr>
          <p:nvPr>
            <p:ph type="title"/>
          </p:nvPr>
        </p:nvSpPr>
        <p:spPr/>
        <p:txBody>
          <a:bodyPr>
            <a:normAutofit/>
          </a:bodyPr>
          <a:lstStyle/>
          <a:p>
            <a:r>
              <a:rPr lang="de-DE" sz="4400" b="1" dirty="0">
                <a:latin typeface="Arial" panose="020B0604020202020204" pitchFamily="34" charset="0"/>
                <a:cs typeface="Arial" panose="020B0604020202020204" pitchFamily="34" charset="0"/>
              </a:rPr>
              <a:t>Organisation Teamarbeit i.</a:t>
            </a:r>
            <a:br>
              <a:rPr lang="de-DE" sz="4400" b="1" dirty="0">
                <a:latin typeface="Arial" panose="020B0604020202020204" pitchFamily="34" charset="0"/>
                <a:cs typeface="Arial" panose="020B0604020202020204" pitchFamily="34" charset="0"/>
              </a:rPr>
            </a:br>
            <a:r>
              <a:rPr lang="de-DE" sz="4400" b="1" dirty="0">
                <a:latin typeface="Arial" panose="020B0604020202020204" pitchFamily="34" charset="0"/>
                <a:cs typeface="Arial" panose="020B0604020202020204" pitchFamily="34" charset="0"/>
              </a:rPr>
              <a:t>GITHUB</a:t>
            </a:r>
          </a:p>
        </p:txBody>
      </p:sp>
      <p:sp>
        <p:nvSpPr>
          <p:cNvPr id="3" name="Inhaltsplatzhalter 2">
            <a:extLst>
              <a:ext uri="{FF2B5EF4-FFF2-40B4-BE49-F238E27FC236}">
                <a16:creationId xmlns:a16="http://schemas.microsoft.com/office/drawing/2014/main" id="{48827940-B423-A899-F097-92F429EFC618}"/>
              </a:ext>
            </a:extLst>
          </p:cNvPr>
          <p:cNvSpPr>
            <a:spLocks noGrp="1"/>
          </p:cNvSpPr>
          <p:nvPr>
            <p:ph idx="1"/>
          </p:nvPr>
        </p:nvSpPr>
        <p:spPr/>
        <p:txBody>
          <a:bodyPr/>
          <a:lstStyle/>
          <a:p>
            <a:r>
              <a:rPr lang="de-DE" dirty="0"/>
              <a:t>Alle Teammitglieder verfügen über einen </a:t>
            </a:r>
            <a:r>
              <a:rPr lang="de-DE" b="0" i="0" dirty="0">
                <a:solidFill>
                  <a:srgbClr val="202124"/>
                </a:solidFill>
                <a:effectLst/>
                <a:latin typeface="Google Sans"/>
              </a:rPr>
              <a:t>GitHub </a:t>
            </a:r>
            <a:r>
              <a:rPr lang="de-DE" dirty="0"/>
              <a:t>ACCOUNT.</a:t>
            </a:r>
          </a:p>
          <a:p>
            <a:r>
              <a:rPr lang="de-DE" dirty="0"/>
              <a:t>Hyun hat hier das Gruppenprojekt eingerichtet und allen Teammitgliedern </a:t>
            </a:r>
            <a:br>
              <a:rPr lang="de-DE" dirty="0"/>
            </a:br>
            <a:r>
              <a:rPr lang="de-DE" dirty="0"/>
              <a:t>hierzu eingeladen.</a:t>
            </a:r>
          </a:p>
        </p:txBody>
      </p:sp>
      <p:pic>
        <p:nvPicPr>
          <p:cNvPr id="5" name="Grafik 4">
            <a:extLst>
              <a:ext uri="{FF2B5EF4-FFF2-40B4-BE49-F238E27FC236}">
                <a16:creationId xmlns:a16="http://schemas.microsoft.com/office/drawing/2014/main" id="{29E1E12F-3B7C-A51E-AC39-8D84FF7304CD}"/>
              </a:ext>
            </a:extLst>
          </p:cNvPr>
          <p:cNvPicPr>
            <a:picLocks noChangeAspect="1"/>
          </p:cNvPicPr>
          <p:nvPr/>
        </p:nvPicPr>
        <p:blipFill>
          <a:blip r:embed="rId2"/>
          <a:stretch>
            <a:fillRect/>
          </a:stretch>
        </p:blipFill>
        <p:spPr>
          <a:xfrm>
            <a:off x="1097280" y="3511580"/>
            <a:ext cx="6362700" cy="704850"/>
          </a:xfrm>
          <a:prstGeom prst="rect">
            <a:avLst/>
          </a:prstGeom>
        </p:spPr>
      </p:pic>
      <p:sp>
        <p:nvSpPr>
          <p:cNvPr id="4" name="Datumsplatzhalter 3">
            <a:extLst>
              <a:ext uri="{FF2B5EF4-FFF2-40B4-BE49-F238E27FC236}">
                <a16:creationId xmlns:a16="http://schemas.microsoft.com/office/drawing/2014/main" id="{6DD589C8-1EB6-159D-53F9-46CE2F0FB8B8}"/>
              </a:ext>
            </a:extLst>
          </p:cNvPr>
          <p:cNvSpPr>
            <a:spLocks noGrp="1"/>
          </p:cNvSpPr>
          <p:nvPr>
            <p:ph type="dt" sz="half" idx="10"/>
          </p:nvPr>
        </p:nvSpPr>
        <p:spPr/>
        <p:txBody>
          <a:bodyPr/>
          <a:lstStyle/>
          <a:p>
            <a:pPr rtl="0"/>
            <a:r>
              <a:rPr lang="de-DE" noProof="0" dirty="0"/>
              <a:t>13.06.2023</a:t>
            </a:r>
          </a:p>
        </p:txBody>
      </p:sp>
      <p:sp>
        <p:nvSpPr>
          <p:cNvPr id="6" name="Foliennummernplatzhalter 5">
            <a:extLst>
              <a:ext uri="{FF2B5EF4-FFF2-40B4-BE49-F238E27FC236}">
                <a16:creationId xmlns:a16="http://schemas.microsoft.com/office/drawing/2014/main" id="{63D291ED-980A-D69D-16D9-DFB613773831}"/>
              </a:ext>
            </a:extLst>
          </p:cNvPr>
          <p:cNvSpPr>
            <a:spLocks noGrp="1"/>
          </p:cNvSpPr>
          <p:nvPr>
            <p:ph type="sldNum" sz="quarter" idx="12"/>
          </p:nvPr>
        </p:nvSpPr>
        <p:spPr/>
        <p:txBody>
          <a:bodyPr/>
          <a:lstStyle/>
          <a:p>
            <a:pPr rtl="0"/>
            <a:fld id="{3A98EE3D-8CD1-4C3F-BD1C-C98C9596463C}" type="slidenum">
              <a:rPr lang="de-DE" noProof="0" smtClean="0"/>
              <a:t>2</a:t>
            </a:fld>
            <a:endParaRPr lang="de-DE" noProof="0" dirty="0"/>
          </a:p>
        </p:txBody>
      </p:sp>
    </p:spTree>
    <p:extLst>
      <p:ext uri="{BB962C8B-B14F-4D97-AF65-F5344CB8AC3E}">
        <p14:creationId xmlns:p14="http://schemas.microsoft.com/office/powerpoint/2010/main" val="451940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381CA6-EECC-1850-2BA9-ABF8891AF732}"/>
              </a:ext>
            </a:extLst>
          </p:cNvPr>
          <p:cNvSpPr>
            <a:spLocks noGrp="1"/>
          </p:cNvSpPr>
          <p:nvPr>
            <p:ph type="title"/>
          </p:nvPr>
        </p:nvSpPr>
        <p:spPr/>
        <p:txBody>
          <a:bodyPr>
            <a:normAutofit/>
          </a:bodyPr>
          <a:lstStyle/>
          <a:p>
            <a:r>
              <a:rPr lang="de-DE" sz="4400" b="1" dirty="0">
                <a:latin typeface="Arial" panose="020B0604020202020204" pitchFamily="34" charset="0"/>
                <a:cs typeface="Arial" panose="020B0604020202020204" pitchFamily="34" charset="0"/>
              </a:rPr>
              <a:t>Krankheitsbedingt </a:t>
            </a:r>
            <a:br>
              <a:rPr lang="de-DE" sz="4400" b="1" dirty="0">
                <a:latin typeface="Arial" panose="020B0604020202020204" pitchFamily="34" charset="0"/>
                <a:cs typeface="Arial" panose="020B0604020202020204" pitchFamily="34" charset="0"/>
              </a:rPr>
            </a:br>
            <a:r>
              <a:rPr lang="de-DE" sz="4400" b="1" dirty="0">
                <a:latin typeface="Arial" panose="020B0604020202020204" pitchFamily="34" charset="0"/>
                <a:cs typeface="Arial" panose="020B0604020202020204" pitchFamily="34" charset="0"/>
              </a:rPr>
              <a:t>ein neues Repository erstellt</a:t>
            </a:r>
          </a:p>
        </p:txBody>
      </p:sp>
      <p:pic>
        <p:nvPicPr>
          <p:cNvPr id="5" name="Inhaltsplatzhalter 4">
            <a:extLst>
              <a:ext uri="{FF2B5EF4-FFF2-40B4-BE49-F238E27FC236}">
                <a16:creationId xmlns:a16="http://schemas.microsoft.com/office/drawing/2014/main" id="{9EA70AB4-915E-63E6-BA91-4683807882E0}"/>
              </a:ext>
            </a:extLst>
          </p:cNvPr>
          <p:cNvPicPr>
            <a:picLocks noGrp="1" noChangeAspect="1"/>
          </p:cNvPicPr>
          <p:nvPr>
            <p:ph idx="1"/>
          </p:nvPr>
        </p:nvPicPr>
        <p:blipFill>
          <a:blip r:embed="rId2"/>
          <a:stretch>
            <a:fillRect/>
          </a:stretch>
        </p:blipFill>
        <p:spPr>
          <a:xfrm>
            <a:off x="1181100" y="2108200"/>
            <a:ext cx="6962775" cy="3760788"/>
          </a:xfrm>
        </p:spPr>
      </p:pic>
      <p:sp>
        <p:nvSpPr>
          <p:cNvPr id="3" name="Datumsplatzhalter 2">
            <a:extLst>
              <a:ext uri="{FF2B5EF4-FFF2-40B4-BE49-F238E27FC236}">
                <a16:creationId xmlns:a16="http://schemas.microsoft.com/office/drawing/2014/main" id="{D3B9C909-CB2F-292B-3581-AA6D557BC541}"/>
              </a:ext>
            </a:extLst>
          </p:cNvPr>
          <p:cNvSpPr>
            <a:spLocks noGrp="1"/>
          </p:cNvSpPr>
          <p:nvPr>
            <p:ph type="dt" sz="half" idx="10"/>
          </p:nvPr>
        </p:nvSpPr>
        <p:spPr/>
        <p:txBody>
          <a:bodyPr/>
          <a:lstStyle/>
          <a:p>
            <a:pPr rtl="0"/>
            <a:r>
              <a:rPr lang="de-DE" noProof="0" dirty="0"/>
              <a:t>13.06.2023</a:t>
            </a:r>
          </a:p>
        </p:txBody>
      </p:sp>
      <p:sp>
        <p:nvSpPr>
          <p:cNvPr id="4" name="Foliennummernplatzhalter 3">
            <a:extLst>
              <a:ext uri="{FF2B5EF4-FFF2-40B4-BE49-F238E27FC236}">
                <a16:creationId xmlns:a16="http://schemas.microsoft.com/office/drawing/2014/main" id="{7AA83A9D-79BC-FB9C-4364-C9F0B65B4219}"/>
              </a:ext>
            </a:extLst>
          </p:cNvPr>
          <p:cNvSpPr>
            <a:spLocks noGrp="1"/>
          </p:cNvSpPr>
          <p:nvPr>
            <p:ph type="sldNum" sz="quarter" idx="12"/>
          </p:nvPr>
        </p:nvSpPr>
        <p:spPr/>
        <p:txBody>
          <a:bodyPr/>
          <a:lstStyle/>
          <a:p>
            <a:pPr rtl="0"/>
            <a:fld id="{3A98EE3D-8CD1-4C3F-BD1C-C98C9596463C}" type="slidenum">
              <a:rPr lang="de-DE" noProof="0" smtClean="0"/>
              <a:t>3</a:t>
            </a:fld>
            <a:endParaRPr lang="de-DE" noProof="0" dirty="0"/>
          </a:p>
        </p:txBody>
      </p:sp>
    </p:spTree>
    <p:extLst>
      <p:ext uri="{BB962C8B-B14F-4D97-AF65-F5344CB8AC3E}">
        <p14:creationId xmlns:p14="http://schemas.microsoft.com/office/powerpoint/2010/main" val="415294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BB03B6-CBC4-1C77-7FD9-78BB6F377707}"/>
              </a:ext>
            </a:extLst>
          </p:cNvPr>
          <p:cNvSpPr>
            <a:spLocks noGrp="1"/>
          </p:cNvSpPr>
          <p:nvPr>
            <p:ph type="title"/>
          </p:nvPr>
        </p:nvSpPr>
        <p:spPr/>
        <p:txBody>
          <a:bodyPr>
            <a:normAutofit fontScale="90000"/>
          </a:bodyPr>
          <a:lstStyle/>
          <a:p>
            <a:br>
              <a:rPr lang="de-DE" sz="1800" b="0" i="0" u="none" strike="noStrike" baseline="0" dirty="0">
                <a:solidFill>
                  <a:srgbClr val="000000"/>
                </a:solidFill>
                <a:latin typeface="Arial" panose="020B0604020202020204" pitchFamily="34" charset="0"/>
              </a:rPr>
            </a:br>
            <a:r>
              <a:rPr lang="de-DE" sz="4400" b="1" i="0" u="none" strike="noStrike" baseline="0" dirty="0">
                <a:solidFill>
                  <a:srgbClr val="000000"/>
                </a:solidFill>
                <a:latin typeface="Arial" panose="020B0604020202020204" pitchFamily="34" charset="0"/>
              </a:rPr>
              <a:t>Normalisieren des </a:t>
            </a:r>
            <a:br>
              <a:rPr lang="de-DE" sz="4400" b="1" i="0" u="none" strike="noStrike" baseline="0" dirty="0">
                <a:solidFill>
                  <a:srgbClr val="000000"/>
                </a:solidFill>
                <a:latin typeface="Arial" panose="020B0604020202020204" pitchFamily="34" charset="0"/>
              </a:rPr>
            </a:br>
            <a:r>
              <a:rPr lang="de-DE" sz="4400" b="1" i="0" u="none" strike="noStrike" baseline="0" dirty="0">
                <a:solidFill>
                  <a:srgbClr val="000000"/>
                </a:solidFill>
                <a:latin typeface="Arial" panose="020B0604020202020204" pitchFamily="34" charset="0"/>
              </a:rPr>
              <a:t>Excel-Tabellendatenblatts </a:t>
            </a:r>
            <a:endParaRPr lang="de-DE" sz="4400" b="1" dirty="0"/>
          </a:p>
        </p:txBody>
      </p:sp>
      <p:sp>
        <p:nvSpPr>
          <p:cNvPr id="3" name="Inhaltsplatzhalter 2">
            <a:extLst>
              <a:ext uri="{FF2B5EF4-FFF2-40B4-BE49-F238E27FC236}">
                <a16:creationId xmlns:a16="http://schemas.microsoft.com/office/drawing/2014/main" id="{909FC0BE-1865-91EE-433C-2DEF2AA81CE9}"/>
              </a:ext>
            </a:extLst>
          </p:cNvPr>
          <p:cNvSpPr>
            <a:spLocks noGrp="1"/>
          </p:cNvSpPr>
          <p:nvPr>
            <p:ph idx="1"/>
          </p:nvPr>
        </p:nvSpPr>
        <p:spPr/>
        <p:txBody>
          <a:bodyPr>
            <a:normAutofit lnSpcReduction="10000"/>
          </a:bodyPr>
          <a:lstStyle/>
          <a:p>
            <a:r>
              <a:rPr lang="de-DE" dirty="0"/>
              <a:t>Die Teammitglieder sind wie folgt vorgegangen,</a:t>
            </a:r>
            <a:br>
              <a:rPr lang="de-DE" dirty="0"/>
            </a:br>
            <a:r>
              <a:rPr lang="de-DE" dirty="0"/>
              <a:t>Das Exceldatenblatt wurde geöffnet und auf Unstimmigkeiten überprüft, </a:t>
            </a:r>
            <a:br>
              <a:rPr lang="de-DE" dirty="0"/>
            </a:br>
            <a:r>
              <a:rPr lang="de-DE" dirty="0"/>
              <a:t>gegebenenfalls Filtern ( Es wurden Fehlerquellen (ProduktID, 14 und 25, gefunden und behoben).</a:t>
            </a:r>
          </a:p>
          <a:p>
            <a:r>
              <a:rPr lang="de-DE" dirty="0"/>
              <a:t>Anschließend ist uns aufgefallen, dass bereits eine 1. Normalisierung des Exceldatenblattes vorgenommen wurde.</a:t>
            </a:r>
          </a:p>
          <a:p>
            <a:r>
              <a:rPr lang="de-DE" dirty="0"/>
              <a:t>Wir haben hier 4. Tabellen konstruiert und diese mit einem Überbegriff</a:t>
            </a:r>
            <a:br>
              <a:rPr lang="de-DE" dirty="0"/>
            </a:br>
            <a:r>
              <a:rPr lang="de-DE" dirty="0"/>
              <a:t>(produkt_klasse, produkte, kundeninfo, bestellungen) benannt.</a:t>
            </a:r>
          </a:p>
          <a:p>
            <a:r>
              <a:rPr lang="de-DE" dirty="0"/>
              <a:t>Anschließend haben wir die Daten als einzelne Tabellen hochgeladen.</a:t>
            </a:r>
          </a:p>
          <a:p>
            <a:pPr marL="0" indent="0">
              <a:buNone/>
            </a:pPr>
            <a:br>
              <a:rPr lang="de-DE" dirty="0"/>
            </a:br>
            <a:endParaRPr lang="de-DE" dirty="0"/>
          </a:p>
        </p:txBody>
      </p:sp>
      <p:sp>
        <p:nvSpPr>
          <p:cNvPr id="4" name="Datumsplatzhalter 3">
            <a:extLst>
              <a:ext uri="{FF2B5EF4-FFF2-40B4-BE49-F238E27FC236}">
                <a16:creationId xmlns:a16="http://schemas.microsoft.com/office/drawing/2014/main" id="{1700197B-3340-50A4-DB64-1DD2EBAF2A2E}"/>
              </a:ext>
            </a:extLst>
          </p:cNvPr>
          <p:cNvSpPr>
            <a:spLocks noGrp="1"/>
          </p:cNvSpPr>
          <p:nvPr>
            <p:ph type="dt" sz="half" idx="10"/>
          </p:nvPr>
        </p:nvSpPr>
        <p:spPr/>
        <p:txBody>
          <a:bodyPr/>
          <a:lstStyle/>
          <a:p>
            <a:pPr rtl="0"/>
            <a:r>
              <a:rPr lang="de-DE" noProof="0" dirty="0"/>
              <a:t>13.06.2023</a:t>
            </a:r>
          </a:p>
        </p:txBody>
      </p:sp>
      <p:sp>
        <p:nvSpPr>
          <p:cNvPr id="5" name="Foliennummernplatzhalter 4">
            <a:extLst>
              <a:ext uri="{FF2B5EF4-FFF2-40B4-BE49-F238E27FC236}">
                <a16:creationId xmlns:a16="http://schemas.microsoft.com/office/drawing/2014/main" id="{348E24B7-2CD4-9C03-B046-CBDD90EE5B43}"/>
              </a:ext>
            </a:extLst>
          </p:cNvPr>
          <p:cNvSpPr>
            <a:spLocks noGrp="1"/>
          </p:cNvSpPr>
          <p:nvPr>
            <p:ph type="sldNum" sz="quarter" idx="12"/>
          </p:nvPr>
        </p:nvSpPr>
        <p:spPr/>
        <p:txBody>
          <a:bodyPr/>
          <a:lstStyle/>
          <a:p>
            <a:pPr rtl="0"/>
            <a:fld id="{3A98EE3D-8CD1-4C3F-BD1C-C98C9596463C}" type="slidenum">
              <a:rPr lang="de-DE" noProof="0" smtClean="0"/>
              <a:t>4</a:t>
            </a:fld>
            <a:endParaRPr lang="de-DE" noProof="0" dirty="0"/>
          </a:p>
        </p:txBody>
      </p:sp>
    </p:spTree>
    <p:extLst>
      <p:ext uri="{BB962C8B-B14F-4D97-AF65-F5344CB8AC3E}">
        <p14:creationId xmlns:p14="http://schemas.microsoft.com/office/powerpoint/2010/main" val="3870426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81BB6224-53C4-C2E8-0FDD-7E4238AC3893}"/>
              </a:ext>
            </a:extLst>
          </p:cNvPr>
          <p:cNvPicPr>
            <a:picLocks noGrp="1" noChangeAspect="1"/>
          </p:cNvPicPr>
          <p:nvPr>
            <p:ph type="pic" idx="1"/>
          </p:nvPr>
        </p:nvPicPr>
        <p:blipFill>
          <a:blip r:embed="rId2"/>
          <a:stretch/>
        </p:blipFill>
        <p:spPr>
          <a:xfrm>
            <a:off x="4768286" y="0"/>
            <a:ext cx="2655442" cy="4578350"/>
          </a:xfrm>
          <a:noFill/>
        </p:spPr>
      </p:pic>
      <p:sp>
        <p:nvSpPr>
          <p:cNvPr id="2" name="Titel 1">
            <a:extLst>
              <a:ext uri="{FF2B5EF4-FFF2-40B4-BE49-F238E27FC236}">
                <a16:creationId xmlns:a16="http://schemas.microsoft.com/office/drawing/2014/main" id="{A892CA84-E52C-685C-12EF-C30E73B86670}"/>
              </a:ext>
            </a:extLst>
          </p:cNvPr>
          <p:cNvSpPr>
            <a:spLocks noGrp="1"/>
          </p:cNvSpPr>
          <p:nvPr>
            <p:ph type="title"/>
          </p:nvPr>
        </p:nvSpPr>
        <p:spPr>
          <a:xfrm>
            <a:off x="1097279" y="4799362"/>
            <a:ext cx="10113645" cy="743682"/>
          </a:xfrm>
        </p:spPr>
        <p:txBody>
          <a:bodyPr anchor="b">
            <a:normAutofit/>
          </a:bodyPr>
          <a:lstStyle/>
          <a:p>
            <a:r>
              <a:rPr lang="de-DE" b="1" dirty="0">
                <a:latin typeface="Arial" panose="020B0604020202020204" pitchFamily="34" charset="0"/>
                <a:cs typeface="Arial" panose="020B0604020202020204" pitchFamily="34" charset="0"/>
              </a:rPr>
              <a:t>Create Tabel</a:t>
            </a:r>
          </a:p>
        </p:txBody>
      </p:sp>
      <p:sp>
        <p:nvSpPr>
          <p:cNvPr id="10" name="Text Placeholder 3">
            <a:extLst>
              <a:ext uri="{FF2B5EF4-FFF2-40B4-BE49-F238E27FC236}">
                <a16:creationId xmlns:a16="http://schemas.microsoft.com/office/drawing/2014/main" id="{49ADE5D9-4577-8EDD-1DD2-8F895B745247}"/>
              </a:ext>
            </a:extLst>
          </p:cNvPr>
          <p:cNvSpPr>
            <a:spLocks noGrp="1"/>
          </p:cNvSpPr>
          <p:nvPr>
            <p:ph type="body" sz="half" idx="2"/>
          </p:nvPr>
        </p:nvSpPr>
        <p:spPr>
          <a:xfrm>
            <a:off x="1097279" y="5715000"/>
            <a:ext cx="10113264" cy="609600"/>
          </a:xfrm>
        </p:spPr>
        <p:txBody>
          <a:bodyPr>
            <a:normAutofit fontScale="77500" lnSpcReduction="20000"/>
          </a:bodyPr>
          <a:lstStyle/>
          <a:p>
            <a:r>
              <a:rPr lang="en-US" dirty="0">
                <a:latin typeface="Arial" panose="020B0604020202020204" pitchFamily="34" charset="0"/>
                <a:cs typeface="Arial" panose="020B0604020202020204" pitchFamily="34" charset="0"/>
              </a:rPr>
              <a:t>mit dem Cod kannst Du die einzelnen Tabellen erstellen, zu Beachten ist die Zuweisung des primary key und den foreign key b. der Erstellung  “es entstehen  leere Hüllen ohne Inhalte”, die nachtäglich mit der zur Verfügung stehenden csv.datei importiert werden.</a:t>
            </a:r>
          </a:p>
        </p:txBody>
      </p:sp>
      <p:sp>
        <p:nvSpPr>
          <p:cNvPr id="3" name="Datumsplatzhalter 2">
            <a:extLst>
              <a:ext uri="{FF2B5EF4-FFF2-40B4-BE49-F238E27FC236}">
                <a16:creationId xmlns:a16="http://schemas.microsoft.com/office/drawing/2014/main" id="{E2ED442D-CE6B-4C9C-67FD-82B3F958E2A5}"/>
              </a:ext>
            </a:extLst>
          </p:cNvPr>
          <p:cNvSpPr>
            <a:spLocks noGrp="1"/>
          </p:cNvSpPr>
          <p:nvPr>
            <p:ph type="dt" sz="half" idx="10"/>
          </p:nvPr>
        </p:nvSpPr>
        <p:spPr/>
        <p:txBody>
          <a:bodyPr/>
          <a:lstStyle/>
          <a:p>
            <a:pPr rtl="0"/>
            <a:r>
              <a:rPr lang="de-DE" noProof="0" dirty="0"/>
              <a:t>13.06.2023</a:t>
            </a:r>
          </a:p>
        </p:txBody>
      </p:sp>
      <p:sp>
        <p:nvSpPr>
          <p:cNvPr id="4" name="Foliennummernplatzhalter 3">
            <a:extLst>
              <a:ext uri="{FF2B5EF4-FFF2-40B4-BE49-F238E27FC236}">
                <a16:creationId xmlns:a16="http://schemas.microsoft.com/office/drawing/2014/main" id="{27B99AED-DC1C-2B43-ABA5-EA55BCB61883}"/>
              </a:ext>
            </a:extLst>
          </p:cNvPr>
          <p:cNvSpPr>
            <a:spLocks noGrp="1"/>
          </p:cNvSpPr>
          <p:nvPr>
            <p:ph type="sldNum" sz="quarter" idx="12"/>
          </p:nvPr>
        </p:nvSpPr>
        <p:spPr/>
        <p:txBody>
          <a:bodyPr/>
          <a:lstStyle/>
          <a:p>
            <a:pPr rtl="0"/>
            <a:fld id="{3A98EE3D-8CD1-4C3F-BD1C-C98C9596463C}" type="slidenum">
              <a:rPr lang="de-DE" noProof="0" smtClean="0"/>
              <a:t>5</a:t>
            </a:fld>
            <a:endParaRPr lang="de-DE" noProof="0" dirty="0"/>
          </a:p>
        </p:txBody>
      </p:sp>
    </p:spTree>
    <p:extLst>
      <p:ext uri="{BB962C8B-B14F-4D97-AF65-F5344CB8AC3E}">
        <p14:creationId xmlns:p14="http://schemas.microsoft.com/office/powerpoint/2010/main" val="1270088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E7EE05C-E140-3867-EAD2-BE96DD1133BA}"/>
              </a:ext>
            </a:extLst>
          </p:cNvPr>
          <p:cNvSpPr>
            <a:spLocks noGrp="1"/>
          </p:cNvSpPr>
          <p:nvPr>
            <p:ph type="title"/>
          </p:nvPr>
        </p:nvSpPr>
        <p:spPr>
          <a:xfrm>
            <a:off x="1097280" y="286603"/>
            <a:ext cx="10058400" cy="1450757"/>
          </a:xfrm>
        </p:spPr>
        <p:txBody>
          <a:bodyPr>
            <a:normAutofit/>
          </a:bodyPr>
          <a:lstStyle/>
          <a:p>
            <a:r>
              <a:rPr lang="en-US" sz="4400" b="1" dirty="0">
                <a:latin typeface="Arial" panose="020B0604020202020204" pitchFamily="34" charset="0"/>
                <a:cs typeface="Arial" panose="020B0604020202020204" pitchFamily="34" charset="0"/>
              </a:rPr>
              <a:t>Datenbank Praxisprojekt SQL</a:t>
            </a:r>
            <a:br>
              <a:rPr lang="en-US" sz="4400" b="1" dirty="0">
                <a:latin typeface="Arial" panose="020B0604020202020204" pitchFamily="34" charset="0"/>
                <a:cs typeface="Arial" panose="020B0604020202020204" pitchFamily="34" charset="0"/>
              </a:rPr>
            </a:br>
            <a:r>
              <a:rPr lang="en-US" sz="4400" b="1" dirty="0">
                <a:latin typeface="Arial" panose="020B0604020202020204" pitchFamily="34" charset="0"/>
                <a:cs typeface="Arial" panose="020B0604020202020204" pitchFamily="34" charset="0"/>
              </a:rPr>
              <a:t>incl. Tabellen angelegt</a:t>
            </a:r>
          </a:p>
        </p:txBody>
      </p:sp>
      <p:pic>
        <p:nvPicPr>
          <p:cNvPr id="5" name="Inhaltsplatzhalter 4">
            <a:extLst>
              <a:ext uri="{FF2B5EF4-FFF2-40B4-BE49-F238E27FC236}">
                <a16:creationId xmlns:a16="http://schemas.microsoft.com/office/drawing/2014/main" id="{8F716D89-6AFC-A159-1EE7-BE37EBE51337}"/>
              </a:ext>
            </a:extLst>
          </p:cNvPr>
          <p:cNvPicPr>
            <a:picLocks noGrp="1" noChangeAspect="1"/>
          </p:cNvPicPr>
          <p:nvPr>
            <p:ph sz="half" idx="1"/>
          </p:nvPr>
        </p:nvPicPr>
        <p:blipFill>
          <a:blip r:embed="rId2"/>
          <a:stretch>
            <a:fillRect/>
          </a:stretch>
        </p:blipFill>
        <p:spPr>
          <a:xfrm>
            <a:off x="2005666" y="2120900"/>
            <a:ext cx="2822963" cy="3748193"/>
          </a:xfrm>
          <a:noFill/>
        </p:spPr>
      </p:pic>
      <p:sp>
        <p:nvSpPr>
          <p:cNvPr id="12" name="Content Placeholder 3">
            <a:extLst>
              <a:ext uri="{FF2B5EF4-FFF2-40B4-BE49-F238E27FC236}">
                <a16:creationId xmlns:a16="http://schemas.microsoft.com/office/drawing/2014/main" id="{BBE707F6-15FA-896D-999E-D2458C13D19D}"/>
              </a:ext>
            </a:extLst>
          </p:cNvPr>
          <p:cNvSpPr>
            <a:spLocks noGrp="1"/>
          </p:cNvSpPr>
          <p:nvPr>
            <p:ph sz="half" idx="2"/>
          </p:nvPr>
        </p:nvSpPr>
        <p:spPr>
          <a:xfrm>
            <a:off x="7732450" y="2120900"/>
            <a:ext cx="3423230" cy="3748194"/>
          </a:xfrm>
        </p:spPr>
        <p:txBody>
          <a:bodyPr/>
          <a:lstStyle/>
          <a:p>
            <a:r>
              <a:rPr lang="en-US" dirty="0"/>
              <a:t>Select* from bestellungen;</a:t>
            </a:r>
          </a:p>
          <a:p>
            <a:r>
              <a:rPr lang="en-US" dirty="0"/>
              <a:t>Select* from kundeninfo;</a:t>
            </a:r>
          </a:p>
          <a:p>
            <a:r>
              <a:rPr lang="en-US" dirty="0"/>
              <a:t>Select* from product_klasse;</a:t>
            </a:r>
          </a:p>
          <a:p>
            <a:r>
              <a:rPr lang="en-US" dirty="0"/>
              <a:t>Select* from produkte;</a:t>
            </a:r>
          </a:p>
          <a:p>
            <a:endParaRPr lang="en-US" dirty="0"/>
          </a:p>
          <a:p>
            <a:r>
              <a:rPr lang="en-US" dirty="0"/>
              <a:t>Alle Daten der Tabellen konnten abgerufen werden!</a:t>
            </a:r>
          </a:p>
        </p:txBody>
      </p:sp>
      <p:sp>
        <p:nvSpPr>
          <p:cNvPr id="2" name="Datumsplatzhalter 1">
            <a:extLst>
              <a:ext uri="{FF2B5EF4-FFF2-40B4-BE49-F238E27FC236}">
                <a16:creationId xmlns:a16="http://schemas.microsoft.com/office/drawing/2014/main" id="{DA22C805-F3E6-5F66-9575-B250ED50070E}"/>
              </a:ext>
            </a:extLst>
          </p:cNvPr>
          <p:cNvSpPr>
            <a:spLocks noGrp="1"/>
          </p:cNvSpPr>
          <p:nvPr>
            <p:ph type="dt" sz="half" idx="10"/>
          </p:nvPr>
        </p:nvSpPr>
        <p:spPr/>
        <p:txBody>
          <a:bodyPr/>
          <a:lstStyle/>
          <a:p>
            <a:pPr rtl="0"/>
            <a:r>
              <a:rPr lang="de-DE" noProof="0" dirty="0"/>
              <a:t>13.06.2023</a:t>
            </a:r>
          </a:p>
        </p:txBody>
      </p:sp>
      <p:sp>
        <p:nvSpPr>
          <p:cNvPr id="3" name="Foliennummernplatzhalter 2">
            <a:extLst>
              <a:ext uri="{FF2B5EF4-FFF2-40B4-BE49-F238E27FC236}">
                <a16:creationId xmlns:a16="http://schemas.microsoft.com/office/drawing/2014/main" id="{DDC64466-B315-0170-6409-E90067DCC062}"/>
              </a:ext>
            </a:extLst>
          </p:cNvPr>
          <p:cNvSpPr>
            <a:spLocks noGrp="1"/>
          </p:cNvSpPr>
          <p:nvPr>
            <p:ph type="sldNum" sz="quarter" idx="12"/>
          </p:nvPr>
        </p:nvSpPr>
        <p:spPr/>
        <p:txBody>
          <a:bodyPr/>
          <a:lstStyle/>
          <a:p>
            <a:pPr rtl="0"/>
            <a:fld id="{3A98EE3D-8CD1-4C3F-BD1C-C98C9596463C}" type="slidenum">
              <a:rPr lang="de-DE" noProof="0" smtClean="0"/>
              <a:t>6</a:t>
            </a:fld>
            <a:endParaRPr lang="de-DE" noProof="0" dirty="0"/>
          </a:p>
        </p:txBody>
      </p:sp>
    </p:spTree>
    <p:extLst>
      <p:ext uri="{BB962C8B-B14F-4D97-AF65-F5344CB8AC3E}">
        <p14:creationId xmlns:p14="http://schemas.microsoft.com/office/powerpoint/2010/main" val="750226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4A1238-A333-8326-2B0D-F64D0DCBE5CA}"/>
              </a:ext>
            </a:extLst>
          </p:cNvPr>
          <p:cNvSpPr>
            <a:spLocks noGrp="1"/>
          </p:cNvSpPr>
          <p:nvPr>
            <p:ph type="title"/>
          </p:nvPr>
        </p:nvSpPr>
        <p:spPr/>
        <p:txBody>
          <a:bodyPr>
            <a:normAutofit/>
          </a:bodyPr>
          <a:lstStyle/>
          <a:p>
            <a:r>
              <a:rPr lang="de-DE" sz="4400" b="1" dirty="0">
                <a:latin typeface="Arial" panose="020B0604020202020204" pitchFamily="34" charset="0"/>
                <a:cs typeface="Arial" panose="020B0604020202020204" pitchFamily="34" charset="0"/>
              </a:rPr>
              <a:t>ERD-Grafik Verbindungen</a:t>
            </a:r>
          </a:p>
        </p:txBody>
      </p:sp>
      <p:pic>
        <p:nvPicPr>
          <p:cNvPr id="5" name="Grafik 4">
            <a:extLst>
              <a:ext uri="{FF2B5EF4-FFF2-40B4-BE49-F238E27FC236}">
                <a16:creationId xmlns:a16="http://schemas.microsoft.com/office/drawing/2014/main" id="{5131F82E-B3C8-FCBC-E20E-2D9DA62D2BA1}"/>
              </a:ext>
            </a:extLst>
          </p:cNvPr>
          <p:cNvPicPr>
            <a:picLocks noChangeAspect="1"/>
          </p:cNvPicPr>
          <p:nvPr/>
        </p:nvPicPr>
        <p:blipFill>
          <a:blip r:embed="rId2"/>
          <a:stretch>
            <a:fillRect/>
          </a:stretch>
        </p:blipFill>
        <p:spPr>
          <a:xfrm>
            <a:off x="1169485" y="2097573"/>
            <a:ext cx="6039183" cy="3175763"/>
          </a:xfrm>
          <a:prstGeom prst="rect">
            <a:avLst/>
          </a:prstGeom>
        </p:spPr>
      </p:pic>
      <p:pic>
        <p:nvPicPr>
          <p:cNvPr id="11" name="Grafik 10">
            <a:extLst>
              <a:ext uri="{FF2B5EF4-FFF2-40B4-BE49-F238E27FC236}">
                <a16:creationId xmlns:a16="http://schemas.microsoft.com/office/drawing/2014/main" id="{080D191C-18D8-BE34-0140-ADFBBB911781}"/>
              </a:ext>
            </a:extLst>
          </p:cNvPr>
          <p:cNvPicPr>
            <a:picLocks noChangeAspect="1"/>
          </p:cNvPicPr>
          <p:nvPr/>
        </p:nvPicPr>
        <p:blipFill>
          <a:blip r:embed="rId3"/>
          <a:stretch>
            <a:fillRect/>
          </a:stretch>
        </p:blipFill>
        <p:spPr>
          <a:xfrm>
            <a:off x="9090734" y="2097572"/>
            <a:ext cx="1931780" cy="2625348"/>
          </a:xfrm>
          <a:prstGeom prst="rect">
            <a:avLst/>
          </a:prstGeom>
        </p:spPr>
      </p:pic>
      <p:sp>
        <p:nvSpPr>
          <p:cNvPr id="3" name="Datumsplatzhalter 2">
            <a:extLst>
              <a:ext uri="{FF2B5EF4-FFF2-40B4-BE49-F238E27FC236}">
                <a16:creationId xmlns:a16="http://schemas.microsoft.com/office/drawing/2014/main" id="{5B296579-5071-4E19-7D46-52DF280658FB}"/>
              </a:ext>
            </a:extLst>
          </p:cNvPr>
          <p:cNvSpPr>
            <a:spLocks noGrp="1"/>
          </p:cNvSpPr>
          <p:nvPr>
            <p:ph type="dt" sz="half" idx="10"/>
          </p:nvPr>
        </p:nvSpPr>
        <p:spPr/>
        <p:txBody>
          <a:bodyPr/>
          <a:lstStyle/>
          <a:p>
            <a:pPr rtl="0"/>
            <a:r>
              <a:rPr lang="de-DE" noProof="0" dirty="0"/>
              <a:t>13.06.2023</a:t>
            </a:r>
          </a:p>
        </p:txBody>
      </p:sp>
      <p:sp>
        <p:nvSpPr>
          <p:cNvPr id="4" name="Foliennummernplatzhalter 3">
            <a:extLst>
              <a:ext uri="{FF2B5EF4-FFF2-40B4-BE49-F238E27FC236}">
                <a16:creationId xmlns:a16="http://schemas.microsoft.com/office/drawing/2014/main" id="{23369423-F278-82BC-A890-62604D090A76}"/>
              </a:ext>
            </a:extLst>
          </p:cNvPr>
          <p:cNvSpPr>
            <a:spLocks noGrp="1"/>
          </p:cNvSpPr>
          <p:nvPr>
            <p:ph type="sldNum" sz="quarter" idx="12"/>
          </p:nvPr>
        </p:nvSpPr>
        <p:spPr/>
        <p:txBody>
          <a:bodyPr/>
          <a:lstStyle/>
          <a:p>
            <a:pPr rtl="0"/>
            <a:fld id="{3A98EE3D-8CD1-4C3F-BD1C-C98C9596463C}" type="slidenum">
              <a:rPr lang="de-DE" noProof="0" smtClean="0"/>
              <a:t>7</a:t>
            </a:fld>
            <a:endParaRPr lang="de-DE" noProof="0" dirty="0"/>
          </a:p>
        </p:txBody>
      </p:sp>
    </p:spTree>
    <p:extLst>
      <p:ext uri="{BB962C8B-B14F-4D97-AF65-F5344CB8AC3E}">
        <p14:creationId xmlns:p14="http://schemas.microsoft.com/office/powerpoint/2010/main" val="1199944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E642AD-5ADA-C524-82E8-8DA7A5DCB0E6}"/>
              </a:ext>
            </a:extLst>
          </p:cNvPr>
          <p:cNvSpPr>
            <a:spLocks noGrp="1"/>
          </p:cNvSpPr>
          <p:nvPr>
            <p:ph type="title"/>
          </p:nvPr>
        </p:nvSpPr>
        <p:spPr/>
        <p:txBody>
          <a:bodyPr>
            <a:normAutofit/>
          </a:bodyPr>
          <a:lstStyle/>
          <a:p>
            <a:r>
              <a:rPr lang="de-DE" sz="4400" b="1" dirty="0">
                <a:latin typeface="Arial" panose="020B0604020202020204" pitchFamily="34" charset="0"/>
                <a:cs typeface="Arial" panose="020B0604020202020204" pitchFamily="34" charset="0"/>
              </a:rPr>
              <a:t>ROLLENVERTEILUNG</a:t>
            </a:r>
            <a:br>
              <a:rPr lang="de-DE" sz="4400" b="1" dirty="0">
                <a:latin typeface="Arial" panose="020B0604020202020204" pitchFamily="34" charset="0"/>
                <a:cs typeface="Arial" panose="020B0604020202020204" pitchFamily="34" charset="0"/>
              </a:rPr>
            </a:br>
            <a:r>
              <a:rPr lang="de-DE" sz="1800" b="0" i="0" u="none" strike="noStrike" baseline="0" dirty="0">
                <a:solidFill>
                  <a:srgbClr val="000000"/>
                </a:solidFill>
                <a:latin typeface="Arial" panose="020B0604020202020204" pitchFamily="34" charset="0"/>
                <a:cs typeface="Arial" panose="020B0604020202020204" pitchFamily="34" charset="0"/>
              </a:rPr>
              <a:t>Rollen und Benutzer anlegen </a:t>
            </a:r>
            <a:endParaRPr lang="de-DE" sz="4400" b="1" dirty="0">
              <a:latin typeface="Arial" panose="020B0604020202020204" pitchFamily="34" charset="0"/>
              <a:cs typeface="Arial" panose="020B0604020202020204" pitchFamily="34" charset="0"/>
            </a:endParaRPr>
          </a:p>
        </p:txBody>
      </p:sp>
      <p:pic>
        <p:nvPicPr>
          <p:cNvPr id="6" name="Grafik 5">
            <a:extLst>
              <a:ext uri="{FF2B5EF4-FFF2-40B4-BE49-F238E27FC236}">
                <a16:creationId xmlns:a16="http://schemas.microsoft.com/office/drawing/2014/main" id="{ED798F37-6E22-B40A-9009-ADAA7BEECD5D}"/>
              </a:ext>
            </a:extLst>
          </p:cNvPr>
          <p:cNvPicPr>
            <a:picLocks noChangeAspect="1"/>
          </p:cNvPicPr>
          <p:nvPr/>
        </p:nvPicPr>
        <p:blipFill>
          <a:blip r:embed="rId2"/>
          <a:stretch>
            <a:fillRect/>
          </a:stretch>
        </p:blipFill>
        <p:spPr>
          <a:xfrm>
            <a:off x="5895975" y="2482850"/>
            <a:ext cx="6296025" cy="2028825"/>
          </a:xfrm>
          <a:prstGeom prst="rect">
            <a:avLst/>
          </a:prstGeom>
        </p:spPr>
      </p:pic>
      <p:pic>
        <p:nvPicPr>
          <p:cNvPr id="5" name="Grafik 4">
            <a:extLst>
              <a:ext uri="{FF2B5EF4-FFF2-40B4-BE49-F238E27FC236}">
                <a16:creationId xmlns:a16="http://schemas.microsoft.com/office/drawing/2014/main" id="{59BE0348-9A8D-2010-D370-BD174EFD89E1}"/>
              </a:ext>
            </a:extLst>
          </p:cNvPr>
          <p:cNvPicPr>
            <a:picLocks noChangeAspect="1"/>
          </p:cNvPicPr>
          <p:nvPr/>
        </p:nvPicPr>
        <p:blipFill>
          <a:blip r:embed="rId3"/>
          <a:stretch>
            <a:fillRect/>
          </a:stretch>
        </p:blipFill>
        <p:spPr>
          <a:xfrm>
            <a:off x="1097280" y="1961297"/>
            <a:ext cx="2893695" cy="4095171"/>
          </a:xfrm>
          <a:prstGeom prst="rect">
            <a:avLst/>
          </a:prstGeom>
        </p:spPr>
      </p:pic>
      <mc:AlternateContent xmlns:mc="http://schemas.openxmlformats.org/markup-compatibility/2006" xmlns:p14="http://schemas.microsoft.com/office/powerpoint/2010/main">
        <mc:Choice Requires="p14">
          <p:contentPart p14:bwMode="auto" r:id="rId4">
            <p14:nvContentPartPr>
              <p14:cNvPr id="15" name="Freihand 14">
                <a:extLst>
                  <a:ext uri="{FF2B5EF4-FFF2-40B4-BE49-F238E27FC236}">
                    <a16:creationId xmlns:a16="http://schemas.microsoft.com/office/drawing/2014/main" id="{C7C488F3-005F-9B59-AB41-75C5FEC090C1}"/>
                  </a:ext>
                </a:extLst>
              </p14:cNvPr>
              <p14:cNvContentPartPr/>
              <p14:nvPr/>
            </p14:nvContentPartPr>
            <p14:xfrm>
              <a:off x="1552140" y="3047610"/>
              <a:ext cx="1476720" cy="30240"/>
            </p14:xfrm>
          </p:contentPart>
        </mc:Choice>
        <mc:Fallback xmlns="">
          <p:pic>
            <p:nvPicPr>
              <p:cNvPr id="15" name="Freihand 14">
                <a:extLst>
                  <a:ext uri="{FF2B5EF4-FFF2-40B4-BE49-F238E27FC236}">
                    <a16:creationId xmlns:a16="http://schemas.microsoft.com/office/drawing/2014/main" id="{C7C488F3-005F-9B59-AB41-75C5FEC090C1}"/>
                  </a:ext>
                </a:extLst>
              </p:cNvPr>
              <p:cNvPicPr/>
              <p:nvPr/>
            </p:nvPicPr>
            <p:blipFill>
              <a:blip r:embed="rId5"/>
              <a:stretch>
                <a:fillRect/>
              </a:stretch>
            </p:blipFill>
            <p:spPr>
              <a:xfrm>
                <a:off x="1498500" y="2939970"/>
                <a:ext cx="158436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Freihand 15">
                <a:extLst>
                  <a:ext uri="{FF2B5EF4-FFF2-40B4-BE49-F238E27FC236}">
                    <a16:creationId xmlns:a16="http://schemas.microsoft.com/office/drawing/2014/main" id="{771EB1C4-0298-C968-F5D6-9BE791D81C57}"/>
                  </a:ext>
                </a:extLst>
              </p14:cNvPr>
              <p14:cNvContentPartPr/>
              <p14:nvPr/>
            </p14:nvContentPartPr>
            <p14:xfrm>
              <a:off x="1580580" y="3608850"/>
              <a:ext cx="1247760" cy="38880"/>
            </p14:xfrm>
          </p:contentPart>
        </mc:Choice>
        <mc:Fallback xmlns="">
          <p:pic>
            <p:nvPicPr>
              <p:cNvPr id="16" name="Freihand 15">
                <a:extLst>
                  <a:ext uri="{FF2B5EF4-FFF2-40B4-BE49-F238E27FC236}">
                    <a16:creationId xmlns:a16="http://schemas.microsoft.com/office/drawing/2014/main" id="{771EB1C4-0298-C968-F5D6-9BE791D81C57}"/>
                  </a:ext>
                </a:extLst>
              </p:cNvPr>
              <p:cNvPicPr/>
              <p:nvPr/>
            </p:nvPicPr>
            <p:blipFill>
              <a:blip r:embed="rId7"/>
              <a:stretch>
                <a:fillRect/>
              </a:stretch>
            </p:blipFill>
            <p:spPr>
              <a:xfrm>
                <a:off x="1526940" y="3501210"/>
                <a:ext cx="135540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7" name="Freihand 16">
                <a:extLst>
                  <a:ext uri="{FF2B5EF4-FFF2-40B4-BE49-F238E27FC236}">
                    <a16:creationId xmlns:a16="http://schemas.microsoft.com/office/drawing/2014/main" id="{3253E8B8-A3F4-0D10-E5D7-9AE89F19BF24}"/>
                  </a:ext>
                </a:extLst>
              </p14:cNvPr>
              <p14:cNvContentPartPr/>
              <p14:nvPr/>
            </p14:nvContentPartPr>
            <p14:xfrm>
              <a:off x="1580580" y="5790810"/>
              <a:ext cx="969480" cy="38520"/>
            </p14:xfrm>
          </p:contentPart>
        </mc:Choice>
        <mc:Fallback xmlns="">
          <p:pic>
            <p:nvPicPr>
              <p:cNvPr id="17" name="Freihand 16">
                <a:extLst>
                  <a:ext uri="{FF2B5EF4-FFF2-40B4-BE49-F238E27FC236}">
                    <a16:creationId xmlns:a16="http://schemas.microsoft.com/office/drawing/2014/main" id="{3253E8B8-A3F4-0D10-E5D7-9AE89F19BF24}"/>
                  </a:ext>
                </a:extLst>
              </p:cNvPr>
              <p:cNvPicPr/>
              <p:nvPr/>
            </p:nvPicPr>
            <p:blipFill>
              <a:blip r:embed="rId9"/>
              <a:stretch>
                <a:fillRect/>
              </a:stretch>
            </p:blipFill>
            <p:spPr>
              <a:xfrm>
                <a:off x="1526940" y="5683170"/>
                <a:ext cx="107712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Freihand 17">
                <a:extLst>
                  <a:ext uri="{FF2B5EF4-FFF2-40B4-BE49-F238E27FC236}">
                    <a16:creationId xmlns:a16="http://schemas.microsoft.com/office/drawing/2014/main" id="{83B48E7B-A88E-88EB-9926-8D8C57ED565A}"/>
                  </a:ext>
                </a:extLst>
              </p14:cNvPr>
              <p14:cNvContentPartPr/>
              <p14:nvPr/>
            </p14:nvContentPartPr>
            <p14:xfrm>
              <a:off x="1561860" y="5990610"/>
              <a:ext cx="981000" cy="28440"/>
            </p14:xfrm>
          </p:contentPart>
        </mc:Choice>
        <mc:Fallback xmlns="">
          <p:pic>
            <p:nvPicPr>
              <p:cNvPr id="18" name="Freihand 17">
                <a:extLst>
                  <a:ext uri="{FF2B5EF4-FFF2-40B4-BE49-F238E27FC236}">
                    <a16:creationId xmlns:a16="http://schemas.microsoft.com/office/drawing/2014/main" id="{83B48E7B-A88E-88EB-9926-8D8C57ED565A}"/>
                  </a:ext>
                </a:extLst>
              </p:cNvPr>
              <p:cNvPicPr/>
              <p:nvPr/>
            </p:nvPicPr>
            <p:blipFill>
              <a:blip r:embed="rId11"/>
              <a:stretch>
                <a:fillRect/>
              </a:stretch>
            </p:blipFill>
            <p:spPr>
              <a:xfrm>
                <a:off x="1507860" y="5882970"/>
                <a:ext cx="108864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Freihand 18">
                <a:extLst>
                  <a:ext uri="{FF2B5EF4-FFF2-40B4-BE49-F238E27FC236}">
                    <a16:creationId xmlns:a16="http://schemas.microsoft.com/office/drawing/2014/main" id="{9DB34E3A-9030-0115-B2D7-D1DE2010C6E1}"/>
                  </a:ext>
                </a:extLst>
              </p14:cNvPr>
              <p14:cNvContentPartPr/>
              <p14:nvPr/>
            </p14:nvContentPartPr>
            <p14:xfrm>
              <a:off x="1580580" y="5742210"/>
              <a:ext cx="1027800" cy="20160"/>
            </p14:xfrm>
          </p:contentPart>
        </mc:Choice>
        <mc:Fallback xmlns="">
          <p:pic>
            <p:nvPicPr>
              <p:cNvPr id="19" name="Freihand 18">
                <a:extLst>
                  <a:ext uri="{FF2B5EF4-FFF2-40B4-BE49-F238E27FC236}">
                    <a16:creationId xmlns:a16="http://schemas.microsoft.com/office/drawing/2014/main" id="{9DB34E3A-9030-0115-B2D7-D1DE2010C6E1}"/>
                  </a:ext>
                </a:extLst>
              </p:cNvPr>
              <p:cNvPicPr/>
              <p:nvPr/>
            </p:nvPicPr>
            <p:blipFill>
              <a:blip r:embed="rId13"/>
              <a:stretch>
                <a:fillRect/>
              </a:stretch>
            </p:blipFill>
            <p:spPr>
              <a:xfrm>
                <a:off x="1526940" y="5634570"/>
                <a:ext cx="1135440" cy="235800"/>
              </a:xfrm>
              <a:prstGeom prst="rect">
                <a:avLst/>
              </a:prstGeom>
            </p:spPr>
          </p:pic>
        </mc:Fallback>
      </mc:AlternateContent>
      <p:sp>
        <p:nvSpPr>
          <p:cNvPr id="3" name="Datumsplatzhalter 2">
            <a:extLst>
              <a:ext uri="{FF2B5EF4-FFF2-40B4-BE49-F238E27FC236}">
                <a16:creationId xmlns:a16="http://schemas.microsoft.com/office/drawing/2014/main" id="{B9346802-2307-1A6D-7560-7183C4EDD5D8}"/>
              </a:ext>
            </a:extLst>
          </p:cNvPr>
          <p:cNvSpPr>
            <a:spLocks noGrp="1"/>
          </p:cNvSpPr>
          <p:nvPr>
            <p:ph type="dt" sz="half" idx="10"/>
          </p:nvPr>
        </p:nvSpPr>
        <p:spPr/>
        <p:txBody>
          <a:bodyPr/>
          <a:lstStyle/>
          <a:p>
            <a:pPr rtl="0"/>
            <a:r>
              <a:rPr lang="de-DE" noProof="0" dirty="0"/>
              <a:t>13.06.2023</a:t>
            </a:r>
          </a:p>
        </p:txBody>
      </p:sp>
      <p:sp>
        <p:nvSpPr>
          <p:cNvPr id="4" name="Foliennummernplatzhalter 3">
            <a:extLst>
              <a:ext uri="{FF2B5EF4-FFF2-40B4-BE49-F238E27FC236}">
                <a16:creationId xmlns:a16="http://schemas.microsoft.com/office/drawing/2014/main" id="{4104FE70-04F9-6BA4-3A4B-7B9FAD8B144A}"/>
              </a:ext>
            </a:extLst>
          </p:cNvPr>
          <p:cNvSpPr>
            <a:spLocks noGrp="1"/>
          </p:cNvSpPr>
          <p:nvPr>
            <p:ph type="sldNum" sz="quarter" idx="12"/>
          </p:nvPr>
        </p:nvSpPr>
        <p:spPr/>
        <p:txBody>
          <a:bodyPr/>
          <a:lstStyle/>
          <a:p>
            <a:pPr rtl="0"/>
            <a:fld id="{3A98EE3D-8CD1-4C3F-BD1C-C98C9596463C}" type="slidenum">
              <a:rPr lang="de-DE" noProof="0" smtClean="0"/>
              <a:t>8</a:t>
            </a:fld>
            <a:endParaRPr lang="de-DE" noProof="0" dirty="0"/>
          </a:p>
        </p:txBody>
      </p:sp>
    </p:spTree>
    <p:extLst>
      <p:ext uri="{BB962C8B-B14F-4D97-AF65-F5344CB8AC3E}">
        <p14:creationId xmlns:p14="http://schemas.microsoft.com/office/powerpoint/2010/main" val="3869867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E3CFD0-59A5-ECF6-525E-48261081059E}"/>
              </a:ext>
            </a:extLst>
          </p:cNvPr>
          <p:cNvSpPr>
            <a:spLocks noGrp="1"/>
          </p:cNvSpPr>
          <p:nvPr>
            <p:ph type="title"/>
          </p:nvPr>
        </p:nvSpPr>
        <p:spPr/>
        <p:txBody>
          <a:bodyPr>
            <a:normAutofit/>
          </a:bodyPr>
          <a:lstStyle/>
          <a:p>
            <a:r>
              <a:rPr lang="de-DE" sz="4400" b="1" i="0" u="none" strike="noStrike" baseline="0" dirty="0">
                <a:solidFill>
                  <a:srgbClr val="000000"/>
                </a:solidFill>
                <a:latin typeface="Arial" panose="020B0604020202020204" pitchFamily="34" charset="0"/>
              </a:rPr>
              <a:t>Ansichten für die Datensicherheit </a:t>
            </a:r>
            <a:endParaRPr lang="de-DE" sz="4400" b="1" dirty="0"/>
          </a:p>
        </p:txBody>
      </p:sp>
      <p:sp>
        <p:nvSpPr>
          <p:cNvPr id="5" name="Inhaltsplatzhalter 4">
            <a:extLst>
              <a:ext uri="{FF2B5EF4-FFF2-40B4-BE49-F238E27FC236}">
                <a16:creationId xmlns:a16="http://schemas.microsoft.com/office/drawing/2014/main" id="{6DAF7ACF-CBB3-2738-E803-05F8EC85AFD4}"/>
              </a:ext>
            </a:extLst>
          </p:cNvPr>
          <p:cNvSpPr>
            <a:spLocks noGrp="1"/>
          </p:cNvSpPr>
          <p:nvPr>
            <p:ph sz="half" idx="1"/>
          </p:nvPr>
        </p:nvSpPr>
        <p:spPr>
          <a:xfrm>
            <a:off x="1189608" y="1953087"/>
            <a:ext cx="9935592" cy="4022538"/>
          </a:xfrm>
        </p:spPr>
        <p:txBody>
          <a:bodyPr>
            <a:normAutofit fontScale="85000" lnSpcReduction="10000"/>
          </a:bodyPr>
          <a:lstStyle/>
          <a:p>
            <a:pPr marL="0" indent="0">
              <a:buNone/>
            </a:pPr>
            <a:r>
              <a:rPr lang="de-DE" dirty="0"/>
              <a:t>Einsichtsrecht des Users/Mitarbeiter soll nun eingeschränkt vorgenommen werden, </a:t>
            </a:r>
            <a:br>
              <a:rPr lang="de-DE" dirty="0"/>
            </a:br>
            <a:r>
              <a:rPr lang="de-DE" dirty="0"/>
              <a:t>der User/Mitarbeiter darf nur die Spalte Kreditkarte von der Tabelle Kundeninfo zu sehen bekommen. Wir löschen die Rolle oder nehmen ein Setup der letzten Rolle und erstellen eine neue Rolle für Mitarbeiter_2,“call_center_mitarbeiter“.</a:t>
            </a:r>
          </a:p>
          <a:p>
            <a:pPr marL="0" indent="0">
              <a:buNone/>
            </a:pPr>
            <a:endParaRPr lang="de-DE" dirty="0"/>
          </a:p>
          <a:p>
            <a:pPr marL="0" marR="0">
              <a:spcBef>
                <a:spcPts val="0"/>
              </a:spcBef>
              <a:spcAft>
                <a:spcPts val="0"/>
              </a:spcAft>
            </a:pPr>
            <a:r>
              <a:rPr lang="de-DE" sz="1800" b="1" dirty="0">
                <a:solidFill>
                  <a:srgbClr val="800000"/>
                </a:solidFill>
                <a:effectLst/>
                <a:latin typeface="Consolas" panose="020B0609020204030204" pitchFamily="49" charset="0"/>
              </a:rPr>
              <a:t>create</a:t>
            </a:r>
            <a:r>
              <a:rPr lang="de-DE" sz="1800" dirty="0">
                <a:solidFill>
                  <a:srgbClr val="000000"/>
                </a:solidFill>
                <a:effectLst/>
                <a:latin typeface="Consolas" panose="020B0609020204030204" pitchFamily="49" charset="0"/>
              </a:rPr>
              <a:t> </a:t>
            </a:r>
            <a:r>
              <a:rPr lang="de-DE" sz="1800" b="1" dirty="0">
                <a:solidFill>
                  <a:srgbClr val="800000"/>
                </a:solidFill>
                <a:effectLst/>
                <a:latin typeface="Consolas" panose="020B0609020204030204" pitchFamily="49" charset="0"/>
              </a:rPr>
              <a:t>role</a:t>
            </a:r>
            <a:r>
              <a:rPr lang="de-DE" sz="1800" dirty="0">
                <a:solidFill>
                  <a:srgbClr val="000000"/>
                </a:solidFill>
                <a:effectLst/>
                <a:latin typeface="Consolas" panose="020B0609020204030204" pitchFamily="49" charset="0"/>
              </a:rPr>
              <a:t> call_center_mitarbeiter_1</a:t>
            </a:r>
            <a:r>
              <a:rPr lang="de-DE" sz="1800" dirty="0">
                <a:solidFill>
                  <a:srgbClr val="FF0000"/>
                </a:solidFill>
                <a:effectLst/>
                <a:latin typeface="Consolas" panose="020B0609020204030204" pitchFamily="49" charset="0"/>
              </a:rPr>
              <a:t>;</a:t>
            </a:r>
            <a:endParaRPr lang="de-DE" sz="1800" dirty="0">
              <a:solidFill>
                <a:srgbClr val="000000"/>
              </a:solidFill>
              <a:effectLst/>
              <a:latin typeface="Consolas" panose="020B0609020204030204" pitchFamily="49" charset="0"/>
            </a:endParaRPr>
          </a:p>
          <a:p>
            <a:pPr marL="0" marR="0">
              <a:spcBef>
                <a:spcPts val="0"/>
              </a:spcBef>
              <a:spcAft>
                <a:spcPts val="0"/>
              </a:spcAft>
            </a:pPr>
            <a:r>
              <a:rPr lang="de-DE" sz="1800" b="1" dirty="0">
                <a:solidFill>
                  <a:srgbClr val="800000"/>
                </a:solidFill>
                <a:effectLst/>
                <a:latin typeface="Consolas" panose="020B0609020204030204" pitchFamily="49" charset="0"/>
              </a:rPr>
              <a:t>grant</a:t>
            </a:r>
            <a:r>
              <a:rPr lang="de-DE" sz="1800" dirty="0">
                <a:solidFill>
                  <a:srgbClr val="000000"/>
                </a:solidFill>
                <a:effectLst/>
                <a:latin typeface="Consolas" panose="020B0609020204030204" pitchFamily="49" charset="0"/>
              </a:rPr>
              <a:t> </a:t>
            </a:r>
            <a:r>
              <a:rPr lang="de-DE" sz="1800" b="1" dirty="0">
                <a:solidFill>
                  <a:srgbClr val="800000"/>
                </a:solidFill>
                <a:effectLst/>
                <a:latin typeface="Consolas" panose="020B0609020204030204" pitchFamily="49" charset="0"/>
              </a:rPr>
              <a:t>select</a:t>
            </a:r>
            <a:r>
              <a:rPr lang="de-DE" sz="1800" dirty="0">
                <a:solidFill>
                  <a:srgbClr val="000000"/>
                </a:solidFill>
                <a:effectLst/>
                <a:latin typeface="Consolas" panose="020B0609020204030204" pitchFamily="49" charset="0"/>
              </a:rPr>
              <a:t> </a:t>
            </a:r>
            <a:r>
              <a:rPr lang="de-DE" sz="1800" b="1" dirty="0">
                <a:solidFill>
                  <a:srgbClr val="800000"/>
                </a:solidFill>
                <a:effectLst/>
                <a:latin typeface="Consolas" panose="020B0609020204030204" pitchFamily="49" charset="0"/>
              </a:rPr>
              <a:t>on</a:t>
            </a:r>
            <a:r>
              <a:rPr lang="de-DE" sz="1800" dirty="0">
                <a:solidFill>
                  <a:srgbClr val="000000"/>
                </a:solidFill>
                <a:effectLst/>
                <a:latin typeface="Consolas" panose="020B0609020204030204" pitchFamily="49" charset="0"/>
              </a:rPr>
              <a:t> kundeninfo </a:t>
            </a:r>
            <a:r>
              <a:rPr lang="de-DE" sz="1800" b="1" dirty="0">
                <a:solidFill>
                  <a:srgbClr val="800000"/>
                </a:solidFill>
                <a:effectLst/>
                <a:latin typeface="Consolas" panose="020B0609020204030204" pitchFamily="49" charset="0"/>
              </a:rPr>
              <a:t>to</a:t>
            </a:r>
            <a:r>
              <a:rPr lang="de-DE" sz="1800" dirty="0">
                <a:solidFill>
                  <a:srgbClr val="000000"/>
                </a:solidFill>
                <a:effectLst/>
                <a:latin typeface="Consolas" panose="020B0609020204030204" pitchFamily="49" charset="0"/>
              </a:rPr>
              <a:t> call_center_mitarbeiter_1</a:t>
            </a:r>
            <a:r>
              <a:rPr lang="de-DE" sz="1800" dirty="0">
                <a:solidFill>
                  <a:srgbClr val="FF0000"/>
                </a:solidFill>
                <a:effectLst/>
                <a:latin typeface="Consolas" panose="020B0609020204030204" pitchFamily="49" charset="0"/>
              </a:rPr>
              <a:t>;</a:t>
            </a:r>
            <a:endParaRPr lang="de-DE" sz="1800" dirty="0">
              <a:solidFill>
                <a:srgbClr val="000000"/>
              </a:solidFill>
              <a:effectLst/>
              <a:latin typeface="Consolas" panose="020B0609020204030204" pitchFamily="49" charset="0"/>
            </a:endParaRPr>
          </a:p>
          <a:p>
            <a:pPr marL="0" marR="0">
              <a:spcBef>
                <a:spcPts val="0"/>
              </a:spcBef>
              <a:spcAft>
                <a:spcPts val="0"/>
              </a:spcAft>
            </a:pPr>
            <a:r>
              <a:rPr lang="de-DE" sz="1800" b="1" dirty="0">
                <a:solidFill>
                  <a:srgbClr val="800000"/>
                </a:solidFill>
                <a:effectLst/>
                <a:latin typeface="Consolas" panose="020B0609020204030204" pitchFamily="49" charset="0"/>
              </a:rPr>
              <a:t>grant</a:t>
            </a:r>
            <a:r>
              <a:rPr lang="de-DE" sz="1800" dirty="0">
                <a:solidFill>
                  <a:srgbClr val="000000"/>
                </a:solidFill>
                <a:effectLst/>
                <a:latin typeface="Consolas" panose="020B0609020204030204" pitchFamily="49" charset="0"/>
              </a:rPr>
              <a:t> </a:t>
            </a:r>
            <a:r>
              <a:rPr lang="de-DE" sz="1800" b="1" dirty="0">
                <a:solidFill>
                  <a:srgbClr val="800000"/>
                </a:solidFill>
                <a:effectLst/>
                <a:latin typeface="Consolas" panose="020B0609020204030204" pitchFamily="49" charset="0"/>
              </a:rPr>
              <a:t>update</a:t>
            </a:r>
            <a:r>
              <a:rPr lang="de-DE" sz="1800" dirty="0">
                <a:solidFill>
                  <a:srgbClr val="000000"/>
                </a:solidFill>
                <a:effectLst/>
                <a:latin typeface="Consolas" panose="020B0609020204030204" pitchFamily="49" charset="0"/>
              </a:rPr>
              <a:t>, </a:t>
            </a:r>
            <a:r>
              <a:rPr lang="de-DE" sz="1800" b="1" dirty="0">
                <a:solidFill>
                  <a:srgbClr val="800000"/>
                </a:solidFill>
                <a:effectLst/>
                <a:latin typeface="Consolas" panose="020B0609020204030204" pitchFamily="49" charset="0"/>
              </a:rPr>
              <a:t>delete</a:t>
            </a:r>
            <a:r>
              <a:rPr lang="de-DE" sz="1800" dirty="0">
                <a:solidFill>
                  <a:srgbClr val="000000"/>
                </a:solidFill>
                <a:effectLst/>
                <a:latin typeface="Consolas" panose="020B0609020204030204" pitchFamily="49" charset="0"/>
              </a:rPr>
              <a:t> </a:t>
            </a:r>
            <a:r>
              <a:rPr lang="de-DE" sz="1800" b="1" dirty="0">
                <a:solidFill>
                  <a:srgbClr val="800000"/>
                </a:solidFill>
                <a:effectLst/>
                <a:latin typeface="Consolas" panose="020B0609020204030204" pitchFamily="49" charset="0"/>
              </a:rPr>
              <a:t>on</a:t>
            </a:r>
            <a:r>
              <a:rPr lang="de-DE" sz="1800" dirty="0">
                <a:solidFill>
                  <a:srgbClr val="000000"/>
                </a:solidFill>
                <a:effectLst/>
                <a:latin typeface="Consolas" panose="020B0609020204030204" pitchFamily="49" charset="0"/>
              </a:rPr>
              <a:t> kundeninfo </a:t>
            </a:r>
            <a:r>
              <a:rPr lang="de-DE" sz="1800" b="1" dirty="0">
                <a:solidFill>
                  <a:srgbClr val="800000"/>
                </a:solidFill>
                <a:effectLst/>
                <a:latin typeface="Consolas" panose="020B0609020204030204" pitchFamily="49" charset="0"/>
              </a:rPr>
              <a:t>to</a:t>
            </a:r>
            <a:r>
              <a:rPr lang="de-DE" sz="1800" dirty="0">
                <a:solidFill>
                  <a:srgbClr val="000000"/>
                </a:solidFill>
                <a:effectLst/>
                <a:latin typeface="Consolas" panose="020B0609020204030204" pitchFamily="49" charset="0"/>
              </a:rPr>
              <a:t> call_center_mitarbeiter_1</a:t>
            </a:r>
            <a:r>
              <a:rPr lang="de-DE" sz="1800" dirty="0">
                <a:solidFill>
                  <a:srgbClr val="FF0000"/>
                </a:solidFill>
                <a:effectLst/>
                <a:latin typeface="Consolas" panose="020B0609020204030204" pitchFamily="49" charset="0"/>
              </a:rPr>
              <a:t>;</a:t>
            </a:r>
            <a:endParaRPr lang="de-DE" sz="1800" dirty="0">
              <a:solidFill>
                <a:srgbClr val="000000"/>
              </a:solidFill>
              <a:effectLst/>
              <a:latin typeface="Consolas" panose="020B0609020204030204" pitchFamily="49" charset="0"/>
            </a:endParaRPr>
          </a:p>
          <a:p>
            <a:pPr marL="0" indent="0">
              <a:buNone/>
            </a:pPr>
            <a:endParaRPr lang="de-DE" b="0" i="0" dirty="0">
              <a:solidFill>
                <a:srgbClr val="374151"/>
              </a:solidFill>
              <a:effectLst/>
              <a:latin typeface="Söhne"/>
            </a:endParaRPr>
          </a:p>
          <a:p>
            <a:pPr marL="0" indent="0">
              <a:buNone/>
            </a:pPr>
            <a:r>
              <a:rPr lang="de-DE" b="0" i="0" dirty="0">
                <a:solidFill>
                  <a:srgbClr val="374151"/>
                </a:solidFill>
                <a:effectLst/>
                <a:latin typeface="Söhne"/>
              </a:rPr>
              <a:t>Dieser Code erstellt eine Rolle namens "call_center_mitarbeiter" und weist ihr die Berechtigung zum Ausführen von SELECT-Abfragen auf der Tabelle "kundeninfo" und zum Ausführen von UPDATE- und </a:t>
            </a:r>
            <a:br>
              <a:rPr lang="de-DE" b="0" i="0" dirty="0">
                <a:solidFill>
                  <a:srgbClr val="374151"/>
                </a:solidFill>
                <a:effectLst/>
                <a:latin typeface="Söhne"/>
              </a:rPr>
            </a:br>
            <a:r>
              <a:rPr lang="de-DE" b="0" i="0" dirty="0">
                <a:solidFill>
                  <a:srgbClr val="374151"/>
                </a:solidFill>
                <a:effectLst/>
                <a:latin typeface="Söhne"/>
              </a:rPr>
              <a:t>DELETE-Operationen auf der Tabelle „kundeninfo" zu. </a:t>
            </a:r>
            <a:br>
              <a:rPr lang="de-DE" b="0" i="0" dirty="0">
                <a:solidFill>
                  <a:srgbClr val="374151"/>
                </a:solidFill>
                <a:effectLst/>
                <a:latin typeface="Söhne"/>
              </a:rPr>
            </a:br>
            <a:r>
              <a:rPr lang="de-DE" b="0" i="0" dirty="0">
                <a:solidFill>
                  <a:srgbClr val="374151"/>
                </a:solidFill>
                <a:effectLst/>
                <a:latin typeface="Söhne"/>
              </a:rPr>
              <a:t>Die Zuweisung von Berechtigungen auf Tabellenebene ist unterschiedlich, als die Zuweisung von Berechtigungen auf Schemaebene.</a:t>
            </a: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endParaRPr lang="de-DE" dirty="0"/>
          </a:p>
        </p:txBody>
      </p:sp>
      <p:sp>
        <p:nvSpPr>
          <p:cNvPr id="3" name="Datumsplatzhalter 2">
            <a:extLst>
              <a:ext uri="{FF2B5EF4-FFF2-40B4-BE49-F238E27FC236}">
                <a16:creationId xmlns:a16="http://schemas.microsoft.com/office/drawing/2014/main" id="{247145E3-9B16-1CEA-B197-04548C79493F}"/>
              </a:ext>
            </a:extLst>
          </p:cNvPr>
          <p:cNvSpPr>
            <a:spLocks noGrp="1"/>
          </p:cNvSpPr>
          <p:nvPr>
            <p:ph type="dt" sz="half" idx="10"/>
          </p:nvPr>
        </p:nvSpPr>
        <p:spPr/>
        <p:txBody>
          <a:bodyPr/>
          <a:lstStyle/>
          <a:p>
            <a:pPr rtl="0"/>
            <a:r>
              <a:rPr lang="de-DE" noProof="0" dirty="0"/>
              <a:t>13.06.2023</a:t>
            </a:r>
          </a:p>
        </p:txBody>
      </p:sp>
      <p:sp>
        <p:nvSpPr>
          <p:cNvPr id="4" name="Foliennummernplatzhalter 3">
            <a:extLst>
              <a:ext uri="{FF2B5EF4-FFF2-40B4-BE49-F238E27FC236}">
                <a16:creationId xmlns:a16="http://schemas.microsoft.com/office/drawing/2014/main" id="{8ECEF472-18FF-3A28-1A63-CBA48F81B546}"/>
              </a:ext>
            </a:extLst>
          </p:cNvPr>
          <p:cNvSpPr>
            <a:spLocks noGrp="1"/>
          </p:cNvSpPr>
          <p:nvPr>
            <p:ph type="sldNum" sz="quarter" idx="12"/>
          </p:nvPr>
        </p:nvSpPr>
        <p:spPr/>
        <p:txBody>
          <a:bodyPr/>
          <a:lstStyle/>
          <a:p>
            <a:pPr rtl="0"/>
            <a:fld id="{3A98EE3D-8CD1-4C3F-BD1C-C98C9596463C}" type="slidenum">
              <a:rPr lang="de-DE" noProof="0" smtClean="0"/>
              <a:t>9</a:t>
            </a:fld>
            <a:endParaRPr lang="de-DE" noProof="0" dirty="0"/>
          </a:p>
        </p:txBody>
      </p:sp>
    </p:spTree>
    <p:extLst>
      <p:ext uri="{BB962C8B-B14F-4D97-AF65-F5344CB8AC3E}">
        <p14:creationId xmlns:p14="http://schemas.microsoft.com/office/powerpoint/2010/main" val="400998126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5926_TF22712842.potx" id="{98CF4752-A0D8-4ED4-BA82-F1E042F5850D}" vid="{5F8701D8-90FA-4323-82E1-6E5786B5BAD3}"/>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{3A0DC2F9-3C28-4489-8CCA-B4E757F814D7}tf22712842_win32</Template>
  <TotalTime>0</TotalTime>
  <Words>1603</Words>
  <Application>Microsoft Office PowerPoint</Application>
  <PresentationFormat>Breitbild</PresentationFormat>
  <Paragraphs>112</Paragraphs>
  <Slides>15</Slides>
  <Notes>1</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15</vt:i4>
      </vt:variant>
    </vt:vector>
  </HeadingPairs>
  <TitlesOfParts>
    <vt:vector size="23" baseType="lpstr">
      <vt:lpstr>Arial</vt:lpstr>
      <vt:lpstr>Bookman Old Style</vt:lpstr>
      <vt:lpstr>Calibri</vt:lpstr>
      <vt:lpstr>Consolas</vt:lpstr>
      <vt:lpstr>Franklin Gothic Book</vt:lpstr>
      <vt:lpstr>Google Sans</vt:lpstr>
      <vt:lpstr>Söhne</vt:lpstr>
      <vt:lpstr>1_RetrospectVTI</vt:lpstr>
      <vt:lpstr>Praxisprojekt SQL</vt:lpstr>
      <vt:lpstr>Organisation Teamarbeit i. GITHUB</vt:lpstr>
      <vt:lpstr>Krankheitsbedingt  ein neues Repository erstellt</vt:lpstr>
      <vt:lpstr> Normalisieren des  Excel-Tabellendatenblatts </vt:lpstr>
      <vt:lpstr>Create Tabel</vt:lpstr>
      <vt:lpstr>Datenbank Praxisprojekt SQL incl. Tabellen angelegt</vt:lpstr>
      <vt:lpstr>ERD-Grafik Verbindungen</vt:lpstr>
      <vt:lpstr>ROLLENVERTEILUNG Rollen und Benutzer anlegen </vt:lpstr>
      <vt:lpstr>Ansichten für die Datensicherheit </vt:lpstr>
      <vt:lpstr>Zugriffseinschränkungen Datensicherung</vt:lpstr>
      <vt:lpstr>Einsatz eines Datenanalysten </vt:lpstr>
      <vt:lpstr>Datenzugriffsprotokollierung implementieren (optional) </vt:lpstr>
      <vt:lpstr>Einschränkung des Datenzugriffs für die Python-Analyse </vt:lpstr>
      <vt:lpstr>Zusammenfassung und Schlussfolgerung(Teil 1)</vt:lpstr>
      <vt:lpstr>Zusammenfassung und Schlussfolgerung(Teil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Praxisprojekt SQL</dc:title>
  <dc:creator>Brigitte Geiger</dc:creator>
  <cp:keywords>SQL Praxisprojekt</cp:keywords>
  <cp:lastModifiedBy>Brigitte Geiger</cp:lastModifiedBy>
  <cp:revision>28</cp:revision>
  <dcterms:created xsi:type="dcterms:W3CDTF">2023-06-12T08:58:48Z</dcterms:created>
  <dcterms:modified xsi:type="dcterms:W3CDTF">2023-08-03T07:56:45Z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