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91" r:id="rId6"/>
    <p:sldId id="277" r:id="rId7"/>
    <p:sldId id="296" r:id="rId8"/>
    <p:sldId id="298" r:id="rId9"/>
    <p:sldId id="299" r:id="rId10"/>
    <p:sldId id="300" r:id="rId11"/>
    <p:sldId id="301" r:id="rId12"/>
    <p:sldId id="294" r:id="rId13"/>
    <p:sldId id="297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00CC"/>
    <a:srgbClr val="660066"/>
    <a:srgbClr val="CC00CC"/>
    <a:srgbClr val="993366"/>
    <a:srgbClr val="582156"/>
    <a:srgbClr val="000000"/>
    <a:srgbClr val="262626"/>
    <a:srgbClr val="EC008C"/>
    <a:srgbClr val="D5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E59A9-8C89-4DEB-B8D0-E4030BDF7077}" v="96" dt="2023-12-13T07:29:44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5666" autoAdjust="0"/>
  </p:normalViewPr>
  <p:slideViewPr>
    <p:cSldViewPr snapToGrid="0">
      <p:cViewPr varScale="1">
        <p:scale>
          <a:sx n="84" d="100"/>
          <a:sy n="84" d="100"/>
        </p:scale>
        <p:origin x="900" y="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A: </a:t>
            </a:r>
            <a:r>
              <a:rPr lang="en-US" dirty="0" err="1"/>
              <a:t>Atomicidad</a:t>
            </a:r>
            <a:endParaRPr lang="en-US" dirty="0"/>
          </a:p>
          <a:p>
            <a:pPr marL="914400" lvl="2" indent="0">
              <a:buNone/>
            </a:pPr>
            <a:r>
              <a:rPr lang="es-ES" b="0" i="0" dirty="0">
                <a:solidFill>
                  <a:srgbClr val="353535"/>
                </a:solidFill>
                <a:effectLst/>
                <a:latin typeface="Mulish"/>
              </a:rPr>
              <a:t>El todo o nada de una transacción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err="1"/>
              <a:t>Consistencia</a:t>
            </a:r>
            <a:r>
              <a:rPr lang="en-US" dirty="0"/>
              <a:t> o </a:t>
            </a:r>
            <a:r>
              <a:rPr lang="en-US" dirty="0" err="1"/>
              <a:t>Integridad</a:t>
            </a:r>
            <a:endParaRPr lang="en-US" dirty="0"/>
          </a:p>
          <a:p>
            <a:pPr marL="914400" lvl="2" indent="0">
              <a:buNone/>
            </a:pPr>
            <a:r>
              <a:rPr lang="es-ES" b="0" i="0" dirty="0">
                <a:solidFill>
                  <a:srgbClr val="353535"/>
                </a:solidFill>
                <a:effectLst/>
                <a:latin typeface="Mulish"/>
              </a:rPr>
              <a:t>Manteniendo la integridad de los datos</a:t>
            </a:r>
            <a:endParaRPr lang="en-US" dirty="0"/>
          </a:p>
          <a:p>
            <a:pPr lvl="1"/>
            <a:r>
              <a:rPr lang="en-US" dirty="0"/>
              <a:t>I: Isolation o </a:t>
            </a:r>
            <a:r>
              <a:rPr lang="en-US" dirty="0" err="1"/>
              <a:t>Aislamiento</a:t>
            </a:r>
            <a:endParaRPr lang="en-US" dirty="0"/>
          </a:p>
          <a:p>
            <a:pPr marL="914400" lvl="2" indent="0">
              <a:buNone/>
            </a:pPr>
            <a:r>
              <a:rPr lang="es-ES" b="0" i="0" dirty="0">
                <a:solidFill>
                  <a:srgbClr val="353535"/>
                </a:solidFill>
                <a:effectLst/>
                <a:latin typeface="Mulish"/>
              </a:rPr>
              <a:t>Transacciones independientes</a:t>
            </a:r>
            <a:endParaRPr lang="en-US" dirty="0"/>
          </a:p>
          <a:p>
            <a:pPr lvl="1"/>
            <a:r>
              <a:rPr lang="en-US" dirty="0"/>
              <a:t>D: </a:t>
            </a:r>
            <a:r>
              <a:rPr lang="en-US" dirty="0" err="1"/>
              <a:t>Durabilidad</a:t>
            </a:r>
            <a:r>
              <a:rPr lang="en-US" dirty="0"/>
              <a:t> o </a:t>
            </a:r>
            <a:r>
              <a:rPr lang="en-US" dirty="0" err="1"/>
              <a:t>Persistencia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95991" y="169577"/>
            <a:ext cx="6776934" cy="2562870"/>
          </a:xfrm>
        </p:spPr>
        <p:txBody>
          <a:bodyPr anchor="b">
            <a:noAutofit/>
          </a:bodyPr>
          <a:lstStyle>
            <a:lvl1pPr algn="l">
              <a:defRPr sz="5400" b="0" cap="all" baseline="30000">
                <a:solidFill>
                  <a:schemeClr val="bg1"/>
                </a:solidFill>
                <a:latin typeface="Oswald" panose="00000500000000000000" pitchFamily="2" charset="0"/>
              </a:defRPr>
            </a:lvl1pPr>
          </a:lstStyle>
          <a:p>
            <a:br>
              <a:rPr lang="en-US" dirty="0"/>
            </a:br>
            <a:r>
              <a:rPr lang="en-US" dirty="0"/>
              <a:t>        GLOBAL </a:t>
            </a:r>
            <a:br>
              <a:rPr lang="en-US" dirty="0"/>
            </a:br>
            <a:r>
              <a:rPr lang="en-US" dirty="0"/>
              <a:t>        POWER PLATFORM </a:t>
            </a:r>
            <a:br>
              <a:rPr lang="en-US" dirty="0"/>
            </a:br>
            <a:r>
              <a:rPr lang="en-US" dirty="0"/>
              <a:t>        BOOTCAMP 2024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A879A63-3922-489D-B4B2-2F6D543B0F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5989" y="3429000"/>
            <a:ext cx="6776935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6B9CFC65-BD78-4C62-91D2-C357CB08A1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5989" y="4860563"/>
            <a:ext cx="6776935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pic>
        <p:nvPicPr>
          <p:cNvPr id="4" name="Picture 3" descr="A gold number on a black background">
            <a:extLst>
              <a:ext uri="{FF2B5EF4-FFF2-40B4-BE49-F238E27FC236}">
                <a16:creationId xmlns:a16="http://schemas.microsoft.com/office/drawing/2014/main" id="{F046F660-AE25-0CF6-486F-6484DD5CF1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8608" y="-577670"/>
            <a:ext cx="6343650" cy="357187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8766FC7-9D59-4477-87D4-7E8A61DFC5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95988" y="2850325"/>
            <a:ext cx="6531413" cy="460796"/>
          </a:xfrm>
        </p:spPr>
        <p:txBody>
          <a:bodyPr>
            <a:normAutofit fontScale="85000"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n-CA" sz="2800" cap="small" dirty="0"/>
              <a:t>Cantabria Presencial</a:t>
            </a:r>
            <a:endParaRPr lang="en-CA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E0B67-2C62-01E4-3185-A29C1FC12C51}"/>
              </a:ext>
            </a:extLst>
          </p:cNvPr>
          <p:cNvSpPr txBox="1">
            <a:spLocks/>
          </p:cNvSpPr>
          <p:nvPr userDrawn="1"/>
        </p:nvSpPr>
        <p:spPr>
          <a:xfrm>
            <a:off x="4762500" y="163983"/>
            <a:ext cx="7203405" cy="12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cap="small" dirty="0"/>
              <a:t>Cantabria </a:t>
            </a:r>
            <a:r>
              <a:rPr lang="en-CA" sz="2000" cap="small" dirty="0" err="1"/>
              <a:t>Presencial</a:t>
            </a:r>
            <a:endParaRPr lang="en-CA" sz="2000" cap="small" dirty="0"/>
          </a:p>
          <a:p>
            <a:r>
              <a:rPr lang="en-CA" sz="2000" cap="small" dirty="0"/>
              <a:t>24/02/2024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80C58-D8C7-74E1-C09B-B68DCCCDD9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9333" y="398240"/>
            <a:ext cx="4612444" cy="48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8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Presentation Titl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8027" y="3436073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027" y="54946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6E4F7B-34F6-833D-E593-D3563FEB2A67}"/>
              </a:ext>
            </a:extLst>
          </p:cNvPr>
          <p:cNvSpPr txBox="1">
            <a:spLocks/>
          </p:cNvSpPr>
          <p:nvPr userDrawn="1"/>
        </p:nvSpPr>
        <p:spPr>
          <a:xfrm>
            <a:off x="4762500" y="163983"/>
            <a:ext cx="7203405" cy="12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cap="small" dirty="0"/>
              <a:t>24/02/2024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E17C-45A5-61B3-65DC-D6FDD8E43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1529" y="432745"/>
            <a:ext cx="4612444" cy="48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459320" y="745331"/>
            <a:ext cx="3389655" cy="46863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722" y="745331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1" y="3167307"/>
            <a:ext cx="5378451" cy="2457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E2676E5-DD60-B32C-3C99-EA2BB050D277}"/>
              </a:ext>
            </a:extLst>
          </p:cNvPr>
          <p:cNvSpPr txBox="1">
            <a:spLocks/>
          </p:cNvSpPr>
          <p:nvPr userDrawn="1"/>
        </p:nvSpPr>
        <p:spPr>
          <a:xfrm>
            <a:off x="4762500" y="163983"/>
            <a:ext cx="7203405" cy="12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cap="small" dirty="0"/>
              <a:t>24/02/2024 </a:t>
            </a:r>
          </a:p>
        </p:txBody>
      </p:sp>
    </p:spTree>
    <p:extLst>
      <p:ext uri="{BB962C8B-B14F-4D97-AF65-F5344CB8AC3E}">
        <p14:creationId xmlns:p14="http://schemas.microsoft.com/office/powerpoint/2010/main" val="140844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F675DD9-1AC7-5AEB-A90D-5A4D7BF77917}"/>
              </a:ext>
            </a:extLst>
          </p:cNvPr>
          <p:cNvSpPr txBox="1">
            <a:spLocks/>
          </p:cNvSpPr>
          <p:nvPr userDrawn="1"/>
        </p:nvSpPr>
        <p:spPr>
          <a:xfrm>
            <a:off x="4762500" y="163983"/>
            <a:ext cx="7203405" cy="12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cap="small" dirty="0"/>
              <a:t>23/02/2024 </a:t>
            </a:r>
          </a:p>
        </p:txBody>
      </p:sp>
    </p:spTree>
    <p:extLst>
      <p:ext uri="{BB962C8B-B14F-4D97-AF65-F5344CB8AC3E}">
        <p14:creationId xmlns:p14="http://schemas.microsoft.com/office/powerpoint/2010/main" val="375189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73" y="4858885"/>
            <a:ext cx="2019299" cy="99945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12907AB-5A62-773E-BCB2-3C1CC2B291BC}"/>
              </a:ext>
            </a:extLst>
          </p:cNvPr>
          <p:cNvSpPr txBox="1">
            <a:spLocks/>
          </p:cNvSpPr>
          <p:nvPr userDrawn="1"/>
        </p:nvSpPr>
        <p:spPr>
          <a:xfrm>
            <a:off x="76200" y="68733"/>
            <a:ext cx="7203405" cy="12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cap="small" dirty="0">
                <a:solidFill>
                  <a:schemeClr val="tx1"/>
                </a:solidFill>
              </a:rPr>
              <a:t>24/02/2024 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Resources: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4400" y="-593561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7381" y="848685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2932" y="871726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8204" y="2304080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62078" y="4754606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3148" y="4749973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4926" y="1879169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9016" y="-593462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11166" y="-550373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3150" y="-506883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5299" y="-463795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7850" y="-421672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40000" y="-378583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21984" y="-335093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4534" y="-292972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3316" y="-249881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1166" y="-206792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49182" y="-163303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6632" y="-121181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4482" y="-78092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2498" y="-34601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0349" y="8488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37800" y="50609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5648" y="93699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3663" y="137189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1515" y="180277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5035" y="5777342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91998" y="4754297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31128" y="4815317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70259" y="4877137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9392" y="4938159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9322" y="4997575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8455" y="5058595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7586" y="5120417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7518" y="5179833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6649" y="5240853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5779" y="5301873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4912" y="5363693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4843" y="5423111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3975" y="5484131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3106" y="5545951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42237" y="5606971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82169" y="5666389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21301" y="5727409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3127" y="5789229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E7E-2C53-4DB7-B5B6-E32CD3641EA9}"/>
              </a:ext>
            </a:extLst>
          </p:cNvPr>
          <p:cNvSpPr/>
          <p:nvPr userDrawn="1"/>
        </p:nvSpPr>
        <p:spPr>
          <a:xfrm>
            <a:off x="-9525" y="5848350"/>
            <a:ext cx="12201526" cy="100965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12146-8007-47FE-8D4F-5F19E3E53342}"/>
              </a:ext>
            </a:extLst>
          </p:cNvPr>
          <p:cNvSpPr txBox="1"/>
          <p:nvPr userDrawn="1"/>
        </p:nvSpPr>
        <p:spPr>
          <a:xfrm>
            <a:off x="7573270" y="5983843"/>
            <a:ext cx="4618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</a:t>
            </a:r>
            <a:r>
              <a:rPr lang="en-US" sz="12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   </a:t>
            </a:r>
          </a:p>
          <a:p>
            <a:pPr algn="r"/>
            <a:r>
              <a:rPr lang="en-US" sz="12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   #GPPB2024</a:t>
            </a:r>
          </a:p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#PowerPlatformCantabria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F964A-CD0E-60E1-15EB-DC1DC0E66B5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647" y="5983843"/>
            <a:ext cx="721553" cy="760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719B8-E6E5-FFFB-1CCE-1F7083F6E579}"/>
              </a:ext>
            </a:extLst>
          </p:cNvPr>
          <p:cNvSpPr txBox="1"/>
          <p:nvPr userDrawn="1"/>
        </p:nvSpPr>
        <p:spPr>
          <a:xfrm>
            <a:off x="3094182" y="3251261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2" descr="Microsoft-Logo-White - Vyopta">
            <a:extLst>
              <a:ext uri="{FF2B5EF4-FFF2-40B4-BE49-F238E27FC236}">
                <a16:creationId xmlns:a16="http://schemas.microsoft.com/office/drawing/2014/main" id="{23C242A5-E1D0-11DF-6570-6D1AB0D6EA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20" y="5935366"/>
            <a:ext cx="2447636" cy="9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66" r:id="rId5"/>
    <p:sldLayoutId id="214748367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FC70-2EF1-451F-9B02-B05B0F7C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F616-A279-42C2-AACA-184F368EE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Jugando</a:t>
            </a:r>
            <a:r>
              <a:rPr lang="en-CA" dirty="0"/>
              <a:t> con Power Query y SQL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1513A-52DE-4702-A4B5-19D59858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Cristina Tarabini-Castellani Ciordia</a:t>
            </a:r>
          </a:p>
        </p:txBody>
      </p:sp>
    </p:spTree>
    <p:extLst>
      <p:ext uri="{BB962C8B-B14F-4D97-AF65-F5344CB8AC3E}">
        <p14:creationId xmlns:p14="http://schemas.microsoft.com/office/powerpoint/2010/main" val="106444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67D7E-623D-5D1F-FFC9-D94B808A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5E0C676-905B-BD02-BC84-1B6824538156}"/>
              </a:ext>
            </a:extLst>
          </p:cNvPr>
          <p:cNvSpPr/>
          <p:nvPr/>
        </p:nvSpPr>
        <p:spPr>
          <a:xfrm>
            <a:off x="3402895" y="319226"/>
            <a:ext cx="5250207" cy="53143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2B2528F9-5EF5-FBC2-D0E2-F50D4622DEA5}"/>
              </a:ext>
            </a:extLst>
          </p:cNvPr>
          <p:cNvSpPr txBox="1">
            <a:spLocks/>
          </p:cNvSpPr>
          <p:nvPr/>
        </p:nvSpPr>
        <p:spPr>
          <a:xfrm>
            <a:off x="-136000" y="2273018"/>
            <a:ext cx="12328000" cy="1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333" dirty="0"/>
              <a:t>¡Muchas gracias!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B2D8E2-7E21-893E-04A1-5FEA07023839}"/>
              </a:ext>
            </a:extLst>
          </p:cNvPr>
          <p:cNvSpPr/>
          <p:nvPr/>
        </p:nvSpPr>
        <p:spPr>
          <a:xfrm>
            <a:off x="4802792" y="1471914"/>
            <a:ext cx="661261" cy="768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7" name="Arco de bloque 6">
            <a:extLst>
              <a:ext uri="{FF2B5EF4-FFF2-40B4-BE49-F238E27FC236}">
                <a16:creationId xmlns:a16="http://schemas.microsoft.com/office/drawing/2014/main" id="{D2162753-A048-1903-E053-4A3F167EA3F7}"/>
              </a:ext>
            </a:extLst>
          </p:cNvPr>
          <p:cNvSpPr/>
          <p:nvPr/>
        </p:nvSpPr>
        <p:spPr>
          <a:xfrm>
            <a:off x="6455948" y="1520869"/>
            <a:ext cx="661261" cy="880087"/>
          </a:xfrm>
          <a:prstGeom prst="blockArc">
            <a:avLst>
              <a:gd name="adj1" fmla="val 12316660"/>
              <a:gd name="adj2" fmla="val 20276942"/>
              <a:gd name="adj3" fmla="val 17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24938D84-A567-375D-9D7F-141132CF8E38}"/>
              </a:ext>
            </a:extLst>
          </p:cNvPr>
          <p:cNvSpPr/>
          <p:nvPr/>
        </p:nvSpPr>
        <p:spPr>
          <a:xfrm rot="10800000">
            <a:off x="4514332" y="3153105"/>
            <a:ext cx="3027336" cy="1811808"/>
          </a:xfrm>
          <a:prstGeom prst="arc">
            <a:avLst>
              <a:gd name="adj1" fmla="val 10815228"/>
              <a:gd name="adj2" fmla="val 21547720"/>
            </a:avLst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993CEF-B179-B01C-C144-90B5B6B4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519" y="4312517"/>
            <a:ext cx="1314316" cy="13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D02E4-82ED-4678-BC8A-31DC8B58652A}"/>
              </a:ext>
            </a:extLst>
          </p:cNvPr>
          <p:cNvSpPr txBox="1"/>
          <p:nvPr/>
        </p:nvSpPr>
        <p:spPr>
          <a:xfrm>
            <a:off x="4160543" y="5147119"/>
            <a:ext cx="40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3"/>
                </a:solidFill>
              </a:rPr>
              <a:t>https://bit.ly/GPPBSurvey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067F84-750A-43E0-92A4-FD29C8D31712}"/>
              </a:ext>
            </a:extLst>
          </p:cNvPr>
          <p:cNvSpPr txBox="1">
            <a:spLocks/>
          </p:cNvSpPr>
          <p:nvPr/>
        </p:nvSpPr>
        <p:spPr>
          <a:xfrm>
            <a:off x="2463756" y="-211526"/>
            <a:ext cx="7264487" cy="230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Please fill out the survey!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Win Swags!!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C4769681-D593-4802-B8D8-6D446304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33" y="2330968"/>
            <a:ext cx="2581564" cy="25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08139F-47D0-4E7F-8828-7D72D934D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5688C-6F17-4E7D-B527-9A718C69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22" y="745331"/>
            <a:ext cx="6218232" cy="1884363"/>
          </a:xfrm>
        </p:spPr>
        <p:txBody>
          <a:bodyPr/>
          <a:lstStyle/>
          <a:p>
            <a:r>
              <a:rPr lang="en-CA" sz="5400" dirty="0"/>
              <a:t>Cristina </a:t>
            </a:r>
            <a:br>
              <a:rPr lang="en-CA" sz="5400" dirty="0"/>
            </a:br>
            <a:r>
              <a:rPr lang="en-CA" sz="5400" dirty="0"/>
              <a:t>Tarabini-Castellani Ciordia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83670F-8E96-4D90-8A8D-FE5A51A49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46" y="2975648"/>
            <a:ext cx="5378451" cy="2457638"/>
          </a:xfrm>
        </p:spPr>
        <p:txBody>
          <a:bodyPr/>
          <a:lstStyle/>
          <a:p>
            <a:r>
              <a:rPr lang="en-CA" dirty="0"/>
              <a:t>Database Engineer</a:t>
            </a:r>
          </a:p>
          <a:p>
            <a:r>
              <a:rPr lang="en-CA" dirty="0"/>
              <a:t>Mas de 15 </a:t>
            </a:r>
            <a:r>
              <a:rPr lang="en-CA" dirty="0" err="1"/>
              <a:t>años</a:t>
            </a:r>
            <a:r>
              <a:rPr lang="en-CA" dirty="0"/>
              <a:t> </a:t>
            </a:r>
            <a:r>
              <a:rPr lang="en-CA" dirty="0" err="1"/>
              <a:t>trabajando</a:t>
            </a:r>
            <a:r>
              <a:rPr lang="en-CA" dirty="0"/>
              <a:t> con </a:t>
            </a:r>
            <a:r>
              <a:rPr lang="en-CA" dirty="0" err="1"/>
              <a:t>datos</a:t>
            </a:r>
            <a:r>
              <a:rPr lang="en-CA" dirty="0"/>
              <a:t> (SQL Server)</a:t>
            </a:r>
          </a:p>
          <a:p>
            <a:r>
              <a:rPr lang="en-US" sz="1800" dirty="0" err="1"/>
              <a:t>Colaboro</a:t>
            </a:r>
            <a:r>
              <a:rPr lang="en-US" sz="1800" dirty="0"/>
              <a:t> con </a:t>
            </a:r>
            <a:r>
              <a:rPr lang="en-US" sz="1800" dirty="0" err="1"/>
              <a:t>varios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e </a:t>
            </a:r>
            <a:r>
              <a:rPr lang="en-US" sz="1800" dirty="0" err="1"/>
              <a:t>iniciativas</a:t>
            </a:r>
            <a:r>
              <a:rPr lang="en-US" sz="1800" dirty="0"/>
              <a:t>:</a:t>
            </a:r>
          </a:p>
          <a:p>
            <a:endParaRPr lang="en-CA" dirty="0"/>
          </a:p>
        </p:txBody>
      </p:sp>
      <p:pic>
        <p:nvPicPr>
          <p:cNvPr id="2" name="Marcador de posición de imagen 19" descr="Mujer sonriendo con lentes&#10;&#10;Descripción generada automáticamente">
            <a:extLst>
              <a:ext uri="{FF2B5EF4-FFF2-40B4-BE49-F238E27FC236}">
                <a16:creationId xmlns:a16="http://schemas.microsoft.com/office/drawing/2014/main" id="{A915C2C1-1B16-CCB3-6B4B-DF3BEA59A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 bwMode="ltGray">
          <a:xfrm>
            <a:off x="7158288" y="544041"/>
            <a:ext cx="3991717" cy="508887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pic>
        <p:nvPicPr>
          <p:cNvPr id="4" name="Imagen 3" descr="Círculo&#10;&#10;Descripción generada automáticamente con confianza baja">
            <a:extLst>
              <a:ext uri="{FF2B5EF4-FFF2-40B4-BE49-F238E27FC236}">
                <a16:creationId xmlns:a16="http://schemas.microsoft.com/office/drawing/2014/main" id="{22135B9B-A05D-C8C0-3A43-476EACA3E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4088799"/>
            <a:ext cx="812806" cy="812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819E389-0D69-63F2-4C94-3E3E8BEFE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142" y="4088799"/>
            <a:ext cx="810838" cy="8413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D46C32-8AC8-8456-D958-BDE683E8F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656" y="4088799"/>
            <a:ext cx="1164437" cy="664522"/>
          </a:xfrm>
          <a:prstGeom prst="rect">
            <a:avLst/>
          </a:prstGeom>
        </p:spPr>
      </p:pic>
      <p:grpSp>
        <p:nvGrpSpPr>
          <p:cNvPr id="14" name="Google Shape;13764;p85">
            <a:extLst>
              <a:ext uri="{FF2B5EF4-FFF2-40B4-BE49-F238E27FC236}">
                <a16:creationId xmlns:a16="http://schemas.microsoft.com/office/drawing/2014/main" id="{B0D4CA9D-62B3-6C48-333C-C970D2910943}"/>
              </a:ext>
            </a:extLst>
          </p:cNvPr>
          <p:cNvGrpSpPr/>
          <p:nvPr/>
        </p:nvGrpSpPr>
        <p:grpSpPr>
          <a:xfrm>
            <a:off x="389049" y="5129559"/>
            <a:ext cx="310972" cy="338926"/>
            <a:chOff x="3752358" y="3817349"/>
            <a:chExt cx="346056" cy="345674"/>
          </a:xfrm>
          <a:solidFill>
            <a:srgbClr val="EDBE15"/>
          </a:solidFill>
        </p:grpSpPr>
        <p:sp>
          <p:nvSpPr>
            <p:cNvPr id="15" name="Google Shape;13765;p85">
              <a:extLst>
                <a:ext uri="{FF2B5EF4-FFF2-40B4-BE49-F238E27FC236}">
                  <a16:creationId xmlns:a16="http://schemas.microsoft.com/office/drawing/2014/main" id="{1B6E0205-7D9F-AA02-9DDB-1D44266DB01A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" name="Google Shape;13766;p85">
              <a:extLst>
                <a:ext uri="{FF2B5EF4-FFF2-40B4-BE49-F238E27FC236}">
                  <a16:creationId xmlns:a16="http://schemas.microsoft.com/office/drawing/2014/main" id="{A3D44604-4CF4-47C3-9D14-0AF39D8007A1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Google Shape;13767;p85">
              <a:extLst>
                <a:ext uri="{FF2B5EF4-FFF2-40B4-BE49-F238E27FC236}">
                  <a16:creationId xmlns:a16="http://schemas.microsoft.com/office/drawing/2014/main" id="{A9173B45-4108-7E75-6C18-947B332833CE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13768;p85">
              <a:extLst>
                <a:ext uri="{FF2B5EF4-FFF2-40B4-BE49-F238E27FC236}">
                  <a16:creationId xmlns:a16="http://schemas.microsoft.com/office/drawing/2014/main" id="{A39745A8-8893-24AD-1913-AE602509C3B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</p:grpSp>
      <p:grpSp>
        <p:nvGrpSpPr>
          <p:cNvPr id="19" name="Google Shape;13777;p85">
            <a:extLst>
              <a:ext uri="{FF2B5EF4-FFF2-40B4-BE49-F238E27FC236}">
                <a16:creationId xmlns:a16="http://schemas.microsoft.com/office/drawing/2014/main" id="{7D87BED6-C156-84E2-4EA8-9F8074066D3C}"/>
              </a:ext>
            </a:extLst>
          </p:cNvPr>
          <p:cNvGrpSpPr/>
          <p:nvPr/>
        </p:nvGrpSpPr>
        <p:grpSpPr>
          <a:xfrm>
            <a:off x="389049" y="5504629"/>
            <a:ext cx="310972" cy="306420"/>
            <a:chOff x="4201447" y="3817349"/>
            <a:chExt cx="346024" cy="345674"/>
          </a:xfrm>
          <a:solidFill>
            <a:srgbClr val="EDBE15"/>
          </a:solidFill>
        </p:grpSpPr>
        <p:sp>
          <p:nvSpPr>
            <p:cNvPr id="20" name="Google Shape;13778;p85">
              <a:extLst>
                <a:ext uri="{FF2B5EF4-FFF2-40B4-BE49-F238E27FC236}">
                  <a16:creationId xmlns:a16="http://schemas.microsoft.com/office/drawing/2014/main" id="{347B1FDF-CA6D-B585-CAAD-030039128F62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1" name="Google Shape;13779;p85">
              <a:extLst>
                <a:ext uri="{FF2B5EF4-FFF2-40B4-BE49-F238E27FC236}">
                  <a16:creationId xmlns:a16="http://schemas.microsoft.com/office/drawing/2014/main" id="{51CCE56D-6B4C-5E4C-33EC-AE3F7A646BC2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22" name="Google Shape;10463;p79">
            <a:extLst>
              <a:ext uri="{FF2B5EF4-FFF2-40B4-BE49-F238E27FC236}">
                <a16:creationId xmlns:a16="http://schemas.microsoft.com/office/drawing/2014/main" id="{1CFB780E-2EA3-B12B-0216-F42737F1AEA5}"/>
              </a:ext>
            </a:extLst>
          </p:cNvPr>
          <p:cNvGrpSpPr/>
          <p:nvPr/>
        </p:nvGrpSpPr>
        <p:grpSpPr>
          <a:xfrm>
            <a:off x="1962515" y="5542199"/>
            <a:ext cx="310972" cy="247669"/>
            <a:chOff x="7441465" y="2302860"/>
            <a:chExt cx="342192" cy="327140"/>
          </a:xfrm>
          <a:solidFill>
            <a:srgbClr val="EDBE15"/>
          </a:solidFill>
        </p:grpSpPr>
        <p:sp>
          <p:nvSpPr>
            <p:cNvPr id="23" name="Google Shape;10464;p79">
              <a:extLst>
                <a:ext uri="{FF2B5EF4-FFF2-40B4-BE49-F238E27FC236}">
                  <a16:creationId xmlns:a16="http://schemas.microsoft.com/office/drawing/2014/main" id="{E796EEA4-D505-6486-0549-F69782D9AD9B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" name="Google Shape;10465;p79">
              <a:extLst>
                <a:ext uri="{FF2B5EF4-FFF2-40B4-BE49-F238E27FC236}">
                  <a16:creationId xmlns:a16="http://schemas.microsoft.com/office/drawing/2014/main" id="{D07A31FD-3971-BFE0-2264-358680FD9AAC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61CC7346-4C2D-A718-1E5A-E07DC124C6A8}"/>
              </a:ext>
            </a:extLst>
          </p:cNvPr>
          <p:cNvSpPr txBox="1">
            <a:spLocks/>
          </p:cNvSpPr>
          <p:nvPr/>
        </p:nvSpPr>
        <p:spPr>
          <a:xfrm>
            <a:off x="716721" y="5195576"/>
            <a:ext cx="5343159" cy="40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https://www.linkedin.com/in/cristina-tarabini-castellani/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25B5F404-D5FC-4443-29B1-2D18E8A02B97}"/>
              </a:ext>
            </a:extLst>
          </p:cNvPr>
          <p:cNvSpPr txBox="1">
            <a:spLocks/>
          </p:cNvSpPr>
          <p:nvPr/>
        </p:nvSpPr>
        <p:spPr>
          <a:xfrm>
            <a:off x="716721" y="5543677"/>
            <a:ext cx="5343159" cy="40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@datacrazyworld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7B795D29-4BFC-1120-2365-F01C84B8834E}"/>
              </a:ext>
            </a:extLst>
          </p:cNvPr>
          <p:cNvSpPr txBox="1">
            <a:spLocks/>
          </p:cNvSpPr>
          <p:nvPr/>
        </p:nvSpPr>
        <p:spPr>
          <a:xfrm>
            <a:off x="2273487" y="5532650"/>
            <a:ext cx="5343159" cy="40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www.datacrazyworld.com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0134B673-9090-D86D-FA07-2D0934F1E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768" y="4911324"/>
            <a:ext cx="841321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48350" y="898525"/>
            <a:ext cx="6343650" cy="1325563"/>
          </a:xfrm>
        </p:spPr>
        <p:txBody>
          <a:bodyPr>
            <a:normAutofit/>
          </a:bodyPr>
          <a:lstStyle/>
          <a:p>
            <a:r>
              <a:rPr lang="en-ZA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91200" y="23114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la </a:t>
            </a:r>
            <a:r>
              <a:rPr lang="en-US" dirty="0" err="1"/>
              <a:t>historia</a:t>
            </a:r>
            <a:endParaRPr lang="en-US" dirty="0"/>
          </a:p>
          <a:p>
            <a:r>
              <a:rPr lang="en-US" dirty="0"/>
              <a:t>Power Query con SQL Server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13475"/>
            <a:ext cx="457200" cy="365125"/>
          </a:xfrm>
          <a:prstGeom prst="rect">
            <a:avLst/>
          </a:prstGeo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680" y="650240"/>
            <a:ext cx="9901238" cy="919163"/>
          </a:xfrm>
        </p:spPr>
        <p:txBody>
          <a:bodyPr>
            <a:normAutofit/>
          </a:bodyPr>
          <a:lstStyle/>
          <a:p>
            <a:r>
              <a:rPr lang="en-CA" sz="4400" dirty="0" err="1"/>
              <a:t>Modelo</a:t>
            </a:r>
            <a:r>
              <a:rPr lang="en-CA" sz="4400" dirty="0"/>
              <a:t> </a:t>
            </a:r>
            <a:r>
              <a:rPr lang="en-CA" sz="4400" dirty="0" err="1"/>
              <a:t>relacional</a:t>
            </a:r>
            <a:endParaRPr lang="en-US" sz="4400" dirty="0">
              <a:solidFill>
                <a:srgbClr val="732773"/>
              </a:solidFill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E2BA23B-8D17-82D7-4D3F-0C60933F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4" y="170882"/>
            <a:ext cx="5560656" cy="542950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532DC3-D20F-0BE6-5E64-A95F44C64D94}"/>
              </a:ext>
            </a:extLst>
          </p:cNvPr>
          <p:cNvSpPr txBox="1">
            <a:spLocks/>
          </p:cNvSpPr>
          <p:nvPr/>
        </p:nvSpPr>
        <p:spPr>
          <a:xfrm>
            <a:off x="494879" y="1691409"/>
            <a:ext cx="533866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Almacenamiento por fila</a:t>
            </a:r>
          </a:p>
          <a:p>
            <a:r>
              <a:rPr lang="es-ES" dirty="0"/>
              <a:t>Optimizado para INSERT, UPDATE y DELETE</a:t>
            </a:r>
          </a:p>
          <a:p>
            <a:r>
              <a:rPr lang="es-ES" dirty="0"/>
              <a:t>ACID:</a:t>
            </a:r>
          </a:p>
          <a:p>
            <a:pPr lvl="1"/>
            <a:r>
              <a:rPr lang="es-ES" dirty="0"/>
              <a:t>A: Atomicidad</a:t>
            </a:r>
          </a:p>
          <a:p>
            <a:pPr lvl="1"/>
            <a:r>
              <a:rPr lang="es-ES" dirty="0"/>
              <a:t>C: Consistencia o Integridad</a:t>
            </a:r>
          </a:p>
          <a:p>
            <a:pPr lvl="1"/>
            <a:r>
              <a:rPr lang="es-ES" dirty="0"/>
              <a:t>I: </a:t>
            </a:r>
            <a:r>
              <a:rPr lang="en-US" dirty="0"/>
              <a:t>Isolation</a:t>
            </a:r>
            <a:r>
              <a:rPr lang="es-ES" dirty="0"/>
              <a:t> o Aislamiento</a:t>
            </a:r>
          </a:p>
          <a:p>
            <a:pPr lvl="1"/>
            <a:r>
              <a:rPr lang="es-ES" dirty="0"/>
              <a:t>D: Durabilidad o Persistencia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39F6-7F50-A47E-E494-A29D98B1BC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Modelo</a:t>
            </a:r>
            <a:r>
              <a:rPr lang="en-US"/>
              <a:t> dimensional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F80B-4244-E463-084A-614F94D7A1CD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533866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Modelo relacional no transaccional</a:t>
            </a:r>
          </a:p>
          <a:p>
            <a:r>
              <a:rPr lang="es-ES" dirty="0"/>
              <a:t>Almacenamiento por fila</a:t>
            </a:r>
          </a:p>
          <a:p>
            <a:r>
              <a:rPr lang="es-ES" dirty="0"/>
              <a:t>Tablas de:</a:t>
            </a:r>
          </a:p>
          <a:p>
            <a:pPr lvl="1"/>
            <a:r>
              <a:rPr lang="es-ES" dirty="0"/>
              <a:t>hechos </a:t>
            </a:r>
          </a:p>
          <a:p>
            <a:pPr lvl="1"/>
            <a:r>
              <a:rPr lang="es-ES" dirty="0"/>
              <a:t>dimensiones.</a:t>
            </a:r>
          </a:p>
          <a:p>
            <a:r>
              <a:rPr lang="es-ES" dirty="0"/>
              <a:t>Optimizado para consulta</a:t>
            </a:r>
          </a:p>
          <a:p>
            <a:r>
              <a:rPr lang="es-ES" dirty="0"/>
              <a:t>Modelo NO normalizado.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EEDFB23-572B-31CB-88D5-4ACC0F3B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29" y="1460500"/>
            <a:ext cx="5915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A1A8-F996-5634-1864-E1990E0BEB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Modelo tabular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5877-C74E-D8A2-854C-1DA0DA758579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533866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Almacenamiento por :</a:t>
            </a:r>
          </a:p>
          <a:p>
            <a:pPr lvl="1"/>
            <a:r>
              <a:rPr lang="es-ES" dirty="0"/>
              <a:t>Columna</a:t>
            </a:r>
          </a:p>
          <a:p>
            <a:pPr lvl="1"/>
            <a:r>
              <a:rPr lang="es-ES" dirty="0"/>
              <a:t>Valores únicos</a:t>
            </a:r>
          </a:p>
          <a:p>
            <a:endParaRPr lang="es-ES" dirty="0"/>
          </a:p>
          <a:p>
            <a:r>
              <a:rPr lang="es-ES" dirty="0"/>
              <a:t>Optimizado para consulta y cálculo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66038BE-5C3D-9107-AB51-4126AD7D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4" y="880147"/>
            <a:ext cx="6431515" cy="37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7685-680C-F25E-B04C-18BBAB7CE1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¿Cómo Conectar?</a:t>
            </a:r>
            <a:endParaRPr lang="es-ES" dirty="0"/>
          </a:p>
        </p:txBody>
      </p:sp>
      <p:pic>
        <p:nvPicPr>
          <p:cNvPr id="3" name="Picture 2" descr="Configuring the gateway.">
            <a:extLst>
              <a:ext uri="{FF2B5EF4-FFF2-40B4-BE49-F238E27FC236}">
                <a16:creationId xmlns:a16="http://schemas.microsoft.com/office/drawing/2014/main" id="{04BCB5EA-ED61-A583-C59F-3CA4A837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910"/>
            <a:ext cx="3009611" cy="27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ateway summary.">
            <a:extLst>
              <a:ext uri="{FF2B5EF4-FFF2-40B4-BE49-F238E27FC236}">
                <a16:creationId xmlns:a16="http://schemas.microsoft.com/office/drawing/2014/main" id="{0C5B3846-6631-AFBB-C408-A5309932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18" y="256910"/>
            <a:ext cx="2746365" cy="278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ntering your personal mode email address.">
            <a:extLst>
              <a:ext uri="{FF2B5EF4-FFF2-40B4-BE49-F238E27FC236}">
                <a16:creationId xmlns:a16="http://schemas.microsoft.com/office/drawing/2014/main" id="{DFE8D480-62BA-63E5-85A0-78B19C23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9424"/>
            <a:ext cx="3001823" cy="186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ersonal mode gateway summary.">
            <a:extLst>
              <a:ext uri="{FF2B5EF4-FFF2-40B4-BE49-F238E27FC236}">
                <a16:creationId xmlns:a16="http://schemas.microsoft.com/office/drawing/2014/main" id="{9D64EE2F-6B2D-443D-2FA8-01C36EAD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19" y="3099424"/>
            <a:ext cx="2746366" cy="278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6310B087-2ED6-E0F7-75C8-69BE2187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2069"/>
            <a:ext cx="3124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7C22A6-36EE-A914-4B23-97ED41B1051F}"/>
              </a:ext>
            </a:extLst>
          </p:cNvPr>
          <p:cNvSpPr txBox="1">
            <a:spLocks/>
          </p:cNvSpPr>
          <p:nvPr/>
        </p:nvSpPr>
        <p:spPr>
          <a:xfrm>
            <a:off x="360218" y="2270125"/>
            <a:ext cx="11458402" cy="115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381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218" y="2270125"/>
            <a:ext cx="9858375" cy="115887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¿</a:t>
            </a:r>
            <a:r>
              <a:rPr lang="en-US" sz="6000" dirty="0" err="1">
                <a:solidFill>
                  <a:schemeClr val="bg1"/>
                </a:solidFill>
              </a:rPr>
              <a:t>Alguna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pregunta</a:t>
            </a:r>
            <a:r>
              <a:rPr lang="en-US" sz="6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43c1c0-fff7-4f64-ba96-dc0ed181edde" xsi:nil="true"/>
    <lcf76f155ced4ddcb4097134ff3c332f xmlns="5c011a9c-5997-4a64-b77a-7e47e79d10a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DBAE0CEA4945458615E94968021C82" ma:contentTypeVersion="14" ma:contentTypeDescription="Crear nuevo documento." ma:contentTypeScope="" ma:versionID="d89f239b2ad65a080afa46dc0b077c81">
  <xsd:schema xmlns:xsd="http://www.w3.org/2001/XMLSchema" xmlns:xs="http://www.w3.org/2001/XMLSchema" xmlns:p="http://schemas.microsoft.com/office/2006/metadata/properties" xmlns:ns2="5c011a9c-5997-4a64-b77a-7e47e79d10ab" xmlns:ns3="5f43c1c0-fff7-4f64-ba96-dc0ed181edde" targetNamespace="http://schemas.microsoft.com/office/2006/metadata/properties" ma:root="true" ma:fieldsID="703d8b2f976a936362c1a847ea6c2013" ns2:_="" ns3:_="">
    <xsd:import namespace="5c011a9c-5997-4a64-b77a-7e47e79d10ab"/>
    <xsd:import namespace="5f43c1c0-fff7-4f64-ba96-dc0ed181e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11a9c-5997-4a64-b77a-7e47e79d1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1b11185f-36dc-4670-a2bf-941933fbd9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3c1c0-fff7-4f64-ba96-dc0ed181edd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924b80a-9cb9-4460-9283-76a79f95637e}" ma:internalName="TaxCatchAll" ma:showField="CatchAllData" ma:web="5f43c1c0-fff7-4f64-ba96-dc0ed181e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5f43c1c0-fff7-4f64-ba96-dc0ed181edde"/>
    <ds:schemaRef ds:uri="5c011a9c-5997-4a64-b77a-7e47e79d10ab"/>
  </ds:schemaRefs>
</ds:datastoreItem>
</file>

<file path=customXml/itemProps2.xml><?xml version="1.0" encoding="utf-8"?>
<ds:datastoreItem xmlns:ds="http://schemas.openxmlformats.org/officeDocument/2006/customXml" ds:itemID="{A2A88177-7D16-423A-98B7-5AD54833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11a9c-5997-4a64-b77a-7e47e79d10ab"/>
    <ds:schemaRef ds:uri="5f43c1c0-fff7-4f64-ba96-dc0ed181e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1329</TotalTime>
  <Words>197</Words>
  <Application>Microsoft Office PowerPoint</Application>
  <PresentationFormat>Panorámica</PresentationFormat>
  <Paragraphs>60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Mulish</vt:lpstr>
      <vt:lpstr>Oswald</vt:lpstr>
      <vt:lpstr>Wingdings</vt:lpstr>
      <vt:lpstr>Office Theme</vt:lpstr>
      <vt:lpstr>Presentación de PowerPoint</vt:lpstr>
      <vt:lpstr>Cristina  Tarabini-Castellani Ciordia</vt:lpstr>
      <vt:lpstr>Agenda</vt:lpstr>
      <vt:lpstr>Modelo relacional</vt:lpstr>
      <vt:lpstr>Presentación de PowerPoint</vt:lpstr>
      <vt:lpstr>Presentación de PowerPoint</vt:lpstr>
      <vt:lpstr>Presentación de PowerPoint</vt:lpstr>
      <vt:lpstr>Presentación de PowerPoint</vt:lpstr>
      <vt:lpstr>¿Alguna pregunta?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Jeevarajan Kumar</dc:creator>
  <cp:lastModifiedBy>Cristina Tarabini-Castellani Ciordia</cp:lastModifiedBy>
  <cp:revision>22</cp:revision>
  <dcterms:created xsi:type="dcterms:W3CDTF">2022-02-07T14:48:07Z</dcterms:created>
  <dcterms:modified xsi:type="dcterms:W3CDTF">2024-02-21T20:37:52Z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0x0101009EDBAE0CEA4945458615E94968021C82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2022-02-07T14:48:07Z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d4c77efa-b3fc-4097-a93c-bcf917bf3823</vt:lpwstr>
  </property>
  <property fmtid="{D5CDD505-2E9C-101B-9397-08002B2CF9AE}" pid="9" name="MSIP_Label_5fae8262-b78e-4366-8929-a5d6aac95320_ContentBits">
    <vt:lpwstr>0</vt:lpwstr>
  </property>
</Properties>
</file>