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85" r:id="rId3"/>
    <p:sldId id="286" r:id="rId4"/>
    <p:sldId id="287" r:id="rId5"/>
    <p:sldId id="269" r:id="rId6"/>
    <p:sldId id="284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Lato Hairline" panose="020F0202020204030203" pitchFamily="34" charset="0"/>
      <p:regular r:id="rId13"/>
      <p:bold r:id="rId14"/>
      <p:italic r:id="rId15"/>
      <p:boldItalic r:id="rId16"/>
    </p:embeddedFont>
    <p:embeddedFont>
      <p:font typeface="Lato Light" panose="020F0302020204030203" pitchFamily="3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 Agapit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E4D8"/>
    <a:srgbClr val="EEEEEE"/>
    <a:srgbClr val="0CB4BC"/>
    <a:srgbClr val="B3B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8" autoAdjust="0"/>
    <p:restoredTop sz="62060" autoAdjust="0"/>
  </p:normalViewPr>
  <p:slideViewPr>
    <p:cSldViewPr snapToGrid="0">
      <p:cViewPr varScale="1">
        <p:scale>
          <a:sx n="90" d="100"/>
          <a:sy n="90" d="100"/>
        </p:scale>
        <p:origin x="14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23T08:59:50.856" idx="1">
    <p:pos x="6000" y="0"/>
    <p:text>Slide de presentación de ponente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f8601ae4c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f8601ae4c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b="1" dirty="0"/>
              <a:t>HABLA DESPACIO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9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60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pag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273400" y="1146450"/>
            <a:ext cx="36984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 idx="2"/>
          </p:nvPr>
        </p:nvSpPr>
        <p:spPr>
          <a:xfrm>
            <a:off x="273400" y="1929250"/>
            <a:ext cx="36984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3"/>
          </p:nvPr>
        </p:nvSpPr>
        <p:spPr>
          <a:xfrm>
            <a:off x="273400" y="3812500"/>
            <a:ext cx="36984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4"/>
          </p:nvPr>
        </p:nvSpPr>
        <p:spPr>
          <a:xfrm>
            <a:off x="273400" y="4254400"/>
            <a:ext cx="36984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674100" y="0"/>
            <a:ext cx="4470000" cy="459430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6143350" y="2187750"/>
            <a:ext cx="1531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 de la charla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2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1">
  <p:cSld name="TITLE_ONLY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4"/>
          <p:cNvCxnSpPr/>
          <p:nvPr/>
        </p:nvCxnSpPr>
        <p:spPr>
          <a:xfrm>
            <a:off x="8489702" y="169285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378175" y="1463225"/>
            <a:ext cx="3431100" cy="27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5"/>
          </p:nvPr>
        </p:nvSpPr>
        <p:spPr>
          <a:xfrm>
            <a:off x="918875" y="691200"/>
            <a:ext cx="2962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370175" y="69120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370175" y="691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6"/>
          </p:nvPr>
        </p:nvSpPr>
        <p:spPr>
          <a:xfrm>
            <a:off x="4729200" y="1500342"/>
            <a:ext cx="3431100" cy="27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 idx="7"/>
          </p:nvPr>
        </p:nvSpPr>
        <p:spPr>
          <a:xfrm>
            <a:off x="5269900" y="720000"/>
            <a:ext cx="2962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4721200" y="72000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4721200" y="7200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323">
          <p15:clr>
            <a:srgbClr val="FA7B17"/>
          </p15:clr>
        </p15:guide>
        <p15:guide id="3" pos="2835">
          <p15:clr>
            <a:srgbClr val="FA7B17"/>
          </p15:clr>
        </p15:guide>
        <p15:guide id="4" pos="2974">
          <p15:clr>
            <a:srgbClr val="FA7B17"/>
          </p15:clr>
        </p15:guide>
        <p15:guide id="5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photo">
  <p:cSld name="ONE_COLUM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/>
        </p:nvSpPr>
        <p:spPr>
          <a:xfrm>
            <a:off x="114750" y="1316000"/>
            <a:ext cx="5487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6000" b="1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748700" y="1666850"/>
            <a:ext cx="3346800" cy="1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4674100" y="0"/>
            <a:ext cx="4470000" cy="459430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6143350" y="2187750"/>
            <a:ext cx="1531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MAIN_POIN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/>
          <p:nvPr/>
        </p:nvSpPr>
        <p:spPr>
          <a:xfrm>
            <a:off x="4674100" y="0"/>
            <a:ext cx="4470000" cy="461660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6143350" y="2187750"/>
            <a:ext cx="1531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372700" y="1131175"/>
            <a:ext cx="3473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1"/>
          </p:nvPr>
        </p:nvSpPr>
        <p:spPr>
          <a:xfrm>
            <a:off x="374375" y="1803825"/>
            <a:ext cx="36645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None/>
              <a:defRPr sz="11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3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imple">
  <p:cSld name="SECTION_TITLE_AND_DESCRIPTION">
    <p:bg>
      <p:bgPr>
        <a:solidFill>
          <a:srgbClr val="F3F3F3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7"/>
          <p:cNvGrpSpPr/>
          <p:nvPr/>
        </p:nvGrpSpPr>
        <p:grpSpPr>
          <a:xfrm>
            <a:off x="1196350" y="1815419"/>
            <a:ext cx="571390" cy="606085"/>
            <a:chOff x="1493400" y="2110419"/>
            <a:chExt cx="571390" cy="606085"/>
          </a:xfrm>
        </p:grpSpPr>
        <p:sp>
          <p:nvSpPr>
            <p:cNvPr id="226" name="Google Shape;226;p17"/>
            <p:cNvSpPr/>
            <p:nvPr/>
          </p:nvSpPr>
          <p:spPr>
            <a:xfrm>
              <a:off x="1493400" y="2110419"/>
              <a:ext cx="548700" cy="548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1516090" y="2472604"/>
              <a:ext cx="548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0" b="1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“</a:t>
              </a:r>
              <a:endParaRPr sz="6000" b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1939925" y="1984500"/>
            <a:ext cx="5604300" cy="1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start">
  <p:cSld name="CAPTION_ONL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18"/>
          <p:cNvCxnSpPr/>
          <p:nvPr/>
        </p:nvCxnSpPr>
        <p:spPr>
          <a:xfrm>
            <a:off x="1812070" y="2776188"/>
            <a:ext cx="7340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8"/>
          <p:cNvCxnSpPr/>
          <p:nvPr/>
        </p:nvCxnSpPr>
        <p:spPr>
          <a:xfrm>
            <a:off x="1812111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8"/>
          <p:cNvCxnSpPr/>
          <p:nvPr/>
        </p:nvCxnSpPr>
        <p:spPr>
          <a:xfrm>
            <a:off x="2942956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4073802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8"/>
          <p:cNvCxnSpPr/>
          <p:nvPr/>
        </p:nvCxnSpPr>
        <p:spPr>
          <a:xfrm>
            <a:off x="5204648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8"/>
          <p:cNvCxnSpPr/>
          <p:nvPr/>
        </p:nvCxnSpPr>
        <p:spPr>
          <a:xfrm>
            <a:off x="6335494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8"/>
          <p:cNvCxnSpPr/>
          <p:nvPr/>
        </p:nvCxnSpPr>
        <p:spPr>
          <a:xfrm>
            <a:off x="7466340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8"/>
          <p:cNvCxnSpPr/>
          <p:nvPr/>
        </p:nvCxnSpPr>
        <p:spPr>
          <a:xfrm>
            <a:off x="8597186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8"/>
          <p:cNvCxnSpPr/>
          <p:nvPr/>
        </p:nvCxnSpPr>
        <p:spPr>
          <a:xfrm>
            <a:off x="1808133" y="1500798"/>
            <a:ext cx="221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0" name="Google Shape;240;p18"/>
          <p:cNvCxnSpPr/>
          <p:nvPr/>
        </p:nvCxnSpPr>
        <p:spPr>
          <a:xfrm>
            <a:off x="5196120" y="2011323"/>
            <a:ext cx="3423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1" name="Google Shape;241;p18"/>
          <p:cNvCxnSpPr/>
          <p:nvPr/>
        </p:nvCxnSpPr>
        <p:spPr>
          <a:xfrm>
            <a:off x="4073795" y="4532698"/>
            <a:ext cx="1164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>
            <a:off x="358275" y="2538000"/>
            <a:ext cx="1164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title" idx="2"/>
          </p:nvPr>
        </p:nvSpPr>
        <p:spPr>
          <a:xfrm>
            <a:off x="1812100" y="26902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title" idx="3"/>
          </p:nvPr>
        </p:nvSpPr>
        <p:spPr>
          <a:xfrm>
            <a:off x="1812100" y="87200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 idx="4"/>
          </p:nvPr>
        </p:nvSpPr>
        <p:spPr>
          <a:xfrm>
            <a:off x="5238400" y="754100"/>
            <a:ext cx="333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title" idx="5"/>
          </p:nvPr>
        </p:nvSpPr>
        <p:spPr>
          <a:xfrm>
            <a:off x="5238400" y="1357075"/>
            <a:ext cx="333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 idx="6"/>
          </p:nvPr>
        </p:nvSpPr>
        <p:spPr>
          <a:xfrm>
            <a:off x="4024300" y="3573850"/>
            <a:ext cx="3333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title" idx="7"/>
          </p:nvPr>
        </p:nvSpPr>
        <p:spPr>
          <a:xfrm>
            <a:off x="4024300" y="3997978"/>
            <a:ext cx="3333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title" idx="8"/>
          </p:nvPr>
        </p:nvSpPr>
        <p:spPr>
          <a:xfrm>
            <a:off x="164187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title" idx="9"/>
          </p:nvPr>
        </p:nvSpPr>
        <p:spPr>
          <a:xfrm>
            <a:off x="263095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title" idx="13"/>
          </p:nvPr>
        </p:nvSpPr>
        <p:spPr>
          <a:xfrm>
            <a:off x="376180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14"/>
          </p:nvPr>
        </p:nvSpPr>
        <p:spPr>
          <a:xfrm>
            <a:off x="489265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 idx="15"/>
          </p:nvPr>
        </p:nvSpPr>
        <p:spPr>
          <a:xfrm>
            <a:off x="602350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title" idx="16"/>
          </p:nvPr>
        </p:nvSpPr>
        <p:spPr>
          <a:xfrm>
            <a:off x="715435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 idx="17"/>
          </p:nvPr>
        </p:nvSpPr>
        <p:spPr>
          <a:xfrm>
            <a:off x="828520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end">
  <p:cSld name="CAPTION_ONLY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19"/>
          <p:cNvCxnSpPr/>
          <p:nvPr/>
        </p:nvCxnSpPr>
        <p:spPr>
          <a:xfrm>
            <a:off x="-16730" y="2776188"/>
            <a:ext cx="7340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59" name="Google Shape;259;p19"/>
          <p:cNvCxnSpPr/>
          <p:nvPr/>
        </p:nvCxnSpPr>
        <p:spPr>
          <a:xfrm>
            <a:off x="352156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9"/>
          <p:cNvCxnSpPr/>
          <p:nvPr/>
        </p:nvCxnSpPr>
        <p:spPr>
          <a:xfrm>
            <a:off x="1483002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9"/>
          <p:cNvCxnSpPr/>
          <p:nvPr/>
        </p:nvCxnSpPr>
        <p:spPr>
          <a:xfrm>
            <a:off x="2613848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9"/>
          <p:cNvCxnSpPr/>
          <p:nvPr/>
        </p:nvCxnSpPr>
        <p:spPr>
          <a:xfrm>
            <a:off x="3744694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9"/>
          <p:cNvCxnSpPr/>
          <p:nvPr/>
        </p:nvCxnSpPr>
        <p:spPr>
          <a:xfrm>
            <a:off x="4875540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9"/>
          <p:cNvCxnSpPr/>
          <p:nvPr/>
        </p:nvCxnSpPr>
        <p:spPr>
          <a:xfrm>
            <a:off x="6006386" y="2449578"/>
            <a:ext cx="0" cy="68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9"/>
          <p:cNvCxnSpPr/>
          <p:nvPr/>
        </p:nvCxnSpPr>
        <p:spPr>
          <a:xfrm>
            <a:off x="352158" y="1761723"/>
            <a:ext cx="221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356125" y="529950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2"/>
          </p:nvPr>
        </p:nvSpPr>
        <p:spPr>
          <a:xfrm>
            <a:off x="356125" y="1132925"/>
            <a:ext cx="221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3"/>
          </p:nvPr>
        </p:nvSpPr>
        <p:spPr>
          <a:xfrm>
            <a:off x="7471550" y="2538000"/>
            <a:ext cx="1164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title" idx="4"/>
          </p:nvPr>
        </p:nvSpPr>
        <p:spPr>
          <a:xfrm>
            <a:off x="6872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title" idx="5"/>
          </p:nvPr>
        </p:nvSpPr>
        <p:spPr>
          <a:xfrm>
            <a:off x="117107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title" idx="6"/>
          </p:nvPr>
        </p:nvSpPr>
        <p:spPr>
          <a:xfrm>
            <a:off x="2273413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 idx="7"/>
          </p:nvPr>
        </p:nvSpPr>
        <p:spPr>
          <a:xfrm>
            <a:off x="343272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title" idx="8"/>
          </p:nvPr>
        </p:nvSpPr>
        <p:spPr>
          <a:xfrm>
            <a:off x="4563550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title" idx="9"/>
          </p:nvPr>
        </p:nvSpPr>
        <p:spPr>
          <a:xfrm>
            <a:off x="5694375" y="3313575"/>
            <a:ext cx="624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tems" type="blank">
  <p:cSld name="BLANK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1"/>
          <p:cNvPicPr preferRelativeResize="0"/>
          <p:nvPr/>
        </p:nvPicPr>
        <p:blipFill rotWithShape="1">
          <a:blip r:embed="rId2">
            <a:alphaModFix/>
          </a:blip>
          <a:srcRect t="17246" r="1390" b="20151"/>
          <a:stretch/>
        </p:blipFill>
        <p:spPr>
          <a:xfrm>
            <a:off x="2647625" y="1350050"/>
            <a:ext cx="3848751" cy="2443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1"/>
          <p:cNvCxnSpPr/>
          <p:nvPr/>
        </p:nvCxnSpPr>
        <p:spPr>
          <a:xfrm>
            <a:off x="1996700" y="1887875"/>
            <a:ext cx="1497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8" name="Google Shape;308;p21"/>
          <p:cNvCxnSpPr/>
          <p:nvPr/>
        </p:nvCxnSpPr>
        <p:spPr>
          <a:xfrm>
            <a:off x="1701750" y="3600975"/>
            <a:ext cx="1497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9" name="Google Shape;309;p21"/>
          <p:cNvCxnSpPr/>
          <p:nvPr/>
        </p:nvCxnSpPr>
        <p:spPr>
          <a:xfrm>
            <a:off x="5445550" y="2466475"/>
            <a:ext cx="1497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1" name="Google Shape;311;p21"/>
          <p:cNvSpPr txBox="1">
            <a:spLocks noGrp="1"/>
          </p:cNvSpPr>
          <p:nvPr>
            <p:ph type="title"/>
          </p:nvPr>
        </p:nvSpPr>
        <p:spPr>
          <a:xfrm>
            <a:off x="100400" y="1552125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None/>
              <a:defRPr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title" idx="3"/>
          </p:nvPr>
        </p:nvSpPr>
        <p:spPr>
          <a:xfrm>
            <a:off x="100400" y="2155100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602400" y="96892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1"/>
          <p:cNvSpPr txBox="1"/>
          <p:nvPr/>
        </p:nvSpPr>
        <p:spPr>
          <a:xfrm>
            <a:off x="602400" y="9689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title" idx="4"/>
          </p:nvPr>
        </p:nvSpPr>
        <p:spPr>
          <a:xfrm>
            <a:off x="100400" y="3469425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None/>
              <a:defRPr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title" idx="5"/>
          </p:nvPr>
        </p:nvSpPr>
        <p:spPr>
          <a:xfrm>
            <a:off x="100400" y="4072400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602400" y="288622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1"/>
          <p:cNvSpPr txBox="1"/>
          <p:nvPr/>
        </p:nvSpPr>
        <p:spPr>
          <a:xfrm>
            <a:off x="602400" y="28862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title" idx="6"/>
          </p:nvPr>
        </p:nvSpPr>
        <p:spPr>
          <a:xfrm>
            <a:off x="7066175" y="2218388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None/>
              <a:defRPr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title" idx="7"/>
          </p:nvPr>
        </p:nvSpPr>
        <p:spPr>
          <a:xfrm>
            <a:off x="7066175" y="2821363"/>
            <a:ext cx="1653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7568175" y="1635188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"/>
          <p:cNvSpPr txBox="1"/>
          <p:nvPr/>
        </p:nvSpPr>
        <p:spPr>
          <a:xfrm>
            <a:off x="7568175" y="16351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">
  <p:cSld name="BLANK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22"/>
          <p:cNvCxnSpPr/>
          <p:nvPr/>
        </p:nvCxnSpPr>
        <p:spPr>
          <a:xfrm>
            <a:off x="838000" y="203525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2"/>
          <p:cNvCxnSpPr/>
          <p:nvPr/>
        </p:nvCxnSpPr>
        <p:spPr>
          <a:xfrm>
            <a:off x="838000" y="177290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2"/>
          <p:cNvCxnSpPr/>
          <p:nvPr/>
        </p:nvCxnSpPr>
        <p:spPr>
          <a:xfrm>
            <a:off x="838000" y="151195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2"/>
          <p:cNvCxnSpPr/>
          <p:nvPr/>
        </p:nvCxnSpPr>
        <p:spPr>
          <a:xfrm>
            <a:off x="838000" y="125100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2"/>
          <p:cNvCxnSpPr/>
          <p:nvPr/>
        </p:nvCxnSpPr>
        <p:spPr>
          <a:xfrm>
            <a:off x="838000" y="99005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2"/>
          <p:cNvCxnSpPr/>
          <p:nvPr/>
        </p:nvCxnSpPr>
        <p:spPr>
          <a:xfrm>
            <a:off x="838000" y="729108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22"/>
          <p:cNvSpPr txBox="1"/>
          <p:nvPr/>
        </p:nvSpPr>
        <p:spPr>
          <a:xfrm>
            <a:off x="215550" y="191330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01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215550" y="165095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02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215550" y="139000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03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215550" y="112905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04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15550" y="86810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05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215550" y="607158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06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37" name="Google Shape;337;p22"/>
          <p:cNvSpPr/>
          <p:nvPr/>
        </p:nvSpPr>
        <p:spPr>
          <a:xfrm>
            <a:off x="907600" y="1511946"/>
            <a:ext cx="147600" cy="52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1100450" y="1705899"/>
            <a:ext cx="147600" cy="3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1531575" y="990054"/>
            <a:ext cx="147600" cy="10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1724425" y="1377588"/>
            <a:ext cx="147600" cy="65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2155550" y="1206726"/>
            <a:ext cx="147600" cy="82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2348400" y="1513899"/>
            <a:ext cx="147600" cy="52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2779525" y="1842026"/>
            <a:ext cx="147600" cy="19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2972375" y="1913599"/>
            <a:ext cx="147600" cy="12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3403500" y="1641501"/>
            <a:ext cx="147600" cy="39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3596350" y="1787411"/>
            <a:ext cx="147600" cy="2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838000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2018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1457044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2019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2076088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2020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2695131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2021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3314175" y="2072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2022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919050" y="2414950"/>
            <a:ext cx="1236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This is the legend</a:t>
            </a:r>
            <a:endParaRPr sz="11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771450" y="2505550"/>
            <a:ext cx="147600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2552725" y="2436750"/>
            <a:ext cx="1310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This is the legend</a:t>
            </a:r>
            <a:endParaRPr sz="11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2405125" y="2527350"/>
            <a:ext cx="147600" cy="1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"/>
          <p:cNvSpPr/>
          <p:nvPr/>
        </p:nvSpPr>
        <p:spPr>
          <a:xfrm rot="-5400000">
            <a:off x="5240350" y="280447"/>
            <a:ext cx="263100" cy="10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4849450" y="680950"/>
            <a:ext cx="1044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8" name="Google Shape;358;p22"/>
          <p:cNvSpPr/>
          <p:nvPr/>
        </p:nvSpPr>
        <p:spPr>
          <a:xfrm rot="-5400000">
            <a:off x="6145326" y="414700"/>
            <a:ext cx="263100" cy="7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5888675" y="68095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0" name="Google Shape;360;p22"/>
          <p:cNvSpPr/>
          <p:nvPr/>
        </p:nvSpPr>
        <p:spPr>
          <a:xfrm rot="-5400000">
            <a:off x="5382400" y="524122"/>
            <a:ext cx="263100" cy="13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4849450" y="1066678"/>
            <a:ext cx="13290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2" name="Google Shape;362;p22"/>
          <p:cNvSpPr/>
          <p:nvPr/>
        </p:nvSpPr>
        <p:spPr>
          <a:xfrm rot="-5400000">
            <a:off x="6533437" y="694825"/>
            <a:ext cx="263100" cy="98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6171187" y="1066678"/>
            <a:ext cx="697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22"/>
          <p:cNvSpPr/>
          <p:nvPr/>
        </p:nvSpPr>
        <p:spPr>
          <a:xfrm rot="-5400000">
            <a:off x="5140750" y="1151497"/>
            <a:ext cx="263100" cy="84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 txBox="1"/>
          <p:nvPr/>
        </p:nvSpPr>
        <p:spPr>
          <a:xfrm>
            <a:off x="4849450" y="1452406"/>
            <a:ext cx="845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6" name="Google Shape;366;p22"/>
          <p:cNvSpPr/>
          <p:nvPr/>
        </p:nvSpPr>
        <p:spPr>
          <a:xfrm rot="-5400000">
            <a:off x="5873311" y="1260100"/>
            <a:ext cx="263100" cy="62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5690597" y="14524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8" name="Google Shape;368;p22"/>
          <p:cNvSpPr/>
          <p:nvPr/>
        </p:nvSpPr>
        <p:spPr>
          <a:xfrm rot="-5400000">
            <a:off x="5528750" y="1144072"/>
            <a:ext cx="263100" cy="16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4844300" y="1838133"/>
            <a:ext cx="16320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0" name="Google Shape;370;p22"/>
          <p:cNvSpPr/>
          <p:nvPr/>
        </p:nvSpPr>
        <p:spPr>
          <a:xfrm rot="-5400000">
            <a:off x="6942500" y="1353625"/>
            <a:ext cx="263100" cy="121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 txBox="1"/>
          <p:nvPr/>
        </p:nvSpPr>
        <p:spPr>
          <a:xfrm>
            <a:off x="6467573" y="1838128"/>
            <a:ext cx="10590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72" name="Google Shape;372;p22"/>
          <p:cNvCxnSpPr/>
          <p:nvPr/>
        </p:nvCxnSpPr>
        <p:spPr>
          <a:xfrm rot="10800000" flipH="1">
            <a:off x="4688225" y="2314233"/>
            <a:ext cx="3457500" cy="1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3" name="Google Shape;373;p22"/>
          <p:cNvSpPr txBox="1"/>
          <p:nvPr/>
        </p:nvSpPr>
        <p:spPr>
          <a:xfrm>
            <a:off x="4578381" y="24574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2021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7680500" y="24574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Hairline"/>
                <a:ea typeface="Lato Hairline"/>
                <a:cs typeface="Lato Hairline"/>
                <a:sym typeface="Lato Hairline"/>
              </a:rPr>
              <a:t>2022</a:t>
            </a:r>
            <a:endParaRPr sz="900"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8140725" y="68095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ITEM 1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555950" y="189550"/>
            <a:ext cx="3403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Vertical graphic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4818325" y="189550"/>
            <a:ext cx="3403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Horizontal graphic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8140725" y="106667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ITEM 2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8140725" y="14524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ITEM 3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8140725" y="18381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ITEM 4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55950" y="3167050"/>
            <a:ext cx="3403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635425" y="36467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ITEM 1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635425" y="41264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ITEM 2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635425" y="46061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ITEM 3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5" name="Google Shape;385;p22"/>
          <p:cNvCxnSpPr/>
          <p:nvPr/>
        </p:nvCxnSpPr>
        <p:spPr>
          <a:xfrm>
            <a:off x="635425" y="4064583"/>
            <a:ext cx="2949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2"/>
          <p:cNvCxnSpPr/>
          <p:nvPr/>
        </p:nvCxnSpPr>
        <p:spPr>
          <a:xfrm>
            <a:off x="1520225" y="3505575"/>
            <a:ext cx="0" cy="1497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22"/>
          <p:cNvSpPr txBox="1"/>
          <p:nvPr/>
        </p:nvSpPr>
        <p:spPr>
          <a:xfrm>
            <a:off x="1687375" y="3615813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2018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2833200" y="3615813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2019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1687375" y="41264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767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2833200" y="41264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233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1687375" y="46061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767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2833200" y="4606150"/>
            <a:ext cx="845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233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">
  <p:cSld name="CUSTOM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1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542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884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2565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4" y="1144802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3906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5248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5" y="1680003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6590" y="609601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6594" y="1144802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26594" y="2932957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26594" y="2336905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26594" y="1740853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695349" y="1144802"/>
            <a:ext cx="354368" cy="35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07931" y="609601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801226" y="609601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26596" y="3529011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7200" y="2215219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703883" y="1144806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489271" y="609601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926585" y="4064202"/>
            <a:ext cx="354365" cy="35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8270610" y="609600"/>
            <a:ext cx="354365" cy="35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peaker">
  <p:cSld name="CUSTOM_3">
    <p:bg>
      <p:bgRef idx="1001">
        <a:schemeClr val="bg1"/>
      </p:bgRef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674100" y="0"/>
            <a:ext cx="4470000" cy="46017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6143350" y="2187750"/>
            <a:ext cx="1531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 de la ponente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2075" y="738050"/>
            <a:ext cx="36984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262075" y="1520850"/>
            <a:ext cx="36984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60000" y="325800"/>
            <a:ext cx="7728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/>
          </p:nvPr>
        </p:nvSpPr>
        <p:spPr>
          <a:xfrm>
            <a:off x="568775" y="1055075"/>
            <a:ext cx="510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728362" y="1448675"/>
            <a:ext cx="4948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568775" y="2064775"/>
            <a:ext cx="510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5"/>
          </p:nvPr>
        </p:nvSpPr>
        <p:spPr>
          <a:xfrm>
            <a:off x="728362" y="2458375"/>
            <a:ext cx="4948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6"/>
          </p:nvPr>
        </p:nvSpPr>
        <p:spPr>
          <a:xfrm>
            <a:off x="568775" y="3074475"/>
            <a:ext cx="510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7"/>
          </p:nvPr>
        </p:nvSpPr>
        <p:spPr>
          <a:xfrm>
            <a:off x="728362" y="3468075"/>
            <a:ext cx="4948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358">
          <p15:clr>
            <a:srgbClr val="FA7B17"/>
          </p15:clr>
        </p15:guide>
        <p15:guide id="4" pos="2835">
          <p15:clr>
            <a:srgbClr val="FA7B17"/>
          </p15:clr>
        </p15:guide>
        <p15:guide id="5" pos="2948">
          <p15:clr>
            <a:srgbClr val="FA7B17"/>
          </p15:clr>
        </p15:guide>
        <p15:guide id="6" orient="horz" pos="66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x">
  <p:cSld name="TITLE_AND_BODY">
    <p:bg>
      <p:bgPr>
        <a:solidFill>
          <a:srgbClr val="87E4D8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2535600" y="535350"/>
            <a:ext cx="4072800" cy="407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 title="01"/>
          <p:cNvSpPr txBox="1">
            <a:spLocks noGrp="1"/>
          </p:cNvSpPr>
          <p:nvPr>
            <p:ph type="title"/>
          </p:nvPr>
        </p:nvSpPr>
        <p:spPr>
          <a:xfrm>
            <a:off x="107025" y="2492620"/>
            <a:ext cx="9246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7" title="01"/>
          <p:cNvSpPr txBox="1">
            <a:spLocks noGrp="1"/>
          </p:cNvSpPr>
          <p:nvPr>
            <p:ph type="title" idx="2"/>
          </p:nvPr>
        </p:nvSpPr>
        <p:spPr>
          <a:xfrm>
            <a:off x="107025" y="1968000"/>
            <a:ext cx="9246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1397F"/>
              </a:buClr>
              <a:buSzPts val="2000"/>
              <a:buFont typeface="Lato"/>
              <a:buNone/>
              <a:defRPr sz="2000">
                <a:solidFill>
                  <a:srgbClr val="5139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ato"/>
              <a:buNone/>
              <a:defRPr sz="2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5" name="Google Shape;75;p7" title="01"/>
          <p:cNvSpPr txBox="1">
            <a:spLocks noGrp="1"/>
          </p:cNvSpPr>
          <p:nvPr>
            <p:ph type="title" idx="3"/>
          </p:nvPr>
        </p:nvSpPr>
        <p:spPr>
          <a:xfrm>
            <a:off x="0" y="863325"/>
            <a:ext cx="92460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1397F"/>
              </a:buClr>
              <a:buSzPts val="4000"/>
              <a:buFont typeface="Lato"/>
              <a:buNone/>
              <a:defRPr sz="4000" b="1">
                <a:solidFill>
                  <a:srgbClr val="5139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+ photo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374225" y="2525025"/>
            <a:ext cx="19401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title" idx="2"/>
          </p:nvPr>
        </p:nvSpPr>
        <p:spPr>
          <a:xfrm>
            <a:off x="374225" y="20552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6725" y="757725"/>
            <a:ext cx="1405800" cy="1297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737426" y="868176"/>
            <a:ext cx="12024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4"/>
          </p:nvPr>
        </p:nvSpPr>
        <p:spPr>
          <a:xfrm>
            <a:off x="3601950" y="2525025"/>
            <a:ext cx="19401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 idx="5"/>
          </p:nvPr>
        </p:nvSpPr>
        <p:spPr>
          <a:xfrm>
            <a:off x="3601950" y="20552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3834450" y="757725"/>
            <a:ext cx="1405800" cy="1297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3965151" y="868176"/>
            <a:ext cx="12024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Espacio para una fotografía</a:t>
            </a:r>
            <a:endParaRPr dirty="0"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 idx="6"/>
          </p:nvPr>
        </p:nvSpPr>
        <p:spPr>
          <a:xfrm>
            <a:off x="6829675" y="2479625"/>
            <a:ext cx="19401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 idx="7"/>
          </p:nvPr>
        </p:nvSpPr>
        <p:spPr>
          <a:xfrm>
            <a:off x="6829675" y="20098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7062175" y="712325"/>
            <a:ext cx="1405800" cy="1297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7192876" y="822776"/>
            <a:ext cx="12024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+ photo">
  <p:cSld name="TITLE_AND_TWO_COLUMNS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680525" y="3013035"/>
            <a:ext cx="35286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title" idx="3"/>
          </p:nvPr>
        </p:nvSpPr>
        <p:spPr>
          <a:xfrm>
            <a:off x="680525" y="2543235"/>
            <a:ext cx="340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1474700" y="726346"/>
            <a:ext cx="1870800" cy="1726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1648634" y="873332"/>
            <a:ext cx="1600200" cy="1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 idx="4"/>
          </p:nvPr>
        </p:nvSpPr>
        <p:spPr>
          <a:xfrm>
            <a:off x="4983475" y="3010100"/>
            <a:ext cx="35286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 idx="5"/>
          </p:nvPr>
        </p:nvSpPr>
        <p:spPr>
          <a:xfrm>
            <a:off x="4983475" y="2540300"/>
            <a:ext cx="34023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5777650" y="723411"/>
            <a:ext cx="1870800" cy="1726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/>
          <p:nvPr/>
        </p:nvSpPr>
        <p:spPr>
          <a:xfrm>
            <a:off x="5951584" y="870398"/>
            <a:ext cx="1600200" cy="1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una fotografía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2835">
          <p15:clr>
            <a:srgbClr val="FA7B17"/>
          </p15:clr>
        </p15:guide>
        <p15:guide id="3" pos="235">
          <p15:clr>
            <a:srgbClr val="FA7B17"/>
          </p15:clr>
        </p15:guide>
        <p15:guide id="4" orient="horz" pos="121">
          <p15:clr>
            <a:srgbClr val="FA7B17"/>
          </p15:clr>
        </p15:guide>
        <p15:guide id="5" orient="horz" pos="45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374225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title" idx="3"/>
          </p:nvPr>
        </p:nvSpPr>
        <p:spPr>
          <a:xfrm>
            <a:off x="374225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447900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447900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title" idx="4"/>
          </p:nvPr>
        </p:nvSpPr>
        <p:spPr>
          <a:xfrm>
            <a:off x="3601950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title" idx="5"/>
          </p:nvPr>
        </p:nvSpPr>
        <p:spPr>
          <a:xfrm>
            <a:off x="3601950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3675625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3675625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 idx="6"/>
          </p:nvPr>
        </p:nvSpPr>
        <p:spPr>
          <a:xfrm>
            <a:off x="6829675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 idx="7"/>
          </p:nvPr>
        </p:nvSpPr>
        <p:spPr>
          <a:xfrm>
            <a:off x="6829675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6903350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6903350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+ highlight">
  <p:cSld name="TITLE_ONLY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12"/>
          <p:cNvCxnSpPr/>
          <p:nvPr/>
        </p:nvCxnSpPr>
        <p:spPr>
          <a:xfrm>
            <a:off x="0" y="3769731"/>
            <a:ext cx="915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374225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title" idx="3"/>
          </p:nvPr>
        </p:nvSpPr>
        <p:spPr>
          <a:xfrm>
            <a:off x="374225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447900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447900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title" idx="4"/>
          </p:nvPr>
        </p:nvSpPr>
        <p:spPr>
          <a:xfrm>
            <a:off x="3601950" y="1782500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title" idx="5"/>
          </p:nvPr>
        </p:nvSpPr>
        <p:spPr>
          <a:xfrm>
            <a:off x="3601950" y="1312700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3675625" y="74955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3675625" y="749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title" idx="6"/>
          </p:nvPr>
        </p:nvSpPr>
        <p:spPr>
          <a:xfrm>
            <a:off x="6898975" y="1739675"/>
            <a:ext cx="1940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title" idx="7"/>
          </p:nvPr>
        </p:nvSpPr>
        <p:spPr>
          <a:xfrm>
            <a:off x="6898975" y="126987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6972650" y="706725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6972650" y="7067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title" idx="8"/>
          </p:nvPr>
        </p:nvSpPr>
        <p:spPr>
          <a:xfrm>
            <a:off x="2427675" y="3760172"/>
            <a:ext cx="6342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title" idx="9"/>
          </p:nvPr>
        </p:nvSpPr>
        <p:spPr>
          <a:xfrm>
            <a:off x="374225" y="37697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TITLE_ONLY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378175" y="1463225"/>
            <a:ext cx="3431100" cy="20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"/>
          </p:nvPr>
        </p:nvSpPr>
        <p:spPr>
          <a:xfrm>
            <a:off x="918875" y="691200"/>
            <a:ext cx="2962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370175" y="69120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370175" y="691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3"/>
          </p:nvPr>
        </p:nvSpPr>
        <p:spPr>
          <a:xfrm>
            <a:off x="4729200" y="1491591"/>
            <a:ext cx="3431100" cy="20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4"/>
          </p:nvPr>
        </p:nvSpPr>
        <p:spPr>
          <a:xfrm>
            <a:off x="5269900" y="720000"/>
            <a:ext cx="29622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4721200" y="720000"/>
            <a:ext cx="548700" cy="50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 txBox="1"/>
          <p:nvPr/>
        </p:nvSpPr>
        <p:spPr>
          <a:xfrm>
            <a:off x="4721200" y="7200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</a:t>
            </a:r>
            <a:endParaRPr/>
          </a:p>
        </p:txBody>
      </p:sp>
      <p:cxnSp>
        <p:nvCxnSpPr>
          <p:cNvPr id="183" name="Google Shape;183;p13"/>
          <p:cNvCxnSpPr/>
          <p:nvPr/>
        </p:nvCxnSpPr>
        <p:spPr>
          <a:xfrm>
            <a:off x="0" y="3769731"/>
            <a:ext cx="915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3"/>
          <p:cNvSpPr txBox="1">
            <a:spLocks noGrp="1"/>
          </p:cNvSpPr>
          <p:nvPr>
            <p:ph type="title" idx="5"/>
          </p:nvPr>
        </p:nvSpPr>
        <p:spPr>
          <a:xfrm>
            <a:off x="2427675" y="3760172"/>
            <a:ext cx="6342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  <a:def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6"/>
          </p:nvPr>
        </p:nvSpPr>
        <p:spPr>
          <a:xfrm>
            <a:off x="374225" y="3769725"/>
            <a:ext cx="187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323">
          <p15:clr>
            <a:srgbClr val="FA7B17"/>
          </p15:clr>
        </p15:guide>
        <p15:guide id="3" pos="2835">
          <p15:clr>
            <a:srgbClr val="FA7B17"/>
          </p15:clr>
        </p15:guide>
        <p15:guide id="4" pos="2974">
          <p15:clr>
            <a:srgbClr val="FA7B17"/>
          </p15:clr>
        </p15:guide>
        <p15:guide id="5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;p4">
            <a:extLst>
              <a:ext uri="{FF2B5EF4-FFF2-40B4-BE49-F238E27FC236}">
                <a16:creationId xmlns:a16="http://schemas.microsoft.com/office/drawing/2014/main" id="{09439C16-0BF9-4CBB-8EF3-DE17E529506F}"/>
              </a:ext>
            </a:extLst>
          </p:cNvPr>
          <p:cNvSpPr/>
          <p:nvPr userDrawn="1"/>
        </p:nvSpPr>
        <p:spPr>
          <a:xfrm>
            <a:off x="-6778" y="4610400"/>
            <a:ext cx="9144000" cy="533100"/>
          </a:xfrm>
          <a:prstGeom prst="rect">
            <a:avLst/>
          </a:prstGeom>
          <a:solidFill>
            <a:srgbClr val="87E4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CBAD939F-A38C-4936-8FA0-553227E24034}"/>
              </a:ext>
            </a:extLst>
          </p:cNvPr>
          <p:cNvSpPr txBox="1">
            <a:spLocks/>
          </p:cNvSpPr>
          <p:nvPr userDrawn="1"/>
        </p:nvSpPr>
        <p:spPr>
          <a:xfrm>
            <a:off x="17387" y="473963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dirty="0">
                <a:solidFill>
                  <a:schemeClr val="tx1"/>
                </a:solidFill>
              </a:rPr>
              <a:t>Cristina </a:t>
            </a:r>
            <a:r>
              <a:rPr lang="es-ES" dirty="0" err="1">
                <a:solidFill>
                  <a:schemeClr val="tx1"/>
                </a:solidFill>
              </a:rPr>
              <a:t>Tarabini-Castellani</a:t>
            </a:r>
            <a:r>
              <a:rPr lang="es-ES" dirty="0">
                <a:solidFill>
                  <a:schemeClr val="tx1"/>
                </a:solidFill>
              </a:rPr>
              <a:t> Ciordia</a:t>
            </a:r>
          </a:p>
        </p:txBody>
      </p:sp>
      <p:sp>
        <p:nvSpPr>
          <p:cNvPr id="7" name="Marcador de pie de página 2">
            <a:extLst>
              <a:ext uri="{FF2B5EF4-FFF2-40B4-BE49-F238E27FC236}">
                <a16:creationId xmlns:a16="http://schemas.microsoft.com/office/drawing/2014/main" id="{90853537-2F1B-423E-A609-F656FDE95133}"/>
              </a:ext>
            </a:extLst>
          </p:cNvPr>
          <p:cNvSpPr txBox="1">
            <a:spLocks/>
          </p:cNvSpPr>
          <p:nvPr userDrawn="1"/>
        </p:nvSpPr>
        <p:spPr>
          <a:xfrm>
            <a:off x="5843237" y="4739631"/>
            <a:ext cx="32744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0" i="0" dirty="0">
                <a:solidFill>
                  <a:schemeClr val="tx1"/>
                </a:solidFill>
                <a:effectLst/>
                <a:latin typeface="-apple-system"/>
              </a:rPr>
              <a:t>www.datacrazyworld.com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7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fif"/><Relationship Id="rId4" Type="http://schemas.openxmlformats.org/officeDocument/2006/relationships/image" Target="../media/image25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 txBox="1">
            <a:spLocks noGrp="1"/>
          </p:cNvSpPr>
          <p:nvPr>
            <p:ph type="title"/>
          </p:nvPr>
        </p:nvSpPr>
        <p:spPr>
          <a:xfrm>
            <a:off x="262072" y="1887212"/>
            <a:ext cx="4233725" cy="476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Cristina Tarabini-Castellani Ciordia</a:t>
            </a:r>
            <a:endParaRPr dirty="0"/>
          </a:p>
        </p:txBody>
      </p:sp>
      <p:sp>
        <p:nvSpPr>
          <p:cNvPr id="438" name="Google Shape;438;p27"/>
          <p:cNvSpPr txBox="1">
            <a:spLocks noGrp="1"/>
          </p:cNvSpPr>
          <p:nvPr>
            <p:ph type="title" idx="2"/>
          </p:nvPr>
        </p:nvSpPr>
        <p:spPr>
          <a:xfrm>
            <a:off x="356031" y="2525052"/>
            <a:ext cx="1961867" cy="4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 en</a:t>
            </a:r>
            <a:endParaRPr dirty="0"/>
          </a:p>
        </p:txBody>
      </p:sp>
      <p:pic>
        <p:nvPicPr>
          <p:cNvPr id="3" name="Imagen 2" descr="Mujer sonriendo con lentes&#10;&#10;Descripción generada automáticamente">
            <a:extLst>
              <a:ext uri="{FF2B5EF4-FFF2-40B4-BE49-F238E27FC236}">
                <a16:creationId xmlns:a16="http://schemas.microsoft.com/office/drawing/2014/main" id="{FFE91BC1-6D38-AC49-8711-68188E0A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02" y="288254"/>
            <a:ext cx="3196011" cy="40780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204F23-2130-4BE7-9783-23A9D2FE8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898" y="2583707"/>
            <a:ext cx="1363728" cy="417945"/>
          </a:xfrm>
          <a:prstGeom prst="rect">
            <a:avLst/>
          </a:prstGeom>
        </p:spPr>
      </p:pic>
      <p:sp>
        <p:nvSpPr>
          <p:cNvPr id="9" name="Google Shape;437;p27">
            <a:extLst>
              <a:ext uri="{FF2B5EF4-FFF2-40B4-BE49-F238E27FC236}">
                <a16:creationId xmlns:a16="http://schemas.microsoft.com/office/drawing/2014/main" id="{04BD6E42-C7F3-4BCF-8B40-000987C9C756}"/>
              </a:ext>
            </a:extLst>
          </p:cNvPr>
          <p:cNvSpPr txBox="1">
            <a:spLocks/>
          </p:cNvSpPr>
          <p:nvPr/>
        </p:nvSpPr>
        <p:spPr>
          <a:xfrm>
            <a:off x="262071" y="582947"/>
            <a:ext cx="4894720" cy="47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  <a:defRPr sz="20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/>
              <a:t>PBI y SQL: Un binomio de oro</a:t>
            </a:r>
          </a:p>
        </p:txBody>
      </p:sp>
      <p:sp>
        <p:nvSpPr>
          <p:cNvPr id="11" name="Google Shape;438;p27">
            <a:extLst>
              <a:ext uri="{FF2B5EF4-FFF2-40B4-BE49-F238E27FC236}">
                <a16:creationId xmlns:a16="http://schemas.microsoft.com/office/drawing/2014/main" id="{5AC0C0A7-45AF-4AE1-A28B-96C227D86FD8}"/>
              </a:ext>
            </a:extLst>
          </p:cNvPr>
          <p:cNvSpPr txBox="1">
            <a:spLocks/>
          </p:cNvSpPr>
          <p:nvPr/>
        </p:nvSpPr>
        <p:spPr>
          <a:xfrm>
            <a:off x="356031" y="3006673"/>
            <a:ext cx="1363728" cy="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Colaboro con: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A4B0CB-C365-4374-88EA-B16A27F98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18" y="3274948"/>
            <a:ext cx="1332000" cy="1332000"/>
          </a:xfrm>
          <a:prstGeom prst="rect">
            <a:avLst/>
          </a:prstGeom>
        </p:spPr>
      </p:pic>
      <p:pic>
        <p:nvPicPr>
          <p:cNvPr id="5" name="Imagen 4" descr="Patrón de fondo, Código QR&#10;&#10;Descripción generada automáticamente">
            <a:extLst>
              <a:ext uri="{FF2B5EF4-FFF2-40B4-BE49-F238E27FC236}">
                <a16:creationId xmlns:a16="http://schemas.microsoft.com/office/drawing/2014/main" id="{AD98B870-4DDF-14F4-5150-C315CA7C0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861" y="3070327"/>
            <a:ext cx="1296000" cy="1296000"/>
          </a:xfrm>
          <a:prstGeom prst="rect">
            <a:avLst/>
          </a:prstGeom>
        </p:spPr>
      </p:pic>
      <p:pic>
        <p:nvPicPr>
          <p:cNvPr id="7" name="Imagen 6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0728DDDD-F061-1666-0B9D-E62B001B6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95" y="3718327"/>
            <a:ext cx="1055335" cy="612000"/>
          </a:xfrm>
          <a:prstGeom prst="rect">
            <a:avLst/>
          </a:prstGeom>
        </p:spPr>
      </p:pic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915A875-D2F2-9030-DCC0-C1CE366C5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750" y="3464746"/>
            <a:ext cx="1045889" cy="10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53"/>
    </mc:Choice>
    <mc:Fallback xmlns="">
      <p:transition spd="slow" advTm="172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BD9CC-F15A-8BDE-FCEF-9804FEA7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191919"/>
                </a:solidFill>
                <a:latin typeface="Lato" panose="020F0502020204030203" pitchFamily="34" charset="0"/>
              </a:rPr>
              <a:t>&lt;&lt; E</a:t>
            </a:r>
            <a:r>
              <a:rPr lang="es-ES" b="0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s una plataforma unificada y escalable de inteligencia empresarial (BI) con funciones de autoservicio apta para grandes empresas. Conéctese a los datos, visualícelos e incorpore sin problemas objetos visuales en las aplicaciones que usa todos los días. &gt;&gt;</a:t>
            </a:r>
            <a:br>
              <a:rPr lang="es-E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</a:br>
            <a:br>
              <a:rPr lang="es-E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</a:br>
            <a:r>
              <a:rPr lang="es-ES" sz="2400" b="0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VISUALIZAR</a:t>
            </a:r>
            <a:br>
              <a:rPr lang="es-ES" dirty="0"/>
            </a:b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9E02C91-4220-C26C-E873-0FD00A79B84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3F6E2-5682-97C2-E054-A369D862EA5C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Es un sistema de gestión de base de datos relacional. (RDBMS)</a:t>
            </a:r>
            <a:br>
              <a:rPr lang="es-E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br>
              <a:rPr lang="es-E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br>
              <a:rPr lang="es-E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br>
              <a:rPr lang="es-E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br>
              <a:rPr lang="es-E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r>
              <a:rPr lang="es-E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GESTIONAR LOS DATOS</a:t>
            </a:r>
            <a:br>
              <a:rPr lang="es-ES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</a:br>
            <a:endParaRPr lang="es-ES" dirty="0">
              <a:latin typeface="Lato" panose="020F0502020204030203" pitchFamily="34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2DE4A67-9962-46E7-D24E-AAF2BD88CE02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s-ES" dirty="0"/>
              <a:t>SQL Server</a:t>
            </a:r>
          </a:p>
        </p:txBody>
      </p:sp>
      <p:pic>
        <p:nvPicPr>
          <p:cNvPr id="1026" name="Picture 2" descr="Microsoft Power BI | UC3M">
            <a:extLst>
              <a:ext uri="{FF2B5EF4-FFF2-40B4-BE49-F238E27FC236}">
                <a16:creationId xmlns:a16="http://schemas.microsoft.com/office/drawing/2014/main" id="{BF764031-9E79-EF6A-5719-FFAB9411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3" y="584700"/>
            <a:ext cx="654878" cy="6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Server 2019 Express Edition - Descargar">
            <a:extLst>
              <a:ext uri="{FF2B5EF4-FFF2-40B4-BE49-F238E27FC236}">
                <a16:creationId xmlns:a16="http://schemas.microsoft.com/office/drawing/2014/main" id="{BACBDBEA-3161-211E-1511-741326DF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96" y="650892"/>
            <a:ext cx="695990" cy="69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2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EAB6761-CFA4-9702-6239-C6BE81C1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optimizar en </a:t>
            </a:r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545C5E8-E7D6-6788-6199-96E53B7C9E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" dirty="0"/>
              <a:t>Monitorizar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BF49260-25C8-9B6F-4AD1-45B84408C02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Diagnostic</a:t>
            </a:r>
            <a:r>
              <a:rPr lang="es-ES" dirty="0"/>
              <a:t> Tool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E001E82E-0BC9-96C6-EED7-E2A92B515F0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s-ES" dirty="0"/>
              <a:t>Mantener el Plegado de Consultas (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Folding</a:t>
            </a:r>
            <a:r>
              <a:rPr lang="es-ES" dirty="0"/>
              <a:t>)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984EBECC-8CA3-E12F-38CE-5829FB74957C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s-ES" dirty="0"/>
              <a:t>Construye la consulta que se evalúa en el origen –&gt; lenguaje nativo del origen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15B0CBD-5033-4201-3C87-B06C12984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02" y="915788"/>
            <a:ext cx="4791423" cy="10657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CD9B6EB-CE5B-2210-4244-54C2026C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234" y="2064775"/>
            <a:ext cx="1365645" cy="2443787"/>
          </a:xfrm>
          <a:prstGeom prst="rect">
            <a:avLst/>
          </a:prstGeom>
        </p:spPr>
      </p:pic>
      <p:sp>
        <p:nvSpPr>
          <p:cNvPr id="19" name="Título 11">
            <a:extLst>
              <a:ext uri="{FF2B5EF4-FFF2-40B4-BE49-F238E27FC236}">
                <a16:creationId xmlns:a16="http://schemas.microsoft.com/office/drawing/2014/main" id="{E792A4F7-DA9F-371E-4251-641E8718A98D}"/>
              </a:ext>
            </a:extLst>
          </p:cNvPr>
          <p:cNvSpPr txBox="1">
            <a:spLocks/>
          </p:cNvSpPr>
          <p:nvPr/>
        </p:nvSpPr>
        <p:spPr>
          <a:xfrm>
            <a:off x="728362" y="2919525"/>
            <a:ext cx="4948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/>
              <a:t>“Ver consulta nativa”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4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EAB6761-CFA4-9702-6239-C6BE81C1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optimizar en SQL Server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545C5E8-E7D6-6788-6199-96E53B7C9E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" dirty="0"/>
              <a:t>Monitorizar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BF49260-25C8-9B6F-4AD1-45B84408C02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s-ES" dirty="0"/>
              <a:t>Mil y una aplicaciones externas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C68163-EFD5-DBF5-63FA-8E93C799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08" y="1973105"/>
            <a:ext cx="1158240" cy="358140"/>
          </a:xfrm>
          <a:prstGeom prst="rect">
            <a:avLst/>
          </a:prstGeom>
        </p:spPr>
      </p:pic>
      <p:pic>
        <p:nvPicPr>
          <p:cNvPr id="2050" name="Picture 2" descr="SW_Logo_Division_SentryOne_Web_Orange">
            <a:extLst>
              <a:ext uri="{FF2B5EF4-FFF2-40B4-BE49-F238E27FC236}">
                <a16:creationId xmlns:a16="http://schemas.microsoft.com/office/drawing/2014/main" id="{4E0767B8-1811-EB06-C113-05A499806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15" y="1997225"/>
            <a:ext cx="1548157" cy="3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9">
            <a:extLst>
              <a:ext uri="{FF2B5EF4-FFF2-40B4-BE49-F238E27FC236}">
                <a16:creationId xmlns:a16="http://schemas.microsoft.com/office/drawing/2014/main" id="{CE378589-557B-46AD-B52E-25452E07DE70}"/>
              </a:ext>
            </a:extLst>
          </p:cNvPr>
          <p:cNvSpPr txBox="1">
            <a:spLocks/>
          </p:cNvSpPr>
          <p:nvPr/>
        </p:nvSpPr>
        <p:spPr>
          <a:xfrm>
            <a:off x="728362" y="2681426"/>
            <a:ext cx="4948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 dirty="0"/>
              <a:t>Herramientas de Microsoft</a:t>
            </a:r>
          </a:p>
        </p:txBody>
      </p:sp>
      <p:sp>
        <p:nvSpPr>
          <p:cNvPr id="14" name="Título 9">
            <a:extLst>
              <a:ext uri="{FF2B5EF4-FFF2-40B4-BE49-F238E27FC236}">
                <a16:creationId xmlns:a16="http://schemas.microsoft.com/office/drawing/2014/main" id="{7BD820A4-8D68-9D77-8934-2554E9A5D8A0}"/>
              </a:ext>
            </a:extLst>
          </p:cNvPr>
          <p:cNvSpPr txBox="1">
            <a:spLocks/>
          </p:cNvSpPr>
          <p:nvPr/>
        </p:nvSpPr>
        <p:spPr>
          <a:xfrm>
            <a:off x="1095142" y="2993347"/>
            <a:ext cx="49488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SQL Server </a:t>
            </a:r>
            <a:r>
              <a:rPr lang="es-ES" dirty="0" err="1"/>
              <a:t>Profiler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Monitor de actividad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DMVs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6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6">
            <a:extLst>
              <a:ext uri="{FF2B5EF4-FFF2-40B4-BE49-F238E27FC236}">
                <a16:creationId xmlns:a16="http://schemas.microsoft.com/office/drawing/2014/main" id="{A1D14C1A-4DB4-4D13-9CDC-AE269E82B91C}"/>
              </a:ext>
            </a:extLst>
          </p:cNvPr>
          <p:cNvSpPr txBox="1">
            <a:spLocks/>
          </p:cNvSpPr>
          <p:nvPr/>
        </p:nvSpPr>
        <p:spPr>
          <a:xfrm>
            <a:off x="0" y="2044200"/>
            <a:ext cx="91440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397F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51397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17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7"/>
    </mc:Choice>
    <mc:Fallback xmlns="">
      <p:transition spd="slow" advTm="60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>
            <a:extLst>
              <a:ext uri="{FF2B5EF4-FFF2-40B4-BE49-F238E27FC236}">
                <a16:creationId xmlns:a16="http://schemas.microsoft.com/office/drawing/2014/main" id="{DE1AE3C6-16E0-474C-A8F6-E7385D0843BC}"/>
              </a:ext>
            </a:extLst>
          </p:cNvPr>
          <p:cNvSpPr txBox="1">
            <a:spLocks/>
          </p:cNvSpPr>
          <p:nvPr/>
        </p:nvSpPr>
        <p:spPr>
          <a:xfrm>
            <a:off x="0" y="2044200"/>
            <a:ext cx="92460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397F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51397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2C0808-4BCF-470E-810E-3A6D4EA87A3A}"/>
              </a:ext>
            </a:extLst>
          </p:cNvPr>
          <p:cNvSpPr txBox="1"/>
          <p:nvPr/>
        </p:nvSpPr>
        <p:spPr>
          <a:xfrm>
            <a:off x="779131" y="4370089"/>
            <a:ext cx="238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Lato" panose="020B0604020202020204" charset="0"/>
              </a:rPr>
              <a:t>cristina.tarabini@gmail.com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1C08333-E2E8-3848-ACA1-86D432047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85" y="4368560"/>
            <a:ext cx="307778" cy="30777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0F372E65-C6AD-454D-9966-3CB2AC21D6BB}"/>
              </a:ext>
            </a:extLst>
          </p:cNvPr>
          <p:cNvSpPr/>
          <p:nvPr/>
        </p:nvSpPr>
        <p:spPr>
          <a:xfrm>
            <a:off x="3704094" y="1443372"/>
            <a:ext cx="495946" cy="576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Arco de bloque 21">
            <a:extLst>
              <a:ext uri="{FF2B5EF4-FFF2-40B4-BE49-F238E27FC236}">
                <a16:creationId xmlns:a16="http://schemas.microsoft.com/office/drawing/2014/main" id="{FCB83BD6-A43C-F743-A8D3-CE18BF70A967}"/>
              </a:ext>
            </a:extLst>
          </p:cNvPr>
          <p:cNvSpPr/>
          <p:nvPr/>
        </p:nvSpPr>
        <p:spPr>
          <a:xfrm>
            <a:off x="4943961" y="1480088"/>
            <a:ext cx="495946" cy="660065"/>
          </a:xfrm>
          <a:prstGeom prst="blockArc">
            <a:avLst>
              <a:gd name="adj1" fmla="val 12316660"/>
              <a:gd name="adj2" fmla="val 20276942"/>
              <a:gd name="adj3" fmla="val 17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E423A59-80CE-5E42-9A16-185C9DF8A279}"/>
              </a:ext>
            </a:extLst>
          </p:cNvPr>
          <p:cNvSpPr/>
          <p:nvPr/>
        </p:nvSpPr>
        <p:spPr>
          <a:xfrm rot="10800000">
            <a:off x="3487749" y="2704265"/>
            <a:ext cx="2270502" cy="1358856"/>
          </a:xfrm>
          <a:prstGeom prst="arc">
            <a:avLst>
              <a:gd name="adj1" fmla="val 10815228"/>
              <a:gd name="adj2" fmla="val 21547720"/>
            </a:avLst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Patrón de fondo, Código QR&#10;&#10;Descripción generada automáticamente">
            <a:extLst>
              <a:ext uri="{FF2B5EF4-FFF2-40B4-BE49-F238E27FC236}">
                <a16:creationId xmlns:a16="http://schemas.microsoft.com/office/drawing/2014/main" id="{E291E258-FC2B-C135-0DFC-58BF7787A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586" y="4128055"/>
            <a:ext cx="548283" cy="5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5735"/>
      </p:ext>
    </p:extLst>
  </p:cSld>
  <p:clrMapOvr>
    <a:masterClrMapping/>
  </p:clrMapOvr>
</p:sld>
</file>

<file path=ppt/theme/theme1.xml><?xml version="1.0" encoding="utf-8"?>
<a:theme xmlns:a="http://schemas.openxmlformats.org/drawingml/2006/main" name="W4TT">
  <a:themeElements>
    <a:clrScheme name="Simple Light">
      <a:dk1>
        <a:srgbClr val="121212"/>
      </a:dk1>
      <a:lt1>
        <a:srgbClr val="FFFFFF"/>
      </a:lt1>
      <a:dk2>
        <a:srgbClr val="FFFFFF"/>
      </a:dk2>
      <a:lt2>
        <a:srgbClr val="FFFFFF"/>
      </a:lt2>
      <a:accent1>
        <a:srgbClr val="51397F"/>
      </a:accent1>
      <a:accent2>
        <a:srgbClr val="548C9B"/>
      </a:accent2>
      <a:accent3>
        <a:srgbClr val="A0C1B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165</Words>
  <Application>Microsoft Office PowerPoint</Application>
  <PresentationFormat>Presentación en pantalla (16:9)</PresentationFormat>
  <Paragraphs>25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Lato Hairline</vt:lpstr>
      <vt:lpstr>Lato</vt:lpstr>
      <vt:lpstr>Lato Light</vt:lpstr>
      <vt:lpstr>-apple-system</vt:lpstr>
      <vt:lpstr>Segoe UI</vt:lpstr>
      <vt:lpstr>W4TT</vt:lpstr>
      <vt:lpstr>Cristina Tarabini-Castellani Ciordia</vt:lpstr>
      <vt:lpstr>&lt;&lt; Es una plataforma unificada y escalable de inteligencia empresarial (BI) con funciones de autoservicio apta para grandes empresas. Conéctese a los datos, visualícelos e incorpore sin problemas objetos visuales en las aplicaciones que usa todos los días. &gt;&gt;  VISUALIZAR </vt:lpstr>
      <vt:lpstr>Para optimizar en Power BI</vt:lpstr>
      <vt:lpstr>Para optimizar en SQL Server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María</dc:creator>
  <cp:lastModifiedBy>Cristina Tarabini-Castellani Ciordia</cp:lastModifiedBy>
  <cp:revision>101</cp:revision>
  <dcterms:modified xsi:type="dcterms:W3CDTF">2023-10-17T17:00:34Z</dcterms:modified>
</cp:coreProperties>
</file>